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278" r:id="rId3"/>
    <p:sldId id="281" r:id="rId4"/>
    <p:sldId id="289" r:id="rId5"/>
    <p:sldId id="284" r:id="rId6"/>
    <p:sldId id="283" r:id="rId7"/>
    <p:sldId id="292" r:id="rId8"/>
    <p:sldId id="282" r:id="rId9"/>
    <p:sldId id="290" r:id="rId10"/>
    <p:sldId id="280" r:id="rId11"/>
    <p:sldId id="287" r:id="rId12"/>
    <p:sldId id="288"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t>10/28/2024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t>1</a:t>
            </a:fld>
            <a:endParaRPr lang="en-US"/>
          </a:p>
        </p:txBody>
      </p:sp>
    </p:spTree>
    <p:extLst>
      <p:ext uri="{BB962C8B-B14F-4D97-AF65-F5344CB8AC3E}">
        <p14:creationId xmlns:p14="http://schemas.microsoft.com/office/powerpoint/2010/main"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engineering/error-correction" TargetMode="External"/><Relationship Id="rId2" Type="http://schemas.openxmlformats.org/officeDocument/2006/relationships/hyperlink" Target="https://www.sciencedirect.com/topics/engineering/digital-communication-system" TargetMode="External"/><Relationship Id="rId1" Type="http://schemas.openxmlformats.org/officeDocument/2006/relationships/slideLayout" Target="../slideLayouts/slideLayout2.xml"/><Relationship Id="rId4" Type="http://schemas.openxmlformats.org/officeDocument/2006/relationships/hyperlink" Target="https://www.sciencedirect.com/topics/earth-and-planetary-sciences/wireless-commun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engineering/error-correction" TargetMode="External"/><Relationship Id="rId2" Type="http://schemas.openxmlformats.org/officeDocument/2006/relationships/hyperlink" Target="https://www.sciencedirect.com/topics/engineering/parity-check-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9" y="1387478"/>
            <a:ext cx="7772400" cy="914400"/>
          </a:xfrm>
        </p:spPr>
        <p:txBody>
          <a:bodyPr>
            <a:normAutofit fontScale="90000"/>
          </a:bodyPr>
          <a:lstStyle/>
          <a:p>
            <a:r>
              <a:rPr lang="en-US" dirty="0"/>
              <a:t>LOW DENSITY PARITY CHECK ENCODING AND DECODING</a:t>
            </a:r>
          </a:p>
        </p:txBody>
      </p:sp>
      <p:sp>
        <p:nvSpPr>
          <p:cNvPr id="6" name="Subtitle 2"/>
          <p:cNvSpPr txBox="1">
            <a:spLocks/>
          </p:cNvSpPr>
          <p:nvPr/>
        </p:nvSpPr>
        <p:spPr>
          <a:xfrm>
            <a:off x="2895600" y="2851155"/>
            <a:ext cx="6400800" cy="11430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DHAYANITHI M, ECE</a:t>
            </a:r>
          </a:p>
          <a:p>
            <a:r>
              <a:rPr lang="en-US" dirty="0"/>
              <a:t>RITHICK  I        , ECE</a:t>
            </a:r>
          </a:p>
        </p:txBody>
      </p:sp>
      <p:sp>
        <p:nvSpPr>
          <p:cNvPr id="7" name="Subtitle 2"/>
          <p:cNvSpPr txBox="1">
            <a:spLocks/>
          </p:cNvSpPr>
          <p:nvPr/>
        </p:nvSpPr>
        <p:spPr>
          <a:xfrm>
            <a:off x="4572000" y="4038600"/>
            <a:ext cx="2438400" cy="1981200"/>
          </a:xfrm>
          <a:prstGeom prst="rect">
            <a:avLst/>
          </a:prstGeom>
        </p:spPr>
        <p:txBody>
          <a:bodyPr vert="horz" lIns="91440" tIns="45720" rIns="91440" bIns="45720" rtlCol="0">
            <a:normAutofit/>
          </a:bodyPr>
          <a:lstStyle/>
          <a:p>
            <a:pPr algn="ctr">
              <a:spcBef>
                <a:spcPct val="20000"/>
              </a:spcBef>
              <a:defRPr/>
            </a:pPr>
            <a:endParaRPr lang="en-US" sz="3200" dirty="0">
              <a:solidFill>
                <a:schemeClr val="tx1">
                  <a:tint val="75000"/>
                </a:schemeClr>
              </a:solidFill>
              <a:latin typeface="Arial" pitchFamily="34" charset="0"/>
              <a:cs typeface="Arial" pitchFamily="34" charset="0"/>
            </a:endParaRPr>
          </a:p>
        </p:txBody>
      </p:sp>
      <p:sp>
        <p:nvSpPr>
          <p:cNvPr id="10" name="Footer Placeholder 9"/>
          <p:cNvSpPr>
            <a:spLocks noGrp="1"/>
          </p:cNvSpPr>
          <p:nvPr>
            <p:ph type="ftr" sz="quarter" idx="11"/>
          </p:nvPr>
        </p:nvSpPr>
        <p:spPr>
          <a:xfrm>
            <a:off x="3454401" y="6356354"/>
            <a:ext cx="5283200" cy="365125"/>
          </a:xfrm>
        </p:spPr>
        <p:txBody>
          <a:bodyPr/>
          <a:lstStyle/>
          <a:p>
            <a:r>
              <a:rPr lang="en-US" b="1" dirty="0">
                <a:solidFill>
                  <a:schemeClr val="accent3">
                    <a:lumMod val="50000"/>
                  </a:schemeClr>
                </a:solidFill>
              </a:rPr>
              <a:t>Digital Communication - Skill based Assessment </a:t>
            </a:r>
          </a:p>
        </p:txBody>
      </p:sp>
      <p:sp>
        <p:nvSpPr>
          <p:cNvPr id="3" name="Slide Number Placeholder 2"/>
          <p:cNvSpPr>
            <a:spLocks noGrp="1"/>
          </p:cNvSpPr>
          <p:nvPr>
            <p:ph type="sldNum" sz="quarter" idx="12"/>
          </p:nvPr>
        </p:nvSpPr>
        <p:spPr/>
        <p:txBody>
          <a:bodyPr/>
          <a:lstStyle/>
          <a:p>
            <a:pPr algn="r"/>
            <a:r>
              <a:rPr lang="en-US" dirty="0">
                <a:noFill/>
              </a:rPr>
              <a:t>Your logo here</a:t>
            </a:r>
          </a:p>
        </p:txBody>
      </p:sp>
      <p:cxnSp>
        <p:nvCxnSpPr>
          <p:cNvPr id="5" name="Straight Connector 4">
            <a:extLst>
              <a:ext uri="{FF2B5EF4-FFF2-40B4-BE49-F238E27FC236}">
                <a16:creationId xmlns:a16="http://schemas.microsoft.com/office/drawing/2014/main" id="{E160C8A5-09A9-B045-1B1C-8CFF2D494F06}"/>
              </a:ext>
            </a:extLst>
          </p:cNvPr>
          <p:cNvCxnSpPr>
            <a:cxnSpLocks/>
          </p:cNvCxnSpPr>
          <p:nvPr/>
        </p:nvCxnSpPr>
        <p:spPr>
          <a:xfrm>
            <a:off x="1689919" y="2667000"/>
            <a:ext cx="8812161" cy="0"/>
          </a:xfrm>
          <a:prstGeom prst="line">
            <a:avLst/>
          </a:prstGeom>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6013655D-4E87-A4B4-AE3C-17858DFF3DA4}"/>
              </a:ext>
            </a:extLst>
          </p:cNvPr>
          <p:cNvPicPr>
            <a:picLocks noChangeAspect="1"/>
          </p:cNvPicPr>
          <p:nvPr/>
        </p:nvPicPr>
        <p:blipFill>
          <a:blip r:embed="rId3"/>
          <a:stretch>
            <a:fillRect/>
          </a:stretch>
        </p:blipFill>
        <p:spPr>
          <a:xfrm>
            <a:off x="3832310" y="4080386"/>
            <a:ext cx="1988387" cy="1981200"/>
          </a:xfrm>
          <a:prstGeom prst="rect">
            <a:avLst/>
          </a:prstGeom>
        </p:spPr>
      </p:pic>
      <p:pic>
        <p:nvPicPr>
          <p:cNvPr id="15" name="Picture 14">
            <a:extLst>
              <a:ext uri="{FF2B5EF4-FFF2-40B4-BE49-F238E27FC236}">
                <a16:creationId xmlns:a16="http://schemas.microsoft.com/office/drawing/2014/main" id="{5F6FFB10-DA99-A1FA-D68C-1C30B038F121}"/>
              </a:ext>
            </a:extLst>
          </p:cNvPr>
          <p:cNvPicPr>
            <a:picLocks noChangeAspect="1"/>
          </p:cNvPicPr>
          <p:nvPr/>
        </p:nvPicPr>
        <p:blipFill>
          <a:blip r:embed="rId4"/>
          <a:stretch>
            <a:fillRect/>
          </a:stretch>
        </p:blipFill>
        <p:spPr>
          <a:xfrm>
            <a:off x="6560387" y="4038599"/>
            <a:ext cx="1556142" cy="2004563"/>
          </a:xfrm>
          <a:prstGeom prst="rect">
            <a:avLst/>
          </a:prstGeom>
        </p:spPr>
      </p:pic>
      <p:sp>
        <p:nvSpPr>
          <p:cNvPr id="4" name="TextBox 3">
            <a:extLst>
              <a:ext uri="{FF2B5EF4-FFF2-40B4-BE49-F238E27FC236}">
                <a16:creationId xmlns:a16="http://schemas.microsoft.com/office/drawing/2014/main" id="{E92D1306-475C-8229-1F59-58FE587FCA03}"/>
              </a:ext>
            </a:extLst>
          </p:cNvPr>
          <p:cNvSpPr txBox="1"/>
          <p:nvPr/>
        </p:nvSpPr>
        <p:spPr>
          <a:xfrm>
            <a:off x="9677400" y="5993225"/>
            <a:ext cx="2844800" cy="738664"/>
          </a:xfrm>
          <a:prstGeom prst="rect">
            <a:avLst/>
          </a:prstGeom>
          <a:noFill/>
        </p:spPr>
        <p:txBody>
          <a:bodyPr wrap="square" rtlCol="0">
            <a:spAutoFit/>
          </a:bodyPr>
          <a:lstStyle/>
          <a:p>
            <a:endParaRPr lang="en-IN" dirty="0"/>
          </a:p>
          <a:p>
            <a:r>
              <a:rPr lang="en-IN" sz="2400" dirty="0"/>
              <a:t>[22EC2016]</a:t>
            </a:r>
          </a:p>
        </p:txBody>
      </p:sp>
    </p:spTree>
    <p:extLst>
      <p:ext uri="{BB962C8B-B14F-4D97-AF65-F5344CB8AC3E}">
        <p14:creationId xmlns:p14="http://schemas.microsoft.com/office/powerpoint/2010/main" val="781970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a:xfrm>
            <a:off x="150128" y="1711939"/>
            <a:ext cx="11466685" cy="4525963"/>
          </a:xfrm>
        </p:spPr>
        <p:txBody>
          <a:bodyPr>
            <a:normAutofit lnSpcReduction="10000"/>
          </a:bodyPr>
          <a:lstStyle/>
          <a:p>
            <a:pPr algn="just"/>
            <a:r>
              <a:rPr lang="en-US" sz="2800" dirty="0"/>
              <a:t>In conclusion, Low-Density Parity-Check (LDPC) encoding and decoding is a powerful technique for ensuring accurate data transmission, even in noisy conditions.</a:t>
            </a:r>
          </a:p>
          <a:p>
            <a:pPr algn="just"/>
            <a:r>
              <a:rPr lang="en-US" sz="2800" dirty="0"/>
              <a:t>By adding structured error-correction bits, LDPC codes allow receivers to detect and correct errors using iterative decoding methods.</a:t>
            </a:r>
          </a:p>
          <a:p>
            <a:pPr algn="just"/>
            <a:r>
              <a:rPr lang="en-US" sz="2800" dirty="0"/>
              <a:t>This makes LDPC codes especially valuable in high-speed communication systems, like 5G and data storage, where data integrity is crucial. Overall, LDPC codes provide a highly effective solution for reliable communication.</a:t>
            </a:r>
            <a:endParaRPr lang="en-IN" sz="2800" dirty="0"/>
          </a:p>
        </p:txBody>
      </p:sp>
      <p:sp>
        <p:nvSpPr>
          <p:cNvPr id="4" name="Footer Placeholder 3"/>
          <p:cNvSpPr>
            <a:spLocks noGrp="1"/>
          </p:cNvSpPr>
          <p:nvPr>
            <p:ph type="ftr" sz="quarter" idx="11"/>
          </p:nvPr>
        </p:nvSpPr>
        <p:spPr>
          <a:xfrm>
            <a:off x="3568700" y="6218237"/>
            <a:ext cx="5054600" cy="36512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E5BE6F1F-60B1-EA67-ED9A-7CFA2A9D0112}"/>
              </a:ext>
            </a:extLst>
          </p:cNvPr>
          <p:cNvCxnSpPr>
            <a:cxnSpLocks/>
          </p:cNvCxnSpPr>
          <p:nvPr/>
        </p:nvCxnSpPr>
        <p:spPr>
          <a:xfrm>
            <a:off x="3086100" y="1219200"/>
            <a:ext cx="60198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413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a:bodyPr>
          <a:lstStyle/>
          <a:p>
            <a:r>
              <a:rPr lang="en-IN" sz="2800" dirty="0"/>
              <a:t>https://www.logic-fruit.com/blog/wireless-communication/ldpc-fec-codec/?srsltid=AfmBOopm4iY44wWMEgakQIwIYrGxHZDHIvOidQn5joixfj4okeOzXz0X</a:t>
            </a:r>
          </a:p>
        </p:txBody>
      </p:sp>
      <p:sp>
        <p:nvSpPr>
          <p:cNvPr id="4" name="Footer Placeholder 3"/>
          <p:cNvSpPr>
            <a:spLocks noGrp="1"/>
          </p:cNvSpPr>
          <p:nvPr>
            <p:ph type="ftr" sz="quarter" idx="11"/>
          </p:nvPr>
        </p:nvSpPr>
        <p:spPr>
          <a:xfrm>
            <a:off x="3397250" y="6276569"/>
            <a:ext cx="5283200" cy="27304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B76229AD-D80A-87E2-301C-24846A2F3982}"/>
              </a:ext>
            </a:extLst>
          </p:cNvPr>
          <p:cNvCxnSpPr>
            <a:cxnSpLocks/>
          </p:cNvCxnSpPr>
          <p:nvPr/>
        </p:nvCxnSpPr>
        <p:spPr>
          <a:xfrm>
            <a:off x="2743200" y="1295400"/>
            <a:ext cx="65913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196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endParaRPr lang="en-IN" dirty="0"/>
          </a:p>
        </p:txBody>
      </p:sp>
      <p:sp>
        <p:nvSpPr>
          <p:cNvPr id="3" name="Content Placeholder 2"/>
          <p:cNvSpPr>
            <a:spLocks noGrp="1"/>
          </p:cNvSpPr>
          <p:nvPr>
            <p:ph idx="1"/>
          </p:nvPr>
        </p:nvSpPr>
        <p:spPr/>
        <p:txBody>
          <a:bodyPr>
            <a:normAutofit/>
          </a:bodyPr>
          <a:lstStyle/>
          <a:p>
            <a:pPr algn="just"/>
            <a:r>
              <a:rPr lang="en-US" dirty="0"/>
              <a:t>We acknowledge our gratitude and thank to our teacher, friends and my family members for their constant encouragement.</a:t>
            </a:r>
            <a:endParaRPr lang="en-IN" dirty="0"/>
          </a:p>
        </p:txBody>
      </p:sp>
      <p:sp>
        <p:nvSpPr>
          <p:cNvPr id="4" name="Footer Placeholder 3"/>
          <p:cNvSpPr>
            <a:spLocks noGrp="1"/>
          </p:cNvSpPr>
          <p:nvPr>
            <p:ph type="ftr" sz="quarter" idx="11"/>
          </p:nvPr>
        </p:nvSpPr>
        <p:spPr>
          <a:xfrm>
            <a:off x="3454400" y="6294652"/>
            <a:ext cx="5283200" cy="27304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C75EF0F6-FD96-88A0-A2BA-B65F4A6A8AF9}"/>
              </a:ext>
            </a:extLst>
          </p:cNvPr>
          <p:cNvCxnSpPr>
            <a:cxnSpLocks/>
          </p:cNvCxnSpPr>
          <p:nvPr/>
        </p:nvCxnSpPr>
        <p:spPr>
          <a:xfrm>
            <a:off x="2286000" y="1295400"/>
            <a:ext cx="72771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726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D61F-6040-F61F-681E-9E6516A7B746}"/>
              </a:ext>
            </a:extLst>
          </p:cNvPr>
          <p:cNvSpPr>
            <a:spLocks noGrp="1"/>
          </p:cNvSpPr>
          <p:nvPr>
            <p:ph type="title"/>
          </p:nvPr>
        </p:nvSpPr>
        <p:spPr>
          <a:xfrm>
            <a:off x="304800" y="2857500"/>
            <a:ext cx="10972800" cy="1143000"/>
          </a:xfrm>
        </p:spPr>
        <p:txBody>
          <a:bodyPr/>
          <a:lstStyle/>
          <a:p>
            <a:r>
              <a:rPr lang="en-US" dirty="0"/>
              <a:t>THANK YOU</a:t>
            </a:r>
            <a:endParaRPr lang="en-IN" dirty="0"/>
          </a:p>
        </p:txBody>
      </p:sp>
      <p:cxnSp>
        <p:nvCxnSpPr>
          <p:cNvPr id="6" name="Straight Connector 5">
            <a:extLst>
              <a:ext uri="{FF2B5EF4-FFF2-40B4-BE49-F238E27FC236}">
                <a16:creationId xmlns:a16="http://schemas.microsoft.com/office/drawing/2014/main" id="{38C9D8B7-A3AC-990B-B9DC-8CF5DD518E0D}"/>
              </a:ext>
            </a:extLst>
          </p:cNvPr>
          <p:cNvCxnSpPr>
            <a:cxnSpLocks/>
          </p:cNvCxnSpPr>
          <p:nvPr/>
        </p:nvCxnSpPr>
        <p:spPr>
          <a:xfrm>
            <a:off x="3810000" y="3810000"/>
            <a:ext cx="41529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391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Introduction</a:t>
            </a:r>
          </a:p>
          <a:p>
            <a:pPr algn="just"/>
            <a:r>
              <a:rPr lang="en-US" dirty="0"/>
              <a:t>Problem statement</a:t>
            </a:r>
          </a:p>
          <a:p>
            <a:pPr algn="just"/>
            <a:r>
              <a:rPr lang="en-US" dirty="0"/>
              <a:t>Overview of LDPC codes</a:t>
            </a:r>
          </a:p>
          <a:p>
            <a:pPr algn="just"/>
            <a:r>
              <a:rPr lang="en-US" dirty="0"/>
              <a:t>Methodology</a:t>
            </a:r>
          </a:p>
          <a:p>
            <a:pPr algn="just"/>
            <a:r>
              <a:rPr lang="en-US" dirty="0"/>
              <a:t>Results and Discussions</a:t>
            </a:r>
          </a:p>
          <a:p>
            <a:pPr algn="just"/>
            <a:r>
              <a:rPr lang="en-US" dirty="0"/>
              <a:t>Graphical Results</a:t>
            </a:r>
          </a:p>
          <a:p>
            <a:pPr algn="just"/>
            <a:r>
              <a:rPr lang="en-US" dirty="0"/>
              <a:t>Conclusions</a:t>
            </a:r>
          </a:p>
          <a:p>
            <a:pPr algn="just"/>
            <a:r>
              <a:rPr lang="en-US" dirty="0"/>
              <a:t>References</a:t>
            </a:r>
          </a:p>
          <a:p>
            <a:pPr algn="just"/>
            <a:r>
              <a:rPr lang="en-US" dirty="0"/>
              <a:t>Acknowledgements </a:t>
            </a:r>
          </a:p>
          <a:p>
            <a:endParaRPr lang="en-IN" dirty="0"/>
          </a:p>
        </p:txBody>
      </p:sp>
      <p:sp>
        <p:nvSpPr>
          <p:cNvPr id="4" name="Footer Placeholder 3"/>
          <p:cNvSpPr>
            <a:spLocks noGrp="1"/>
          </p:cNvSpPr>
          <p:nvPr>
            <p:ph type="ftr" sz="quarter" idx="11"/>
          </p:nvPr>
        </p:nvSpPr>
        <p:spPr>
          <a:xfrm>
            <a:off x="3454401" y="6219835"/>
            <a:ext cx="5207000" cy="50164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174871D2-553A-826B-52CC-B7C9AD6B9BEB}"/>
              </a:ext>
            </a:extLst>
          </p:cNvPr>
          <p:cNvCxnSpPr>
            <a:cxnSpLocks/>
          </p:cNvCxnSpPr>
          <p:nvPr/>
        </p:nvCxnSpPr>
        <p:spPr>
          <a:xfrm>
            <a:off x="4876800" y="1219200"/>
            <a:ext cx="2590800" cy="0"/>
          </a:xfrm>
          <a:prstGeom prst="line">
            <a:avLst/>
          </a:prstGeom>
        </p:spPr>
        <p:style>
          <a:lnRef idx="2">
            <a:schemeClr val="dk1"/>
          </a:lnRef>
          <a:fillRef idx="0">
            <a:schemeClr val="dk1"/>
          </a:fillRef>
          <a:effectRef idx="1">
            <a:schemeClr val="dk1"/>
          </a:effectRef>
          <a:fontRef idx="minor">
            <a:schemeClr val="tx1"/>
          </a:fontRef>
        </p:style>
      </p:cxnSp>
      <p:sp>
        <p:nvSpPr>
          <p:cNvPr id="6" name="AutoShape 2" descr="Low-Density Parity Check (LDPC) Codes for Modern Communications - Cardinal  Peak">
            <a:extLst>
              <a:ext uri="{FF2B5EF4-FFF2-40B4-BE49-F238E27FC236}">
                <a16:creationId xmlns:a16="http://schemas.microsoft.com/office/drawing/2014/main" id="{7359CCDD-9F68-5B05-D857-2709BED64E81}"/>
              </a:ext>
            </a:extLst>
          </p:cNvPr>
          <p:cNvSpPr>
            <a:spLocks noChangeAspect="1" noChangeArrowheads="1"/>
          </p:cNvSpPr>
          <p:nvPr/>
        </p:nvSpPr>
        <p:spPr bwMode="auto">
          <a:xfrm>
            <a:off x="5943600" y="3276600"/>
            <a:ext cx="36576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Low-Density Parity Check (LDPC) Codes for Modern Communications - Cardinal  Peak">
            <a:extLst>
              <a:ext uri="{FF2B5EF4-FFF2-40B4-BE49-F238E27FC236}">
                <a16:creationId xmlns:a16="http://schemas.microsoft.com/office/drawing/2014/main" id="{FAF48EC1-3799-D635-3552-DC54B2AD3B97}"/>
              </a:ext>
            </a:extLst>
          </p:cNvPr>
          <p:cNvSpPr>
            <a:spLocks noChangeAspect="1" noChangeArrowheads="1"/>
          </p:cNvSpPr>
          <p:nvPr/>
        </p:nvSpPr>
        <p:spPr bwMode="auto">
          <a:xfrm>
            <a:off x="5943600" y="3276600"/>
            <a:ext cx="4191000" cy="419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D535C0D-76FE-B978-8C62-8768CB505774}"/>
              </a:ext>
            </a:extLst>
          </p:cNvPr>
          <p:cNvPicPr>
            <a:picLocks noChangeAspect="1"/>
          </p:cNvPicPr>
          <p:nvPr/>
        </p:nvPicPr>
        <p:blipFill>
          <a:blip r:embed="rId2"/>
          <a:stretch>
            <a:fillRect/>
          </a:stretch>
        </p:blipFill>
        <p:spPr>
          <a:xfrm>
            <a:off x="5681916" y="2362200"/>
            <a:ext cx="5958970" cy="2503022"/>
          </a:xfrm>
          <a:prstGeom prst="rect">
            <a:avLst/>
          </a:prstGeom>
        </p:spPr>
      </p:pic>
    </p:spTree>
    <p:extLst>
      <p:ext uri="{BB962C8B-B14F-4D97-AF65-F5344CB8AC3E}">
        <p14:creationId xmlns:p14="http://schemas.microsoft.com/office/powerpoint/2010/main" val="3159064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pPr algn="just"/>
            <a:r>
              <a:rPr lang="en-US" b="0" i="0" dirty="0">
                <a:solidFill>
                  <a:srgbClr val="1F1F1F"/>
                </a:solidFill>
                <a:effectLst/>
                <a:latin typeface="ElsevierGulliver"/>
              </a:rPr>
              <a:t>In a typical </a:t>
            </a:r>
            <a:r>
              <a:rPr lang="en-US" b="0" i="0" dirty="0">
                <a:solidFill>
                  <a:srgbClr val="1F1F1F"/>
                </a:solidFill>
                <a:effectLst/>
                <a:latin typeface="ElsevierGulliver"/>
                <a:hlinkClick r:id="rId2" tooltip="Learn more about digital communication system from ScienceDirect's AI-generated Topic Pages"/>
              </a:rPr>
              <a:t>digital communication system</a:t>
            </a:r>
            <a:r>
              <a:rPr lang="en-US" b="0" i="0" dirty="0">
                <a:solidFill>
                  <a:srgbClr val="1F1F1F"/>
                </a:solidFill>
                <a:effectLst/>
                <a:latin typeface="ElsevierGulliver"/>
              </a:rPr>
              <a:t>, several steps are involved in processing the information both at the transmitting end and at the receiving end. Preprocessing and postprocessing of information is essential to ensure the utmost reliability and integrity of the final data to be utilized.</a:t>
            </a:r>
            <a:endParaRPr lang="en-IN" b="0" i="0" dirty="0">
              <a:solidFill>
                <a:srgbClr val="1F1F1F"/>
              </a:solidFill>
              <a:effectLst/>
              <a:latin typeface="ElsevierGulliver"/>
            </a:endParaRPr>
          </a:p>
          <a:p>
            <a:pPr algn="just"/>
            <a:r>
              <a:rPr lang="en-US" b="0" i="0" dirty="0">
                <a:solidFill>
                  <a:srgbClr val="1F1F1F"/>
                </a:solidFill>
                <a:effectLst/>
                <a:latin typeface="ElsevierGulliver"/>
              </a:rPr>
              <a:t>It mainly focuses on the channel coding technique and its importance for reliable communication of data.</a:t>
            </a:r>
            <a:endParaRPr lang="en-IN" dirty="0">
              <a:solidFill>
                <a:srgbClr val="1F1F1F"/>
              </a:solidFill>
              <a:latin typeface="ElsevierGulliver"/>
            </a:endParaRPr>
          </a:p>
          <a:p>
            <a:pPr algn="just"/>
            <a:r>
              <a:rPr lang="en-US" b="0" i="0" dirty="0">
                <a:solidFill>
                  <a:srgbClr val="1F1F1F"/>
                </a:solidFill>
                <a:effectLst/>
                <a:latin typeface="ElsevierGulliver"/>
              </a:rPr>
              <a:t> The key advantages of Low Density Parity Check (LDPC) codes over other </a:t>
            </a:r>
            <a:r>
              <a:rPr lang="en-US" b="0" i="0" dirty="0">
                <a:solidFill>
                  <a:srgbClr val="1F1F1F"/>
                </a:solidFill>
                <a:effectLst/>
                <a:latin typeface="ElsevierGulliver"/>
                <a:hlinkClick r:id="rId3" tooltip="Learn more about error correction from ScienceDirect's AI-generated Topic Pages"/>
              </a:rPr>
              <a:t>error correction</a:t>
            </a:r>
            <a:r>
              <a:rPr lang="en-US" b="0" i="0" dirty="0">
                <a:solidFill>
                  <a:srgbClr val="1F1F1F"/>
                </a:solidFill>
                <a:effectLst/>
                <a:latin typeface="ElsevierGulliver"/>
              </a:rPr>
              <a:t> codes, particularly for next-generation mobile and </a:t>
            </a:r>
            <a:r>
              <a:rPr lang="en-US" b="0" i="0" dirty="0">
                <a:solidFill>
                  <a:srgbClr val="1F1F1F"/>
                </a:solidFill>
                <a:effectLst/>
                <a:latin typeface="ElsevierGulliver"/>
                <a:hlinkClick r:id="rId4" tooltip="Learn more about wireless communications from ScienceDirect's AI-generated Topic Pages"/>
              </a:rPr>
              <a:t>wireless communications</a:t>
            </a:r>
            <a:r>
              <a:rPr lang="en-US" b="0" i="0" dirty="0">
                <a:solidFill>
                  <a:srgbClr val="1F1F1F"/>
                </a:solidFill>
                <a:effectLst/>
                <a:latin typeface="ElsevierGulliver"/>
              </a:rPr>
              <a:t> are Higher Error-Correction Capability, Scalability and Flexibility, Reduced Power Consumption</a:t>
            </a:r>
            <a:r>
              <a:rPr lang="en-US" dirty="0">
                <a:solidFill>
                  <a:srgbClr val="1F1F1F"/>
                </a:solidFill>
                <a:latin typeface="ElsevierGulliver"/>
              </a:rPr>
              <a:t>.</a:t>
            </a:r>
            <a:endParaRPr lang="en-US" b="0" i="0" dirty="0">
              <a:solidFill>
                <a:srgbClr val="1F1F1F"/>
              </a:solidFill>
              <a:effectLst/>
              <a:latin typeface="ElsevierGulliver"/>
            </a:endParaRPr>
          </a:p>
        </p:txBody>
      </p:sp>
      <p:sp>
        <p:nvSpPr>
          <p:cNvPr id="4" name="Footer Placeholder 3"/>
          <p:cNvSpPr>
            <a:spLocks noGrp="1"/>
          </p:cNvSpPr>
          <p:nvPr>
            <p:ph type="ftr" sz="quarter" idx="11"/>
          </p:nvPr>
        </p:nvSpPr>
        <p:spPr>
          <a:xfrm>
            <a:off x="3492500" y="6308735"/>
            <a:ext cx="5207000" cy="501645"/>
          </a:xfrm>
        </p:spPr>
        <p:txBody>
          <a:bodyPr/>
          <a:lstStyle/>
          <a:p>
            <a:pPr algn="just"/>
            <a:r>
              <a:rPr lang="en-US" dirty="0"/>
              <a:t>Digital Communication - Skill based Assessment </a:t>
            </a:r>
          </a:p>
        </p:txBody>
      </p:sp>
      <p:cxnSp>
        <p:nvCxnSpPr>
          <p:cNvPr id="5" name="Straight Connector 4">
            <a:extLst>
              <a:ext uri="{FF2B5EF4-FFF2-40B4-BE49-F238E27FC236}">
                <a16:creationId xmlns:a16="http://schemas.microsoft.com/office/drawing/2014/main" id="{8F0AA107-09DF-F0C0-A010-3FFBFEEB3969}"/>
              </a:ext>
            </a:extLst>
          </p:cNvPr>
          <p:cNvCxnSpPr>
            <a:cxnSpLocks/>
          </p:cNvCxnSpPr>
          <p:nvPr/>
        </p:nvCxnSpPr>
        <p:spPr>
          <a:xfrm>
            <a:off x="4114800" y="1219200"/>
            <a:ext cx="3962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533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0" indent="0" algn="just">
              <a:buNone/>
            </a:pPr>
            <a:r>
              <a:rPr lang="en-US" sz="2400" b="1" dirty="0"/>
              <a:t>"Efficient and Reliable Data Transmission over Noisy Communication Channels using LDPC Coding“</a:t>
            </a:r>
          </a:p>
          <a:p>
            <a:pPr marL="0" indent="0" algn="just">
              <a:buNone/>
            </a:pPr>
            <a:r>
              <a:rPr lang="en-US" sz="2400" dirty="0"/>
              <a:t>In digital communication, achieving reliable data transmission over noisy channels, such as in wireless or satellite communications, is a critical challenge. High levels of noise, interference, and fading can lead to frequent errors, significantly degrading the quality of data received. </a:t>
            </a:r>
          </a:p>
          <a:p>
            <a:pPr marL="0" indent="0" algn="just">
              <a:buNone/>
            </a:pPr>
            <a:r>
              <a:rPr lang="en-US" sz="2400" dirty="0"/>
              <a:t>Traditional error-correction techniques, such as Hamming codes or convolutional codes, are often unable to correct errors with high efficiency in these high-noise environments, especially at higher data rates. As a result, there is a need for an error-correction technique that can handle high noise levels while maintaining efficient data throughput.</a:t>
            </a:r>
          </a:p>
          <a:p>
            <a:pPr marL="0" indent="0" algn="just">
              <a:buNone/>
            </a:pPr>
            <a:endParaRPr lang="en-IN" dirty="0"/>
          </a:p>
        </p:txBody>
      </p:sp>
      <p:sp>
        <p:nvSpPr>
          <p:cNvPr id="4" name="Footer Placeholder 3"/>
          <p:cNvSpPr>
            <a:spLocks noGrp="1"/>
          </p:cNvSpPr>
          <p:nvPr>
            <p:ph type="ftr" sz="quarter" idx="11"/>
          </p:nvPr>
        </p:nvSpPr>
        <p:spPr>
          <a:xfrm>
            <a:off x="3492500" y="6380936"/>
            <a:ext cx="5207000" cy="50164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1AE6F560-125C-052E-BB14-0EB3CF30D65E}"/>
              </a:ext>
            </a:extLst>
          </p:cNvPr>
          <p:cNvCxnSpPr>
            <a:cxnSpLocks/>
          </p:cNvCxnSpPr>
          <p:nvPr/>
        </p:nvCxnSpPr>
        <p:spPr>
          <a:xfrm>
            <a:off x="2209800" y="1295400"/>
            <a:ext cx="7772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7347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5992"/>
            <a:ext cx="10972800" cy="501645"/>
          </a:xfrm>
        </p:spPr>
        <p:txBody>
          <a:bodyPr>
            <a:normAutofit fontScale="90000"/>
          </a:bodyPr>
          <a:lstStyle/>
          <a:p>
            <a:r>
              <a:rPr lang="en-US" dirty="0"/>
              <a:t>OVERVIEW OF LDPC CODES</a:t>
            </a:r>
            <a:br>
              <a:rPr lang="en-US" dirty="0"/>
            </a:br>
            <a:endParaRPr lang="en-US" dirty="0"/>
          </a:p>
        </p:txBody>
      </p:sp>
      <p:sp>
        <p:nvSpPr>
          <p:cNvPr id="3" name="Content Placeholder 2"/>
          <p:cNvSpPr>
            <a:spLocks noGrp="1"/>
          </p:cNvSpPr>
          <p:nvPr>
            <p:ph idx="1"/>
          </p:nvPr>
        </p:nvSpPr>
        <p:spPr>
          <a:xfrm>
            <a:off x="693174" y="1628431"/>
            <a:ext cx="10896600" cy="4524370"/>
          </a:xfrm>
        </p:spPr>
        <p:txBody>
          <a:bodyPr>
            <a:normAutofit lnSpcReduction="10000"/>
          </a:bodyPr>
          <a:lstStyle/>
          <a:p>
            <a:pPr marL="0" indent="0" algn="just">
              <a:buNone/>
            </a:pPr>
            <a:r>
              <a:rPr lang="en-US" sz="2800" dirty="0"/>
              <a:t>1.LDPC decoding involves careful design of the sparse parity-check matrix and selection of the appropriate decoding algorithm. An LDPC matrix can be constructed using random, structured or unstructured techniques.</a:t>
            </a:r>
          </a:p>
          <a:p>
            <a:pPr marL="0" indent="0" algn="just">
              <a:buNone/>
            </a:pPr>
            <a:r>
              <a:rPr lang="en-US" sz="2400" dirty="0"/>
              <a:t>2.</a:t>
            </a:r>
            <a:r>
              <a:rPr lang="en-US" sz="2800" dirty="0">
                <a:hlinkClick r:id="rId2" tooltip="Learn more about LDPC codes from ScienceDirect's AI-generated Topic Pages"/>
              </a:rPr>
              <a:t>LDPC codes</a:t>
            </a:r>
            <a:r>
              <a:rPr lang="en-US" sz="2800" dirty="0"/>
              <a:t> generated from each of these techniques have significant impact on performance and implementation complexity.</a:t>
            </a:r>
          </a:p>
          <a:p>
            <a:pPr marL="0" indent="0" algn="just">
              <a:buNone/>
            </a:pPr>
            <a:r>
              <a:rPr lang="en-US" sz="2400" dirty="0"/>
              <a:t>3.</a:t>
            </a:r>
            <a:r>
              <a:rPr lang="en-US" sz="2800" dirty="0"/>
              <a:t> An LDPC decoding algorithm also plays a vital role in determining </a:t>
            </a:r>
            <a:r>
              <a:rPr lang="en-US" sz="2800" dirty="0">
                <a:hlinkClick r:id="rId3" tooltip="Learn more about error correction from ScienceDirect's AI-generated Topic Pages"/>
              </a:rPr>
              <a:t>error correction</a:t>
            </a:r>
            <a:r>
              <a:rPr lang="en-US" sz="2800" dirty="0"/>
              <a:t> and decoding performance. The overall performance of an LDPC decoder is measured by various parameters in terms of bit errors, throughput, and hardware resources.</a:t>
            </a:r>
            <a:endParaRPr lang="en-US" sz="2400" dirty="0"/>
          </a:p>
          <a:p>
            <a:pPr marL="0" indent="0" algn="just">
              <a:buNone/>
            </a:pPr>
            <a:endParaRPr lang="en-IN" dirty="0"/>
          </a:p>
        </p:txBody>
      </p:sp>
      <p:sp>
        <p:nvSpPr>
          <p:cNvPr id="4" name="Footer Placeholder 3"/>
          <p:cNvSpPr>
            <a:spLocks noGrp="1"/>
          </p:cNvSpPr>
          <p:nvPr>
            <p:ph type="ftr" sz="quarter" idx="11"/>
          </p:nvPr>
        </p:nvSpPr>
        <p:spPr>
          <a:xfrm>
            <a:off x="3492500" y="6351237"/>
            <a:ext cx="5207000" cy="501645"/>
          </a:xfrm>
        </p:spPr>
        <p:txBody>
          <a:bodyPr/>
          <a:lstStyle/>
          <a:p>
            <a:r>
              <a:rPr lang="en-US" dirty="0"/>
              <a:t>Digital Communication - Skill based Assessment </a:t>
            </a:r>
          </a:p>
        </p:txBody>
      </p:sp>
      <p:cxnSp>
        <p:nvCxnSpPr>
          <p:cNvPr id="5" name="Straight Connector 4">
            <a:extLst>
              <a:ext uri="{FF2B5EF4-FFF2-40B4-BE49-F238E27FC236}">
                <a16:creationId xmlns:a16="http://schemas.microsoft.com/office/drawing/2014/main" id="{2DAFDAC1-C800-E6DB-D0A1-FCCFDD4D3173}"/>
              </a:ext>
            </a:extLst>
          </p:cNvPr>
          <p:cNvCxnSpPr>
            <a:cxnSpLocks/>
          </p:cNvCxnSpPr>
          <p:nvPr/>
        </p:nvCxnSpPr>
        <p:spPr>
          <a:xfrm>
            <a:off x="2667000" y="1219200"/>
            <a:ext cx="68580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4435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09600" y="1905000"/>
            <a:ext cx="5715000" cy="4525963"/>
          </a:xfrm>
        </p:spPr>
        <p:txBody>
          <a:bodyPr>
            <a:normAutofit fontScale="85000" lnSpcReduction="10000"/>
          </a:bodyPr>
          <a:lstStyle/>
          <a:p>
            <a:pPr algn="just">
              <a:lnSpc>
                <a:spcPct val="120000"/>
              </a:lnSpc>
            </a:pPr>
            <a:r>
              <a:rPr lang="en-US" dirty="0"/>
              <a:t>Define the LDPC Parity-Check Matrix.</a:t>
            </a:r>
          </a:p>
          <a:p>
            <a:pPr algn="just">
              <a:lnSpc>
                <a:spcPct val="120000"/>
              </a:lnSpc>
            </a:pPr>
            <a:r>
              <a:rPr lang="en-IN" dirty="0"/>
              <a:t>Encode the Message</a:t>
            </a:r>
            <a:endParaRPr lang="en-US" dirty="0"/>
          </a:p>
          <a:p>
            <a:pPr algn="just">
              <a:lnSpc>
                <a:spcPct val="120000"/>
              </a:lnSpc>
            </a:pPr>
            <a:r>
              <a:rPr lang="en-US" dirty="0"/>
              <a:t>Transmit through a Noisy Channel</a:t>
            </a:r>
          </a:p>
          <a:p>
            <a:pPr algn="just">
              <a:lnSpc>
                <a:spcPct val="120000"/>
              </a:lnSpc>
            </a:pPr>
            <a:r>
              <a:rPr lang="en-IN" dirty="0"/>
              <a:t>Decode with Iterative Algorithms</a:t>
            </a:r>
            <a:endParaRPr lang="en-US" dirty="0"/>
          </a:p>
          <a:p>
            <a:pPr algn="just">
              <a:lnSpc>
                <a:spcPct val="120000"/>
              </a:lnSpc>
            </a:pPr>
            <a:r>
              <a:rPr lang="en-US" dirty="0"/>
              <a:t>Evaluate Error Detection and Correction</a:t>
            </a:r>
            <a:endParaRPr lang="en-IN" dirty="0"/>
          </a:p>
        </p:txBody>
      </p:sp>
      <p:sp>
        <p:nvSpPr>
          <p:cNvPr id="4" name="Footer Placeholder 3"/>
          <p:cNvSpPr>
            <a:spLocks noGrp="1"/>
          </p:cNvSpPr>
          <p:nvPr>
            <p:ph type="ftr" sz="quarter" idx="11"/>
          </p:nvPr>
        </p:nvSpPr>
        <p:spPr>
          <a:xfrm>
            <a:off x="3492500" y="6281696"/>
            <a:ext cx="5207000" cy="501645"/>
          </a:xfrm>
        </p:spPr>
        <p:txBody>
          <a:bodyPr/>
          <a:lstStyle/>
          <a:p>
            <a:r>
              <a:rPr lang="en-US" dirty="0"/>
              <a:t>Digital Communication - Skill based Assessment </a:t>
            </a:r>
          </a:p>
        </p:txBody>
      </p:sp>
      <p:cxnSp>
        <p:nvCxnSpPr>
          <p:cNvPr id="7" name="Straight Connector 6">
            <a:extLst>
              <a:ext uri="{FF2B5EF4-FFF2-40B4-BE49-F238E27FC236}">
                <a16:creationId xmlns:a16="http://schemas.microsoft.com/office/drawing/2014/main" id="{6A4288AF-689B-DC8C-D8FF-6461BFDD4FF1}"/>
              </a:ext>
            </a:extLst>
          </p:cNvPr>
          <p:cNvCxnSpPr>
            <a:cxnSpLocks/>
          </p:cNvCxnSpPr>
          <p:nvPr/>
        </p:nvCxnSpPr>
        <p:spPr>
          <a:xfrm>
            <a:off x="3657600" y="1219200"/>
            <a:ext cx="4876800" cy="0"/>
          </a:xfrm>
          <a:prstGeom prst="line">
            <a:avLst/>
          </a:prstGeom>
        </p:spPr>
        <p:style>
          <a:lnRef idx="2">
            <a:schemeClr val="dk1"/>
          </a:lnRef>
          <a:fillRef idx="0">
            <a:schemeClr val="dk1"/>
          </a:fillRef>
          <a:effectRef idx="1">
            <a:schemeClr val="dk1"/>
          </a:effectRef>
          <a:fontRef idx="minor">
            <a:schemeClr val="tx1"/>
          </a:fontRef>
        </p:style>
      </p:cxnSp>
      <p:pic>
        <p:nvPicPr>
          <p:cNvPr id="5" name="Picture 4">
            <a:extLst>
              <a:ext uri="{FF2B5EF4-FFF2-40B4-BE49-F238E27FC236}">
                <a16:creationId xmlns:a16="http://schemas.microsoft.com/office/drawing/2014/main" id="{8E28CD7A-3F97-572A-3371-E397624BB48B}"/>
              </a:ext>
            </a:extLst>
          </p:cNvPr>
          <p:cNvPicPr>
            <a:picLocks noChangeAspect="1"/>
          </p:cNvPicPr>
          <p:nvPr/>
        </p:nvPicPr>
        <p:blipFill>
          <a:blip r:embed="rId2"/>
          <a:stretch>
            <a:fillRect/>
          </a:stretch>
        </p:blipFill>
        <p:spPr>
          <a:xfrm>
            <a:off x="6733417" y="1417638"/>
            <a:ext cx="4880938" cy="2361919"/>
          </a:xfrm>
          <a:prstGeom prst="rect">
            <a:avLst/>
          </a:prstGeom>
        </p:spPr>
      </p:pic>
      <p:pic>
        <p:nvPicPr>
          <p:cNvPr id="6" name="Picture 5">
            <a:extLst>
              <a:ext uri="{FF2B5EF4-FFF2-40B4-BE49-F238E27FC236}">
                <a16:creationId xmlns:a16="http://schemas.microsoft.com/office/drawing/2014/main" id="{063868DB-335B-15AA-705A-B9C0748610F5}"/>
              </a:ext>
            </a:extLst>
          </p:cNvPr>
          <p:cNvPicPr>
            <a:picLocks noChangeAspect="1"/>
          </p:cNvPicPr>
          <p:nvPr/>
        </p:nvPicPr>
        <p:blipFill>
          <a:blip r:embed="rId3"/>
          <a:stretch>
            <a:fillRect/>
          </a:stretch>
        </p:blipFill>
        <p:spPr>
          <a:xfrm>
            <a:off x="6733417" y="3779557"/>
            <a:ext cx="4848983" cy="2094370"/>
          </a:xfrm>
          <a:prstGeom prst="rect">
            <a:avLst/>
          </a:prstGeom>
        </p:spPr>
      </p:pic>
    </p:spTree>
    <p:extLst>
      <p:ext uri="{BB962C8B-B14F-4D97-AF65-F5344CB8AC3E}">
        <p14:creationId xmlns:p14="http://schemas.microsoft.com/office/powerpoint/2010/main" val="384693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64A9-1254-E78D-FAD9-6DB7664CB332}"/>
              </a:ext>
            </a:extLst>
          </p:cNvPr>
          <p:cNvSpPr>
            <a:spLocks noGrp="1"/>
          </p:cNvSpPr>
          <p:nvPr>
            <p:ph type="title"/>
          </p:nvPr>
        </p:nvSpPr>
        <p:spPr>
          <a:xfrm>
            <a:off x="266700" y="-292076"/>
            <a:ext cx="10972800" cy="1143000"/>
          </a:xfrm>
        </p:spPr>
        <p:txBody>
          <a:bodyPr>
            <a:normAutofit/>
          </a:bodyPr>
          <a:lstStyle/>
          <a:p>
            <a:r>
              <a:rPr lang="en-US" sz="2800" dirty="0"/>
              <a:t>BLOCK DIAGRAM</a:t>
            </a:r>
            <a:endParaRPr lang="en-IN" sz="2800" dirty="0"/>
          </a:p>
        </p:txBody>
      </p:sp>
      <p:sp>
        <p:nvSpPr>
          <p:cNvPr id="4" name="Footer Placeholder 3">
            <a:extLst>
              <a:ext uri="{FF2B5EF4-FFF2-40B4-BE49-F238E27FC236}">
                <a16:creationId xmlns:a16="http://schemas.microsoft.com/office/drawing/2014/main" id="{09A2A8EB-8F65-8443-A62A-DAD8C299145B}"/>
              </a:ext>
            </a:extLst>
          </p:cNvPr>
          <p:cNvSpPr>
            <a:spLocks noGrp="1"/>
          </p:cNvSpPr>
          <p:nvPr>
            <p:ph type="ftr" sz="quarter" idx="11"/>
          </p:nvPr>
        </p:nvSpPr>
        <p:spPr>
          <a:xfrm>
            <a:off x="3577303" y="6363422"/>
            <a:ext cx="4978400" cy="365125"/>
          </a:xfrm>
        </p:spPr>
        <p:txBody>
          <a:bodyPr/>
          <a:lstStyle/>
          <a:p>
            <a:r>
              <a:rPr lang="en-US" dirty="0"/>
              <a:t>Digital Communication - Skill based Assessment </a:t>
            </a:r>
          </a:p>
        </p:txBody>
      </p:sp>
      <p:cxnSp>
        <p:nvCxnSpPr>
          <p:cNvPr id="6" name="Straight Connector 5">
            <a:extLst>
              <a:ext uri="{FF2B5EF4-FFF2-40B4-BE49-F238E27FC236}">
                <a16:creationId xmlns:a16="http://schemas.microsoft.com/office/drawing/2014/main" id="{748CB2B9-B481-B0DC-4DC0-6580C619D898}"/>
              </a:ext>
            </a:extLst>
          </p:cNvPr>
          <p:cNvCxnSpPr>
            <a:cxnSpLocks/>
          </p:cNvCxnSpPr>
          <p:nvPr/>
        </p:nvCxnSpPr>
        <p:spPr>
          <a:xfrm>
            <a:off x="2717800" y="609600"/>
            <a:ext cx="6324600" cy="0"/>
          </a:xfrm>
          <a:prstGeom prst="line">
            <a:avLst/>
          </a:prstGeom>
        </p:spPr>
        <p:style>
          <a:lnRef idx="2">
            <a:schemeClr val="dk1"/>
          </a:lnRef>
          <a:fillRef idx="0">
            <a:schemeClr val="dk1"/>
          </a:fillRef>
          <a:effectRef idx="1">
            <a:schemeClr val="dk1"/>
          </a:effectRef>
          <a:fontRef idx="minor">
            <a:schemeClr val="tx1"/>
          </a:fontRef>
        </p:style>
      </p:cxnSp>
      <p:sp>
        <p:nvSpPr>
          <p:cNvPr id="7" name="Rectangle: Rounded Corners 6">
            <a:extLst>
              <a:ext uri="{FF2B5EF4-FFF2-40B4-BE49-F238E27FC236}">
                <a16:creationId xmlns:a16="http://schemas.microsoft.com/office/drawing/2014/main" id="{45AD1C25-7DD3-FB02-9F82-01592FBE0413}"/>
              </a:ext>
            </a:extLst>
          </p:cNvPr>
          <p:cNvSpPr/>
          <p:nvPr/>
        </p:nvSpPr>
        <p:spPr>
          <a:xfrm>
            <a:off x="3644695" y="809841"/>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171D11B-3099-50C1-DAF3-279D1B9B5B70}"/>
              </a:ext>
            </a:extLst>
          </p:cNvPr>
          <p:cNvSpPr txBox="1"/>
          <p:nvPr/>
        </p:nvSpPr>
        <p:spPr>
          <a:xfrm>
            <a:off x="5004209" y="862166"/>
            <a:ext cx="2987778" cy="461665"/>
          </a:xfrm>
          <a:prstGeom prst="rect">
            <a:avLst/>
          </a:prstGeom>
          <a:noFill/>
        </p:spPr>
        <p:txBody>
          <a:bodyPr wrap="square" rtlCol="0">
            <a:spAutoFit/>
          </a:bodyPr>
          <a:lstStyle/>
          <a:p>
            <a:r>
              <a:rPr lang="en-IN" sz="2400" dirty="0"/>
              <a:t>User Interface</a:t>
            </a:r>
          </a:p>
        </p:txBody>
      </p:sp>
      <p:sp>
        <p:nvSpPr>
          <p:cNvPr id="18" name="Rectangle: Rounded Corners 17">
            <a:extLst>
              <a:ext uri="{FF2B5EF4-FFF2-40B4-BE49-F238E27FC236}">
                <a16:creationId xmlns:a16="http://schemas.microsoft.com/office/drawing/2014/main" id="{B737C7BB-4972-F7EA-E9DB-8EFB054BEF40}"/>
              </a:ext>
            </a:extLst>
          </p:cNvPr>
          <p:cNvSpPr/>
          <p:nvPr/>
        </p:nvSpPr>
        <p:spPr>
          <a:xfrm>
            <a:off x="3644695" y="1687685"/>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44109040-98BB-C57E-1FFD-B5E05938139D}"/>
              </a:ext>
            </a:extLst>
          </p:cNvPr>
          <p:cNvSpPr/>
          <p:nvPr/>
        </p:nvSpPr>
        <p:spPr>
          <a:xfrm>
            <a:off x="3644695" y="2635984"/>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B3CB9C87-D883-BD21-DDD4-D443885E64AD}"/>
              </a:ext>
            </a:extLst>
          </p:cNvPr>
          <p:cNvSpPr/>
          <p:nvPr/>
        </p:nvSpPr>
        <p:spPr>
          <a:xfrm>
            <a:off x="3644695" y="3579451"/>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BFD3C282-F51F-40CA-9346-1078C9E4643B}"/>
              </a:ext>
            </a:extLst>
          </p:cNvPr>
          <p:cNvSpPr/>
          <p:nvPr/>
        </p:nvSpPr>
        <p:spPr>
          <a:xfrm>
            <a:off x="3615198" y="4512961"/>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ED2B6C83-3648-34A1-34A1-C2DDF65671A0}"/>
              </a:ext>
            </a:extLst>
          </p:cNvPr>
          <p:cNvSpPr/>
          <p:nvPr/>
        </p:nvSpPr>
        <p:spPr>
          <a:xfrm>
            <a:off x="3642237" y="5461621"/>
            <a:ext cx="4470810" cy="542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6B93158F-8219-AA25-6B1D-AA591A9D8414}"/>
              </a:ext>
            </a:extLst>
          </p:cNvPr>
          <p:cNvSpPr txBox="1"/>
          <p:nvPr/>
        </p:nvSpPr>
        <p:spPr>
          <a:xfrm>
            <a:off x="4800600" y="1704575"/>
            <a:ext cx="2987778" cy="461665"/>
          </a:xfrm>
          <a:prstGeom prst="rect">
            <a:avLst/>
          </a:prstGeom>
          <a:noFill/>
        </p:spPr>
        <p:txBody>
          <a:bodyPr wrap="square" rtlCol="0">
            <a:spAutoFit/>
          </a:bodyPr>
          <a:lstStyle/>
          <a:p>
            <a:r>
              <a:rPr lang="en-IN" sz="2400" dirty="0"/>
              <a:t>Encoding Process</a:t>
            </a:r>
          </a:p>
        </p:txBody>
      </p:sp>
      <p:sp>
        <p:nvSpPr>
          <p:cNvPr id="27" name="TextBox 26">
            <a:extLst>
              <a:ext uri="{FF2B5EF4-FFF2-40B4-BE49-F238E27FC236}">
                <a16:creationId xmlns:a16="http://schemas.microsoft.com/office/drawing/2014/main" id="{9A0E32AC-95DE-B07F-FFBA-5944CDAC6662}"/>
              </a:ext>
            </a:extLst>
          </p:cNvPr>
          <p:cNvSpPr txBox="1"/>
          <p:nvPr/>
        </p:nvSpPr>
        <p:spPr>
          <a:xfrm>
            <a:off x="4876800" y="2646237"/>
            <a:ext cx="2987778" cy="461665"/>
          </a:xfrm>
          <a:prstGeom prst="rect">
            <a:avLst/>
          </a:prstGeom>
          <a:noFill/>
        </p:spPr>
        <p:txBody>
          <a:bodyPr wrap="square" rtlCol="0">
            <a:spAutoFit/>
          </a:bodyPr>
          <a:lstStyle/>
          <a:p>
            <a:r>
              <a:rPr lang="en-IN" sz="2400" dirty="0"/>
              <a:t>Noise Simulation</a:t>
            </a:r>
          </a:p>
        </p:txBody>
      </p:sp>
      <p:sp>
        <p:nvSpPr>
          <p:cNvPr id="30" name="TextBox 29">
            <a:extLst>
              <a:ext uri="{FF2B5EF4-FFF2-40B4-BE49-F238E27FC236}">
                <a16:creationId xmlns:a16="http://schemas.microsoft.com/office/drawing/2014/main" id="{10915A6F-553B-BF1B-34F2-40A1B3944FF0}"/>
              </a:ext>
            </a:extLst>
          </p:cNvPr>
          <p:cNvSpPr txBox="1"/>
          <p:nvPr/>
        </p:nvSpPr>
        <p:spPr>
          <a:xfrm>
            <a:off x="4785238" y="3632469"/>
            <a:ext cx="2987778" cy="461665"/>
          </a:xfrm>
          <a:prstGeom prst="rect">
            <a:avLst/>
          </a:prstGeom>
          <a:noFill/>
        </p:spPr>
        <p:txBody>
          <a:bodyPr wrap="square" rtlCol="0">
            <a:spAutoFit/>
          </a:bodyPr>
          <a:lstStyle/>
          <a:p>
            <a:r>
              <a:rPr lang="en-IN" sz="2400" dirty="0"/>
              <a:t>Decoding Process</a:t>
            </a:r>
          </a:p>
        </p:txBody>
      </p:sp>
      <p:sp>
        <p:nvSpPr>
          <p:cNvPr id="31" name="TextBox 30">
            <a:extLst>
              <a:ext uri="{FF2B5EF4-FFF2-40B4-BE49-F238E27FC236}">
                <a16:creationId xmlns:a16="http://schemas.microsoft.com/office/drawing/2014/main" id="{F7D6DB81-56CA-8546-F327-1370C0CE2EA8}"/>
              </a:ext>
            </a:extLst>
          </p:cNvPr>
          <p:cNvSpPr txBox="1"/>
          <p:nvPr/>
        </p:nvSpPr>
        <p:spPr>
          <a:xfrm>
            <a:off x="4961399" y="4539016"/>
            <a:ext cx="2987778" cy="461665"/>
          </a:xfrm>
          <a:prstGeom prst="rect">
            <a:avLst/>
          </a:prstGeom>
          <a:noFill/>
        </p:spPr>
        <p:txBody>
          <a:bodyPr wrap="square" rtlCol="0">
            <a:spAutoFit/>
          </a:bodyPr>
          <a:lstStyle/>
          <a:p>
            <a:r>
              <a:rPr lang="en-IN" sz="2400" dirty="0"/>
              <a:t>Visualization</a:t>
            </a:r>
          </a:p>
        </p:txBody>
      </p:sp>
      <p:sp>
        <p:nvSpPr>
          <p:cNvPr id="32" name="TextBox 31">
            <a:extLst>
              <a:ext uri="{FF2B5EF4-FFF2-40B4-BE49-F238E27FC236}">
                <a16:creationId xmlns:a16="http://schemas.microsoft.com/office/drawing/2014/main" id="{E8F0B983-523A-77CE-2CF4-0F9F89B55E5D}"/>
              </a:ext>
            </a:extLst>
          </p:cNvPr>
          <p:cNvSpPr txBox="1"/>
          <p:nvPr/>
        </p:nvSpPr>
        <p:spPr>
          <a:xfrm>
            <a:off x="4876800" y="5446471"/>
            <a:ext cx="2987778" cy="461665"/>
          </a:xfrm>
          <a:prstGeom prst="rect">
            <a:avLst/>
          </a:prstGeom>
          <a:noFill/>
        </p:spPr>
        <p:txBody>
          <a:bodyPr wrap="square" rtlCol="0">
            <a:spAutoFit/>
          </a:bodyPr>
          <a:lstStyle/>
          <a:p>
            <a:r>
              <a:rPr lang="en-IN" sz="2400" dirty="0"/>
              <a:t>Output Display</a:t>
            </a:r>
          </a:p>
        </p:txBody>
      </p:sp>
      <p:cxnSp>
        <p:nvCxnSpPr>
          <p:cNvPr id="34" name="Straight Arrow Connector 33">
            <a:extLst>
              <a:ext uri="{FF2B5EF4-FFF2-40B4-BE49-F238E27FC236}">
                <a16:creationId xmlns:a16="http://schemas.microsoft.com/office/drawing/2014/main" id="{08953AFB-DD78-803C-81EB-49ED78822768}"/>
              </a:ext>
            </a:extLst>
          </p:cNvPr>
          <p:cNvCxnSpPr>
            <a:stCxn id="7" idx="2"/>
          </p:cNvCxnSpPr>
          <p:nvPr/>
        </p:nvCxnSpPr>
        <p:spPr>
          <a:xfrm flipH="1">
            <a:off x="5877642" y="1352212"/>
            <a:ext cx="2458" cy="335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BF7ECEA4-5EEC-422A-ED8E-4AFCA6FD2FB2}"/>
              </a:ext>
            </a:extLst>
          </p:cNvPr>
          <p:cNvCxnSpPr/>
          <p:nvPr/>
        </p:nvCxnSpPr>
        <p:spPr>
          <a:xfrm flipH="1">
            <a:off x="5875184" y="5098631"/>
            <a:ext cx="2458" cy="335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16270713-4CEE-2709-66C7-618F830F64CC}"/>
              </a:ext>
            </a:extLst>
          </p:cNvPr>
          <p:cNvCxnSpPr/>
          <p:nvPr/>
        </p:nvCxnSpPr>
        <p:spPr>
          <a:xfrm flipH="1">
            <a:off x="5884402" y="4120189"/>
            <a:ext cx="2458" cy="335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84ABD336-CBB3-3495-1DB8-D609E607C2B2}"/>
              </a:ext>
            </a:extLst>
          </p:cNvPr>
          <p:cNvCxnSpPr/>
          <p:nvPr/>
        </p:nvCxnSpPr>
        <p:spPr>
          <a:xfrm flipH="1">
            <a:off x="5875184" y="3211166"/>
            <a:ext cx="2458" cy="335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4BE5626C-BCB6-D3BA-A2EE-F7F9C44159C9}"/>
              </a:ext>
            </a:extLst>
          </p:cNvPr>
          <p:cNvCxnSpPr/>
          <p:nvPr/>
        </p:nvCxnSpPr>
        <p:spPr>
          <a:xfrm flipH="1">
            <a:off x="5875184" y="2322964"/>
            <a:ext cx="2458" cy="335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573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4" name="Footer Placeholder 3"/>
          <p:cNvSpPr>
            <a:spLocks noGrp="1"/>
          </p:cNvSpPr>
          <p:nvPr>
            <p:ph type="ftr" sz="quarter" idx="11"/>
          </p:nvPr>
        </p:nvSpPr>
        <p:spPr>
          <a:xfrm>
            <a:off x="3492500" y="6172200"/>
            <a:ext cx="5207000" cy="501645"/>
          </a:xfrm>
        </p:spPr>
        <p:txBody>
          <a:bodyPr/>
          <a:lstStyle/>
          <a:p>
            <a:r>
              <a:rPr lang="en-US" dirty="0"/>
              <a:t>Digital Communication - Skill based Assessment </a:t>
            </a:r>
          </a:p>
        </p:txBody>
      </p:sp>
      <p:cxnSp>
        <p:nvCxnSpPr>
          <p:cNvPr id="3" name="Straight Connector 2">
            <a:extLst>
              <a:ext uri="{FF2B5EF4-FFF2-40B4-BE49-F238E27FC236}">
                <a16:creationId xmlns:a16="http://schemas.microsoft.com/office/drawing/2014/main" id="{0D319F01-1B7B-2E29-1BE2-1F32709C6B31}"/>
              </a:ext>
            </a:extLst>
          </p:cNvPr>
          <p:cNvCxnSpPr>
            <a:cxnSpLocks/>
          </p:cNvCxnSpPr>
          <p:nvPr/>
        </p:nvCxnSpPr>
        <p:spPr>
          <a:xfrm>
            <a:off x="1981200" y="1219200"/>
            <a:ext cx="8077200" cy="0"/>
          </a:xfrm>
          <a:prstGeom prst="line">
            <a:avLst/>
          </a:prstGeom>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43B7720B-C62B-1E12-4356-84DD2A0C0E22}"/>
              </a:ext>
            </a:extLst>
          </p:cNvPr>
          <p:cNvPicPr>
            <a:picLocks noChangeAspect="1"/>
          </p:cNvPicPr>
          <p:nvPr/>
        </p:nvPicPr>
        <p:blipFill>
          <a:blip r:embed="rId2"/>
          <a:srcRect l="744"/>
          <a:stretch/>
        </p:blipFill>
        <p:spPr>
          <a:xfrm>
            <a:off x="1143000" y="2158847"/>
            <a:ext cx="3932903" cy="3218956"/>
          </a:xfrm>
          <a:prstGeom prst="rect">
            <a:avLst/>
          </a:prstGeom>
        </p:spPr>
      </p:pic>
      <p:pic>
        <p:nvPicPr>
          <p:cNvPr id="9" name="Picture 8">
            <a:extLst>
              <a:ext uri="{FF2B5EF4-FFF2-40B4-BE49-F238E27FC236}">
                <a16:creationId xmlns:a16="http://schemas.microsoft.com/office/drawing/2014/main" id="{4D5593AC-C1F4-133B-C87C-A3825CEDE75D}"/>
              </a:ext>
            </a:extLst>
          </p:cNvPr>
          <p:cNvPicPr>
            <a:picLocks noChangeAspect="1"/>
          </p:cNvPicPr>
          <p:nvPr/>
        </p:nvPicPr>
        <p:blipFill>
          <a:blip r:embed="rId3"/>
          <a:srcRect l="1938"/>
          <a:stretch/>
        </p:blipFill>
        <p:spPr>
          <a:xfrm>
            <a:off x="6705600" y="2158847"/>
            <a:ext cx="3856703" cy="3173227"/>
          </a:xfrm>
          <a:prstGeom prst="rect">
            <a:avLst/>
          </a:prstGeom>
        </p:spPr>
      </p:pic>
    </p:spTree>
    <p:extLst>
      <p:ext uri="{BB962C8B-B14F-4D97-AF65-F5344CB8AC3E}">
        <p14:creationId xmlns:p14="http://schemas.microsoft.com/office/powerpoint/2010/main" val="24402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A55E-8D35-5BE9-361B-A82B9DE09927}"/>
              </a:ext>
            </a:extLst>
          </p:cNvPr>
          <p:cNvSpPr>
            <a:spLocks noGrp="1"/>
          </p:cNvSpPr>
          <p:nvPr>
            <p:ph type="title"/>
          </p:nvPr>
        </p:nvSpPr>
        <p:spPr/>
        <p:txBody>
          <a:bodyPr/>
          <a:lstStyle/>
          <a:p>
            <a:r>
              <a:rPr lang="en-US" dirty="0"/>
              <a:t>GRAPHICAL RESULT</a:t>
            </a:r>
            <a:endParaRPr lang="en-IN" dirty="0"/>
          </a:p>
        </p:txBody>
      </p:sp>
      <p:sp>
        <p:nvSpPr>
          <p:cNvPr id="4" name="Footer Placeholder 3">
            <a:extLst>
              <a:ext uri="{FF2B5EF4-FFF2-40B4-BE49-F238E27FC236}">
                <a16:creationId xmlns:a16="http://schemas.microsoft.com/office/drawing/2014/main" id="{8915B814-26A3-5310-4FE3-69F7E58DE0A4}"/>
              </a:ext>
            </a:extLst>
          </p:cNvPr>
          <p:cNvSpPr>
            <a:spLocks noGrp="1"/>
          </p:cNvSpPr>
          <p:nvPr>
            <p:ph type="ftr" sz="quarter" idx="11"/>
          </p:nvPr>
        </p:nvSpPr>
        <p:spPr>
          <a:xfrm>
            <a:off x="3731342" y="6218237"/>
            <a:ext cx="4851400" cy="365125"/>
          </a:xfrm>
        </p:spPr>
        <p:txBody>
          <a:bodyPr/>
          <a:lstStyle/>
          <a:p>
            <a:r>
              <a:rPr lang="en-US" dirty="0"/>
              <a:t>Digital Communication - Skill based Assessment </a:t>
            </a:r>
          </a:p>
        </p:txBody>
      </p:sp>
      <p:pic>
        <p:nvPicPr>
          <p:cNvPr id="7" name="Picture 6">
            <a:extLst>
              <a:ext uri="{FF2B5EF4-FFF2-40B4-BE49-F238E27FC236}">
                <a16:creationId xmlns:a16="http://schemas.microsoft.com/office/drawing/2014/main" id="{E5CE779D-524F-B0AD-C7CB-8812DEB61D4E}"/>
              </a:ext>
            </a:extLst>
          </p:cNvPr>
          <p:cNvPicPr>
            <a:picLocks noChangeAspect="1"/>
          </p:cNvPicPr>
          <p:nvPr/>
        </p:nvPicPr>
        <p:blipFill>
          <a:blip r:embed="rId2"/>
          <a:stretch>
            <a:fillRect/>
          </a:stretch>
        </p:blipFill>
        <p:spPr>
          <a:xfrm>
            <a:off x="3733800" y="1524000"/>
            <a:ext cx="4931800" cy="4385399"/>
          </a:xfrm>
          <a:prstGeom prst="rect">
            <a:avLst/>
          </a:prstGeom>
        </p:spPr>
      </p:pic>
      <p:cxnSp>
        <p:nvCxnSpPr>
          <p:cNvPr id="8" name="Straight Connector 7">
            <a:extLst>
              <a:ext uri="{FF2B5EF4-FFF2-40B4-BE49-F238E27FC236}">
                <a16:creationId xmlns:a16="http://schemas.microsoft.com/office/drawing/2014/main" id="{AF38B804-76F1-0BC0-08C6-743FE7D4E1AE}"/>
              </a:ext>
            </a:extLst>
          </p:cNvPr>
          <p:cNvCxnSpPr>
            <a:cxnSpLocks/>
          </p:cNvCxnSpPr>
          <p:nvPr/>
        </p:nvCxnSpPr>
        <p:spPr>
          <a:xfrm>
            <a:off x="2133600" y="1219200"/>
            <a:ext cx="75438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7793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603</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ElsevierGulliver</vt:lpstr>
      <vt:lpstr>Office Theme</vt:lpstr>
      <vt:lpstr>LOW DENSITY PARITY CHECK ENCODING AND DECODING</vt:lpstr>
      <vt:lpstr>OUTLINE</vt:lpstr>
      <vt:lpstr>Introduction</vt:lpstr>
      <vt:lpstr>PROBLEM STATEMENT</vt:lpstr>
      <vt:lpstr>OVERVIEW OF LDPC CODES </vt:lpstr>
      <vt:lpstr>METHODOLOGY</vt:lpstr>
      <vt:lpstr>BLOCK DIAGRAM</vt:lpstr>
      <vt:lpstr>RESULTS AND DISCUSSIONS</vt:lpstr>
      <vt:lpstr>GRAPHICAL RESULT</vt:lpstr>
      <vt:lpstr>CONCLUSIONS</vt:lpstr>
      <vt:lpstr>REFERENCES</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SAM RITHICK</cp:lastModifiedBy>
  <cp:revision>33</cp:revision>
  <dcterms:created xsi:type="dcterms:W3CDTF">2013-10-09T21:01:30Z</dcterms:created>
  <dcterms:modified xsi:type="dcterms:W3CDTF">2024-10-28T15:26:17Z</dcterms:modified>
</cp:coreProperties>
</file>