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10" r:id="rId1"/>
  </p:sldMasterIdLst>
  <p:notesMasterIdLst>
    <p:notesMasterId r:id="rId18"/>
  </p:notesMasterIdLst>
  <p:sldIdLst>
    <p:sldId id="258" r:id="rId2"/>
    <p:sldId id="304" r:id="rId3"/>
    <p:sldId id="260" r:id="rId4"/>
    <p:sldId id="261" r:id="rId5"/>
    <p:sldId id="262" r:id="rId6"/>
    <p:sldId id="265" r:id="rId7"/>
    <p:sldId id="297" r:id="rId8"/>
    <p:sldId id="300" r:id="rId9"/>
    <p:sldId id="266" r:id="rId10"/>
    <p:sldId id="267" r:id="rId11"/>
    <p:sldId id="301" r:id="rId12"/>
    <p:sldId id="302" r:id="rId13"/>
    <p:sldId id="268" r:id="rId14"/>
    <p:sldId id="269" r:id="rId15"/>
    <p:sldId id="298" r:id="rId16"/>
    <p:sldId id="303" r:id="rId17"/>
  </p:sldIdLst>
  <p:sldSz cx="9144000" cy="5143500" type="screen16x9"/>
  <p:notesSz cx="6858000" cy="9144000"/>
  <p:embeddedFontLst>
    <p:embeddedFont>
      <p:font typeface="Bebas Neue" panose="020B060402020202020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Hind" panose="020B0604020202020204" charset="0"/>
      <p:regular r:id="rId24"/>
    </p:embeddedFont>
    <p:embeddedFont>
      <p:font typeface="맑은 고딕" panose="020B0503020000020004" pitchFamily="34" charset="-127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CCECFF"/>
    <a:srgbClr val="6699FF"/>
    <a:srgbClr val="3399FF"/>
    <a:srgbClr val="66CCFF"/>
    <a:srgbClr val="0066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7B9036-0881-475A-ADF6-831E9562A627}">
  <a:tblStyle styleId="{5C7B9036-0881-475A-ADF6-831E9562A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7EC41A-727B-416F-B59B-BBC701B8EA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097625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 gradient">
  <p:cSld name="Blank purple gradient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221887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orange gradient">
  <p:cSld name="Blank orange gradient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439429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 big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954213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20/6/2022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667435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808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0835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-358985" y="3663619"/>
            <a:ext cx="1838515" cy="112055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966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013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345375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2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633374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924032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body" idx="1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6" name="Google Shape;116;p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7" name="Google Shape;117;p9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23" name="Google Shape;123;p9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952182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 small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41572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 green gradient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65392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01740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08702" y="1298213"/>
            <a:ext cx="3236769" cy="65457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</a:t>
            </a:fld>
            <a:endParaRPr>
              <a:solidFill>
                <a:schemeClr val="bg1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4251325" y="3676650"/>
            <a:ext cx="4892675" cy="13652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Hương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Ly</a:t>
            </a:r>
            <a:endParaRPr lang="vi-V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10118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Th.s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Huyền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0645" y="100855"/>
            <a:ext cx="778383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SPKT HƯNG YÊN</a:t>
            </a:r>
            <a:endParaRPr lang="en-US" sz="25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5" y="0"/>
            <a:ext cx="915025" cy="9322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88301" y="2143247"/>
            <a:ext cx="62865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TỰ ĐỘNG CHO </a:t>
            </a:r>
            <a:r>
              <a:rPr lang="vi-V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CAMERA SAMTECH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SỬ DỤNG KATALON STUDIO</a:t>
            </a:r>
            <a:r>
              <a:rPr lang="vi-V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JMETER</a:t>
            </a:r>
            <a:endParaRPr lang="en-US" sz="21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28822" y="532180"/>
            <a:ext cx="4945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9" grpId="0" build="p"/>
      <p:bldP spid="2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10</a:t>
            </a:fld>
            <a:endParaRPr>
              <a:solidFill>
                <a:schemeClr val="bg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9048" y="889031"/>
            <a:ext cx="50832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+mj-lt"/>
              </a:rPr>
              <a:t>-    </a:t>
            </a:r>
            <a:r>
              <a:rPr lang="vi-VN" sz="1500" dirty="0" smtClean="0">
                <a:solidFill>
                  <a:schemeClr val="tx1"/>
                </a:solidFill>
                <a:latin typeface="+mj-lt"/>
              </a:rPr>
              <a:t>Mã </a:t>
            </a:r>
            <a:r>
              <a:rPr lang="vi-VN" sz="1500" dirty="0">
                <a:solidFill>
                  <a:schemeClr val="tx1"/>
                </a:solidFill>
                <a:latin typeface="+mj-lt"/>
              </a:rPr>
              <a:t>nguồn mở</a:t>
            </a:r>
            <a:r>
              <a:rPr lang="en-US" sz="1500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miễm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vi-VN" sz="1500" dirty="0" smtClean="0">
                <a:solidFill>
                  <a:schemeClr val="tx1"/>
                </a:solidFill>
                <a:latin typeface="+mj-lt"/>
              </a:rPr>
              <a:t>Dễ </a:t>
            </a:r>
            <a:r>
              <a:rPr lang="vi-VN" sz="1500" dirty="0">
                <a:solidFill>
                  <a:schemeClr val="tx1"/>
                </a:solidFill>
                <a:latin typeface="+mj-lt"/>
              </a:rPr>
              <a:t>sử </a:t>
            </a:r>
            <a:r>
              <a:rPr lang="vi-VN" sz="1500" dirty="0" smtClean="0">
                <a:solidFill>
                  <a:schemeClr val="tx1"/>
                </a:solidFill>
                <a:latin typeface="+mj-lt"/>
              </a:rPr>
              <a:t>dụng</a:t>
            </a:r>
            <a:endParaRPr lang="en-US" sz="15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vi-VN" sz="1500" dirty="0" smtClean="0">
                <a:solidFill>
                  <a:schemeClr val="tx1"/>
                </a:solidFill>
                <a:latin typeface="+mj-lt"/>
              </a:rPr>
              <a:t>Nền </a:t>
            </a:r>
            <a:r>
              <a:rPr lang="vi-VN" sz="1500" dirty="0">
                <a:solidFill>
                  <a:schemeClr val="tx1"/>
                </a:solidFill>
                <a:latin typeface="+mj-lt"/>
              </a:rPr>
              <a:t>tảng độc lập</a:t>
            </a:r>
            <a:r>
              <a:rPr lang="en-US" sz="1500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  <a:p>
            <a:pPr marL="285750" indent="-285750">
              <a:buFontTx/>
              <a:buChar char="-"/>
            </a:pPr>
            <a:r>
              <a:rPr lang="vi-VN" sz="1500" dirty="0" smtClean="0">
                <a:solidFill>
                  <a:schemeClr val="tx1"/>
                </a:solidFill>
                <a:latin typeface="+mj-lt"/>
              </a:rPr>
              <a:t>Thử </a:t>
            </a:r>
            <a:r>
              <a:rPr lang="vi-VN" sz="1500" dirty="0">
                <a:solidFill>
                  <a:schemeClr val="tx1"/>
                </a:solidFill>
                <a:latin typeface="+mj-lt"/>
              </a:rPr>
              <a:t>nghiệm cuối cùng</a:t>
            </a:r>
            <a:r>
              <a:rPr lang="en-US" sz="1500" dirty="0">
                <a:solidFill>
                  <a:schemeClr val="tx1"/>
                </a:solidFill>
                <a:latin typeface="+mj-lt"/>
              </a:rPr>
              <a:t>:</a:t>
            </a:r>
            <a:r>
              <a:rPr lang="vi-VN" sz="1500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sz="1500" dirty="0" smtClean="0">
                <a:solidFill>
                  <a:schemeClr val="tx1"/>
                </a:solidFill>
                <a:latin typeface="+mj-lt"/>
              </a:rPr>
              <a:t>Functional </a:t>
            </a:r>
            <a:r>
              <a:rPr lang="vi-VN" sz="1500" dirty="0">
                <a:solidFill>
                  <a:schemeClr val="tx1"/>
                </a:solidFill>
                <a:latin typeface="+mj-lt"/>
              </a:rPr>
              <a:t>Test, </a:t>
            </a:r>
            <a:r>
              <a:rPr lang="vi-VN" sz="1500" dirty="0" smtClean="0">
                <a:solidFill>
                  <a:schemeClr val="tx1"/>
                </a:solidFill>
                <a:latin typeface="+mj-lt"/>
              </a:rPr>
              <a:t>Distributed Test</a:t>
            </a:r>
            <a:r>
              <a:rPr lang="en-US" sz="1500" dirty="0" smtClean="0">
                <a:solidFill>
                  <a:schemeClr val="tx1"/>
                </a:solidFill>
                <a:latin typeface="+mj-lt"/>
              </a:rPr>
              <a:t>,…</a:t>
            </a:r>
            <a:endParaRPr lang="en-US" sz="15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15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+mj-lt"/>
              </a:rPr>
              <a:t>T</a:t>
            </a:r>
            <a:r>
              <a:rPr lang="vi-VN" sz="1500" dirty="0">
                <a:solidFill>
                  <a:schemeClr val="tx1"/>
                </a:solidFill>
                <a:latin typeface="+mj-lt"/>
              </a:rPr>
              <a:t>iết kiệm công sức </a:t>
            </a:r>
            <a:endParaRPr lang="en-US" sz="1500" dirty="0" smtClean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vi-VN" sz="1500" dirty="0" smtClean="0">
                <a:solidFill>
                  <a:schemeClr val="tx1"/>
                </a:solidFill>
                <a:latin typeface="+mj-lt"/>
              </a:rPr>
              <a:t>Hỗ </a:t>
            </a:r>
            <a:r>
              <a:rPr lang="vi-VN" sz="1500" dirty="0">
                <a:solidFill>
                  <a:schemeClr val="tx1"/>
                </a:solidFill>
                <a:latin typeface="+mj-lt"/>
              </a:rPr>
              <a:t>trợ đa giao thức: HTTP, FTP, </a:t>
            </a:r>
            <a:r>
              <a:rPr lang="vi-VN" sz="1500" dirty="0" smtClean="0">
                <a:solidFill>
                  <a:schemeClr val="tx1"/>
                </a:solidFill>
                <a:latin typeface="+mj-lt"/>
              </a:rPr>
              <a:t>SOAP</a:t>
            </a:r>
            <a:r>
              <a:rPr lang="en-US" sz="1500" dirty="0" smtClean="0">
                <a:solidFill>
                  <a:schemeClr val="tx1"/>
                </a:solidFill>
                <a:latin typeface="+mj-lt"/>
              </a:rPr>
              <a:t>, …</a:t>
            </a:r>
            <a:endParaRPr lang="vi-VN" sz="1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5B1C9E12-C203-4864-9DB0-6E4025082B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39663" y="318655"/>
            <a:ext cx="2497500" cy="4703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CA956E-DA7E-B588-D343-6DE635E0A913}"/>
              </a:ext>
            </a:extLst>
          </p:cNvPr>
          <p:cNvSpPr/>
          <p:nvPr/>
        </p:nvSpPr>
        <p:spPr>
          <a:xfrm>
            <a:off x="5899022" y="4106135"/>
            <a:ext cx="295130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500" dirty="0" smtClean="0">
                <a:solidFill>
                  <a:schemeClr val="tx1"/>
                </a:solidFill>
                <a:latin typeface="+mj-lt"/>
              </a:rPr>
              <a:t>- </a:t>
            </a:r>
            <a:r>
              <a:rPr lang="en-US" sz="15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vi-VN" sz="1500" dirty="0" smtClean="0">
                <a:solidFill>
                  <a:schemeClr val="tx1"/>
                </a:solidFill>
                <a:latin typeface="+mj-lt"/>
              </a:rPr>
              <a:t>Tiêu </a:t>
            </a:r>
            <a:r>
              <a:rPr lang="vi-VN" sz="1500" dirty="0">
                <a:solidFill>
                  <a:schemeClr val="tx1"/>
                </a:solidFill>
                <a:latin typeface="+mj-lt"/>
              </a:rPr>
              <a:t>thụ bộ nhớ</a:t>
            </a:r>
            <a:endParaRPr lang="en-US" sz="1500" dirty="0">
              <a:solidFill>
                <a:schemeClr val="tx1"/>
              </a:solidFill>
              <a:latin typeface="+mj-lt"/>
            </a:endParaRPr>
          </a:p>
          <a:p>
            <a:r>
              <a:rPr lang="vi-VN" sz="1500" dirty="0">
                <a:solidFill>
                  <a:schemeClr val="tx1"/>
                </a:solidFill>
                <a:latin typeface="+mj-lt"/>
              </a:rPr>
              <a:t>- </a:t>
            </a:r>
            <a:r>
              <a:rPr lang="en-US" sz="15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vi-VN" sz="1500" dirty="0" smtClean="0">
                <a:solidFill>
                  <a:schemeClr val="tx1"/>
                </a:solidFill>
                <a:latin typeface="+mj-lt"/>
              </a:rPr>
              <a:t>Chỉ </a:t>
            </a:r>
            <a:r>
              <a:rPr lang="vi-VN" sz="1500" dirty="0">
                <a:solidFill>
                  <a:schemeClr val="tx1"/>
                </a:solidFill>
                <a:latin typeface="+mj-lt"/>
              </a:rPr>
              <a:t>áp dụng cho ứng dụng web</a:t>
            </a:r>
            <a:endParaRPr lang="en-US" sz="1500" dirty="0">
              <a:solidFill>
                <a:schemeClr val="tx1"/>
              </a:solidFill>
              <a:latin typeface="+mj-lt"/>
            </a:endParaRPr>
          </a:p>
          <a:p>
            <a:r>
              <a:rPr lang="vi-VN" sz="1500" dirty="0">
                <a:solidFill>
                  <a:schemeClr val="tx1"/>
                </a:solidFill>
                <a:latin typeface="+mj-lt"/>
              </a:rPr>
              <a:t>- </a:t>
            </a:r>
            <a:r>
              <a:rPr lang="en-US" sz="15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vi-VN" sz="1500" dirty="0" smtClean="0">
                <a:solidFill>
                  <a:schemeClr val="tx1"/>
                </a:solidFill>
                <a:latin typeface="+mj-lt"/>
              </a:rPr>
              <a:t>Thiếu </a:t>
            </a:r>
            <a:r>
              <a:rPr lang="vi-VN" sz="1500" dirty="0">
                <a:solidFill>
                  <a:schemeClr val="tx1"/>
                </a:solidFill>
                <a:latin typeface="+mj-lt"/>
              </a:rPr>
              <a:t>hỗ trợ cho JavaScript</a:t>
            </a:r>
          </a:p>
        </p:txBody>
      </p:sp>
      <p:sp>
        <p:nvSpPr>
          <p:cNvPr id="8" name="Hexagon 68">
            <a:extLst>
              <a:ext uri="{FF2B5EF4-FFF2-40B4-BE49-F238E27FC236}">
                <a16:creationId xmlns:a16="http://schemas.microsoft.com/office/drawing/2014/main" id="{7AE2D459-14D1-46D4-9BB5-77C992E3F56C}"/>
              </a:ext>
            </a:extLst>
          </p:cNvPr>
          <p:cNvSpPr/>
          <p:nvPr/>
        </p:nvSpPr>
        <p:spPr>
          <a:xfrm>
            <a:off x="3058321" y="3488036"/>
            <a:ext cx="2901724" cy="1433069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4050" dirty="0"/>
          </a:p>
        </p:txBody>
      </p:sp>
      <p:sp>
        <p:nvSpPr>
          <p:cNvPr id="9" name="Hexagon 68">
            <a:extLst>
              <a:ext uri="{FF2B5EF4-FFF2-40B4-BE49-F238E27FC236}">
                <a16:creationId xmlns:a16="http://schemas.microsoft.com/office/drawing/2014/main" id="{9022950D-1900-4507-9E3E-BDD2E111E34D}"/>
              </a:ext>
            </a:extLst>
          </p:cNvPr>
          <p:cNvSpPr/>
          <p:nvPr/>
        </p:nvSpPr>
        <p:spPr>
          <a:xfrm rot="10800000">
            <a:off x="3537834" y="2059259"/>
            <a:ext cx="2848098" cy="1428777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4050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6CF560B6-2E95-49C6-A7CB-6E20C0094120}"/>
              </a:ext>
            </a:extLst>
          </p:cNvPr>
          <p:cNvSpPr txBox="1">
            <a:spLocks/>
          </p:cNvSpPr>
          <p:nvPr/>
        </p:nvSpPr>
        <p:spPr>
          <a:xfrm>
            <a:off x="5098358" y="2338923"/>
            <a:ext cx="861687" cy="7318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500" b="1" i="1" spc="120" dirty="0" err="1" smtClean="0">
                <a:solidFill>
                  <a:srgbClr val="C00000"/>
                </a:solidFill>
                <a:latin typeface="Roboto"/>
              </a:rPr>
              <a:t>Ưu</a:t>
            </a:r>
            <a:r>
              <a:rPr lang="en-US" sz="1500" b="1" i="1" spc="120" dirty="0" smtClean="0">
                <a:solidFill>
                  <a:srgbClr val="C00000"/>
                </a:solidFill>
                <a:latin typeface="Roboto"/>
              </a:rPr>
              <a:t> </a:t>
            </a:r>
            <a:r>
              <a:rPr lang="en-US" sz="1500" b="1" i="1" spc="120" dirty="0" err="1" smtClean="0">
                <a:solidFill>
                  <a:srgbClr val="C00000"/>
                </a:solidFill>
                <a:latin typeface="Roboto"/>
              </a:rPr>
              <a:t>điểm</a:t>
            </a:r>
            <a:endParaRPr lang="en-US" sz="1500" b="1" i="1" spc="120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CF560B6-2E95-49C6-A7CB-6E20C0094120}"/>
              </a:ext>
            </a:extLst>
          </p:cNvPr>
          <p:cNvSpPr txBox="1">
            <a:spLocks/>
          </p:cNvSpPr>
          <p:nvPr/>
        </p:nvSpPr>
        <p:spPr>
          <a:xfrm>
            <a:off x="3652009" y="3766730"/>
            <a:ext cx="980172" cy="7318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500" b="1" i="1" spc="120" dirty="0" err="1" smtClean="0">
                <a:solidFill>
                  <a:srgbClr val="C00000"/>
                </a:solidFill>
                <a:latin typeface="Roboto"/>
              </a:rPr>
              <a:t>Nhượcđiểm</a:t>
            </a:r>
            <a:endParaRPr lang="en-US" sz="1500" b="1" i="1" spc="120" dirty="0">
              <a:solidFill>
                <a:srgbClr val="C00000"/>
              </a:solidFill>
              <a:latin typeface="Roboto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6" grpId="0"/>
      <p:bldP spid="8" grpId="0" animBg="1"/>
      <p:bldP spid="9" grpId="0" animBg="1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4809FF60-3591-0AB7-D962-7B50902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359" y="667070"/>
            <a:ext cx="3534641" cy="339436"/>
          </a:xfrm>
        </p:spPr>
        <p:txBody>
          <a:bodyPr>
            <a:normAutofit fontScale="90000"/>
          </a:bodyPr>
          <a:lstStyle/>
          <a:p>
            <a:r>
              <a:rPr lang="en-US" sz="1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5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sz="1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HP </a:t>
            </a:r>
            <a:r>
              <a:rPr lang="en-US" sz="15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LoadRunner</a:t>
            </a:r>
            <a:endParaRPr lang="en-US" sz="15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828932-7579-0BC8-B9CA-3596966D44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A90DF7B-9D85-B64E-02C7-560E7F48CF6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2400" y="140160"/>
            <a:ext cx="2497500" cy="4703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2510D9-50F1-B1F4-C7E9-30F7DB7EF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21" y="1176677"/>
            <a:ext cx="6260407" cy="293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6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4809FF60-3591-0AB7-D962-7B50902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359" y="667070"/>
            <a:ext cx="3534641" cy="339436"/>
          </a:xfrm>
        </p:spPr>
        <p:txBody>
          <a:bodyPr>
            <a:normAutofit fontScale="90000"/>
          </a:bodyPr>
          <a:lstStyle/>
          <a:p>
            <a:r>
              <a:rPr lang="en-US" sz="1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5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sz="1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HP </a:t>
            </a:r>
            <a:r>
              <a:rPr lang="en-US" sz="15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LoadRunner</a:t>
            </a:r>
            <a:endParaRPr lang="en-US" sz="15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828932-7579-0BC8-B9CA-3596966D44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A90DF7B-9D85-B64E-02C7-560E7F48CF6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2400" y="140160"/>
            <a:ext cx="2497500" cy="4703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AC718-BC18-DC82-289C-E2F56825E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88" y="1204315"/>
            <a:ext cx="6675698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6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13</a:t>
            </a:fld>
            <a:endParaRPr>
              <a:solidFill>
                <a:schemeClr val="bg1"/>
              </a:solidFill>
            </a:endParaRP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5A30442C-791B-498B-BF34-C162990731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0863" y="83298"/>
            <a:ext cx="4345849" cy="591374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 b="1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dirty="0" err="1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b="1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khai</a:t>
            </a:r>
            <a:r>
              <a:rPr lang="en-US" sz="2400" b="1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kiểm</a:t>
            </a:r>
            <a:r>
              <a:rPr lang="en-US" sz="2400" b="1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thử</a:t>
            </a:r>
            <a:r>
              <a:rPr lang="en-US" sz="2400" b="1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động</a:t>
            </a:r>
            <a:endParaRPr lang="en-US" sz="2400" b="1" dirty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6060319" y="4414609"/>
            <a:ext cx="1671816" cy="398016"/>
          </a:xfrm>
          <a:prstGeom prst="rect">
            <a:avLst/>
          </a:prstGeom>
          <a:solidFill>
            <a:srgbClr val="13538A">
              <a:alpha val="19607"/>
            </a:srgbClr>
          </a:solidFill>
        </p:spPr>
      </p:sp>
      <p:sp>
        <p:nvSpPr>
          <p:cNvPr id="6" name="AutoShape 6"/>
          <p:cNvSpPr/>
          <p:nvPr/>
        </p:nvSpPr>
        <p:spPr>
          <a:xfrm>
            <a:off x="6069826" y="2874808"/>
            <a:ext cx="1662309" cy="1583867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7" name="AutoShape 7"/>
          <p:cNvSpPr/>
          <p:nvPr/>
        </p:nvSpPr>
        <p:spPr>
          <a:xfrm>
            <a:off x="4258487" y="4427437"/>
            <a:ext cx="1671816" cy="398016"/>
          </a:xfrm>
          <a:prstGeom prst="rect">
            <a:avLst/>
          </a:prstGeom>
          <a:solidFill>
            <a:srgbClr val="2C92D5">
              <a:alpha val="19607"/>
            </a:srgbClr>
          </a:solidFill>
        </p:spPr>
      </p:sp>
      <p:sp>
        <p:nvSpPr>
          <p:cNvPr id="8" name="AutoShape 8"/>
          <p:cNvSpPr/>
          <p:nvPr/>
        </p:nvSpPr>
        <p:spPr>
          <a:xfrm>
            <a:off x="4267362" y="2866922"/>
            <a:ext cx="1671816" cy="1583867"/>
          </a:xfrm>
          <a:prstGeom prst="rect">
            <a:avLst/>
          </a:prstGeom>
          <a:solidFill>
            <a:srgbClr val="2C92D5"/>
          </a:solidFill>
        </p:spPr>
      </p:sp>
      <p:grpSp>
        <p:nvGrpSpPr>
          <p:cNvPr id="9" name="Group 9"/>
          <p:cNvGrpSpPr/>
          <p:nvPr/>
        </p:nvGrpSpPr>
        <p:grpSpPr>
          <a:xfrm rot="-8100000">
            <a:off x="5774535" y="3559542"/>
            <a:ext cx="326153" cy="325631"/>
            <a:chOff x="0" y="0"/>
            <a:chExt cx="6350000" cy="633984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sp>
        <p:nvSpPr>
          <p:cNvPr id="13" name="AutoShape 11"/>
          <p:cNvSpPr/>
          <p:nvPr/>
        </p:nvSpPr>
        <p:spPr>
          <a:xfrm>
            <a:off x="4250473" y="1179123"/>
            <a:ext cx="1671816" cy="1584967"/>
          </a:xfrm>
          <a:prstGeom prst="rect">
            <a:avLst/>
          </a:prstGeom>
          <a:solidFill>
            <a:srgbClr val="37C9EF"/>
          </a:solidFill>
        </p:spPr>
      </p:sp>
      <p:grpSp>
        <p:nvGrpSpPr>
          <p:cNvPr id="14" name="Group 12"/>
          <p:cNvGrpSpPr/>
          <p:nvPr/>
        </p:nvGrpSpPr>
        <p:grpSpPr>
          <a:xfrm rot="-2700000">
            <a:off x="4940193" y="2541962"/>
            <a:ext cx="326153" cy="325631"/>
            <a:chOff x="0" y="0"/>
            <a:chExt cx="6350000" cy="6339840"/>
          </a:xfrm>
        </p:grpSpPr>
        <p:sp>
          <p:nvSpPr>
            <p:cNvPr id="15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id="16" name="AutoShape 14"/>
          <p:cNvSpPr/>
          <p:nvPr/>
        </p:nvSpPr>
        <p:spPr>
          <a:xfrm>
            <a:off x="2438258" y="793546"/>
            <a:ext cx="1671816" cy="398016"/>
          </a:xfrm>
          <a:prstGeom prst="rect">
            <a:avLst/>
          </a:prstGeom>
          <a:solidFill>
            <a:srgbClr val="3EDAD8">
              <a:alpha val="19607"/>
            </a:srgbClr>
          </a:solidFill>
        </p:spPr>
      </p:sp>
      <p:sp>
        <p:nvSpPr>
          <p:cNvPr id="17" name="AutoShape 15"/>
          <p:cNvSpPr/>
          <p:nvPr/>
        </p:nvSpPr>
        <p:spPr>
          <a:xfrm>
            <a:off x="2438258" y="1171122"/>
            <a:ext cx="1671816" cy="1584967"/>
          </a:xfrm>
          <a:prstGeom prst="rect">
            <a:avLst/>
          </a:prstGeom>
          <a:solidFill>
            <a:srgbClr val="3EDAD8"/>
          </a:solidFill>
        </p:spPr>
      </p:sp>
      <p:grpSp>
        <p:nvGrpSpPr>
          <p:cNvPr id="18" name="Group 16"/>
          <p:cNvGrpSpPr/>
          <p:nvPr/>
        </p:nvGrpSpPr>
        <p:grpSpPr>
          <a:xfrm rot="-8100000">
            <a:off x="3944501" y="1673036"/>
            <a:ext cx="326153" cy="325631"/>
            <a:chOff x="0" y="0"/>
            <a:chExt cx="6350000" cy="6339840"/>
          </a:xfrm>
        </p:grpSpPr>
        <p:sp>
          <p:nvSpPr>
            <p:cNvPr id="19" name="Freeform 1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sp>
        <p:nvSpPr>
          <p:cNvPr id="20" name="AutoShape 18"/>
          <p:cNvSpPr/>
          <p:nvPr/>
        </p:nvSpPr>
        <p:spPr>
          <a:xfrm>
            <a:off x="596929" y="779287"/>
            <a:ext cx="1671816" cy="398016"/>
          </a:xfrm>
          <a:prstGeom prst="rect">
            <a:avLst/>
          </a:prstGeom>
          <a:solidFill>
            <a:srgbClr val="86EAE9">
              <a:alpha val="16862"/>
            </a:srgbClr>
          </a:solidFill>
        </p:spPr>
      </p:sp>
      <p:sp>
        <p:nvSpPr>
          <p:cNvPr id="21" name="AutoShape 19"/>
          <p:cNvSpPr/>
          <p:nvPr/>
        </p:nvSpPr>
        <p:spPr>
          <a:xfrm>
            <a:off x="595602" y="1144907"/>
            <a:ext cx="1671816" cy="1584967"/>
          </a:xfrm>
          <a:prstGeom prst="rect">
            <a:avLst/>
          </a:prstGeom>
          <a:solidFill>
            <a:srgbClr val="86EAE9"/>
          </a:solidFill>
        </p:spPr>
      </p:sp>
      <p:grpSp>
        <p:nvGrpSpPr>
          <p:cNvPr id="22" name="Group 20"/>
          <p:cNvGrpSpPr/>
          <p:nvPr/>
        </p:nvGrpSpPr>
        <p:grpSpPr>
          <a:xfrm rot="-8100000">
            <a:off x="2104342" y="1640545"/>
            <a:ext cx="326153" cy="325631"/>
            <a:chOff x="0" y="0"/>
            <a:chExt cx="6350000" cy="6339840"/>
          </a:xfrm>
        </p:grpSpPr>
        <p:sp>
          <p:nvSpPr>
            <p:cNvPr id="23" name="Freeform 2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sp>
        <p:nvSpPr>
          <p:cNvPr id="26" name="TextBox 24"/>
          <p:cNvSpPr txBox="1"/>
          <p:nvPr/>
        </p:nvSpPr>
        <p:spPr>
          <a:xfrm>
            <a:off x="905807" y="1468071"/>
            <a:ext cx="1131172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tx1"/>
                </a:solidFill>
                <a:latin typeface="+mj-lt"/>
              </a:rPr>
              <a:t>Đăng nhập</a:t>
            </a:r>
          </a:p>
        </p:txBody>
      </p:sp>
      <p:sp>
        <p:nvSpPr>
          <p:cNvPr id="29" name="TextBox 27"/>
          <p:cNvSpPr txBox="1"/>
          <p:nvPr/>
        </p:nvSpPr>
        <p:spPr>
          <a:xfrm>
            <a:off x="2767585" y="1565248"/>
            <a:ext cx="1018012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tx1"/>
                </a:solidFill>
                <a:latin typeface="+mj-lt"/>
              </a:rPr>
              <a:t>Đăng ký</a:t>
            </a:r>
          </a:p>
        </p:txBody>
      </p:sp>
      <p:sp>
        <p:nvSpPr>
          <p:cNvPr id="32" name="TextBox 30"/>
          <p:cNvSpPr txBox="1"/>
          <p:nvPr/>
        </p:nvSpPr>
        <p:spPr>
          <a:xfrm>
            <a:off x="4582825" y="1558801"/>
            <a:ext cx="1279404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tx1"/>
                </a:solidFill>
                <a:latin typeface="+mj-lt"/>
              </a:rPr>
              <a:t>Tìm kiếm</a:t>
            </a:r>
          </a:p>
        </p:txBody>
      </p:sp>
      <p:sp>
        <p:nvSpPr>
          <p:cNvPr id="35" name="TextBox 33"/>
          <p:cNvSpPr txBox="1"/>
          <p:nvPr/>
        </p:nvSpPr>
        <p:spPr>
          <a:xfrm>
            <a:off x="4617742" y="3514374"/>
            <a:ext cx="1279404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tx1"/>
                </a:solidFill>
                <a:latin typeface="+mj-lt"/>
              </a:rPr>
              <a:t>Giỏ hàng</a:t>
            </a:r>
          </a:p>
        </p:txBody>
      </p:sp>
      <p:sp>
        <p:nvSpPr>
          <p:cNvPr id="37" name="TextBox 35"/>
          <p:cNvSpPr txBox="1"/>
          <p:nvPr/>
        </p:nvSpPr>
        <p:spPr>
          <a:xfrm>
            <a:off x="6452731" y="3497272"/>
            <a:ext cx="1279404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ặt 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</a:p>
        </p:txBody>
      </p:sp>
      <p:sp>
        <p:nvSpPr>
          <p:cNvPr id="39" name="TextBox 37"/>
          <p:cNvSpPr txBox="1"/>
          <p:nvPr/>
        </p:nvSpPr>
        <p:spPr>
          <a:xfrm>
            <a:off x="910004" y="844573"/>
            <a:ext cx="1254677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44"/>
              </a:lnSpc>
            </a:pPr>
            <a:r>
              <a:rPr lang="en-US" sz="1200" b="1" dirty="0" err="1" smtClean="0">
                <a:solidFill>
                  <a:srgbClr val="86EAE9"/>
                </a:solidFill>
                <a:latin typeface="Aileron Regular"/>
              </a:rPr>
              <a:t>Chức</a:t>
            </a:r>
            <a:r>
              <a:rPr lang="en-US" sz="1200" b="1" dirty="0" smtClean="0">
                <a:solidFill>
                  <a:srgbClr val="86EAE9"/>
                </a:solidFill>
                <a:latin typeface="Aileron Regular"/>
              </a:rPr>
              <a:t> </a:t>
            </a:r>
            <a:r>
              <a:rPr lang="en-US" sz="1200" b="1" dirty="0" err="1" smtClean="0">
                <a:solidFill>
                  <a:srgbClr val="86EAE9"/>
                </a:solidFill>
                <a:latin typeface="Aileron Regular"/>
              </a:rPr>
              <a:t>năng</a:t>
            </a:r>
            <a:r>
              <a:rPr lang="en-US" sz="1200" b="1" dirty="0" smtClean="0">
                <a:solidFill>
                  <a:srgbClr val="86EAE9"/>
                </a:solidFill>
                <a:latin typeface="Aileron Regular"/>
              </a:rPr>
              <a:t> </a:t>
            </a:r>
            <a:r>
              <a:rPr lang="en-US" sz="1200" b="1" dirty="0">
                <a:solidFill>
                  <a:srgbClr val="86EAE9"/>
                </a:solidFill>
                <a:latin typeface="Aileron Regular"/>
              </a:rPr>
              <a:t>1</a:t>
            </a:r>
          </a:p>
        </p:txBody>
      </p:sp>
      <p:sp>
        <p:nvSpPr>
          <p:cNvPr id="40" name="AutoShape 38"/>
          <p:cNvSpPr/>
          <p:nvPr/>
        </p:nvSpPr>
        <p:spPr>
          <a:xfrm>
            <a:off x="4250473" y="793546"/>
            <a:ext cx="1671816" cy="398016"/>
          </a:xfrm>
          <a:prstGeom prst="rect">
            <a:avLst/>
          </a:prstGeom>
          <a:solidFill>
            <a:srgbClr val="37C9EF">
              <a:alpha val="19607"/>
            </a:srgbClr>
          </a:solidFill>
        </p:spPr>
      </p:sp>
      <p:sp>
        <p:nvSpPr>
          <p:cNvPr id="41" name="TextBox 39"/>
          <p:cNvSpPr txBox="1"/>
          <p:nvPr/>
        </p:nvSpPr>
        <p:spPr>
          <a:xfrm>
            <a:off x="6407457" y="4533240"/>
            <a:ext cx="1254677" cy="217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44"/>
              </a:lnSpc>
            </a:pPr>
            <a:r>
              <a:rPr lang="en-US" sz="1200" b="1" dirty="0" err="1" smtClean="0">
                <a:solidFill>
                  <a:srgbClr val="0070C0"/>
                </a:solidFill>
                <a:latin typeface="Aileron Regular"/>
              </a:rPr>
              <a:t>Chức</a:t>
            </a:r>
            <a:r>
              <a:rPr lang="en-US" sz="1200" b="1" dirty="0" smtClean="0">
                <a:solidFill>
                  <a:srgbClr val="0070C0"/>
                </a:solidFill>
                <a:latin typeface="Aileron Regular"/>
              </a:rPr>
              <a:t> </a:t>
            </a:r>
            <a:r>
              <a:rPr lang="en-US" sz="1200" b="1" dirty="0" err="1" smtClean="0">
                <a:solidFill>
                  <a:srgbClr val="0070C0"/>
                </a:solidFill>
                <a:latin typeface="Aileron Regular"/>
              </a:rPr>
              <a:t>năng</a:t>
            </a:r>
            <a:r>
              <a:rPr lang="en-US" sz="1200" b="1" dirty="0" smtClean="0">
                <a:solidFill>
                  <a:srgbClr val="0070C0"/>
                </a:solidFill>
                <a:latin typeface="Aileron Regular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Aileron Regular"/>
              </a:rPr>
              <a:t>5</a:t>
            </a:r>
          </a:p>
        </p:txBody>
      </p:sp>
      <p:sp>
        <p:nvSpPr>
          <p:cNvPr id="42" name="TextBox 40"/>
          <p:cNvSpPr txBox="1"/>
          <p:nvPr/>
        </p:nvSpPr>
        <p:spPr>
          <a:xfrm>
            <a:off x="4582825" y="4529212"/>
            <a:ext cx="1254677" cy="217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44"/>
              </a:lnSpc>
            </a:pPr>
            <a:r>
              <a:rPr lang="en-US" sz="1200" b="1" dirty="0" err="1" smtClean="0">
                <a:solidFill>
                  <a:srgbClr val="2C92D5"/>
                </a:solidFill>
                <a:latin typeface="Aileron Regular"/>
              </a:rPr>
              <a:t>Chức</a:t>
            </a:r>
            <a:r>
              <a:rPr lang="en-US" sz="1200" b="1" dirty="0" smtClean="0">
                <a:solidFill>
                  <a:srgbClr val="2C92D5"/>
                </a:solidFill>
                <a:latin typeface="Aileron Regular"/>
              </a:rPr>
              <a:t> </a:t>
            </a:r>
            <a:r>
              <a:rPr lang="en-US" sz="1200" b="1" dirty="0" err="1" smtClean="0">
                <a:solidFill>
                  <a:srgbClr val="2C92D5"/>
                </a:solidFill>
                <a:latin typeface="Aileron Regular"/>
              </a:rPr>
              <a:t>năng</a:t>
            </a:r>
            <a:r>
              <a:rPr lang="en-US" sz="1200" b="1" dirty="0" smtClean="0">
                <a:solidFill>
                  <a:srgbClr val="2C92D5"/>
                </a:solidFill>
                <a:latin typeface="Aileron Regular"/>
              </a:rPr>
              <a:t> 4</a:t>
            </a:r>
            <a:endParaRPr lang="en-US" sz="1200" b="1" dirty="0">
              <a:solidFill>
                <a:srgbClr val="2C92D5"/>
              </a:solidFill>
              <a:latin typeface="Aileron Regular"/>
            </a:endParaRPr>
          </a:p>
        </p:txBody>
      </p:sp>
      <p:sp>
        <p:nvSpPr>
          <p:cNvPr id="43" name="TextBox 41"/>
          <p:cNvSpPr txBox="1"/>
          <p:nvPr/>
        </p:nvSpPr>
        <p:spPr>
          <a:xfrm>
            <a:off x="4667612" y="844723"/>
            <a:ext cx="1254677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44"/>
              </a:lnSpc>
            </a:pPr>
            <a:r>
              <a:rPr lang="en-US" sz="1200" b="1" dirty="0" err="1" smtClean="0">
                <a:solidFill>
                  <a:srgbClr val="37C9EF"/>
                </a:solidFill>
                <a:latin typeface="Aileron Regular"/>
              </a:rPr>
              <a:t>Chức</a:t>
            </a:r>
            <a:r>
              <a:rPr lang="en-US" sz="1200" b="1" dirty="0" smtClean="0">
                <a:solidFill>
                  <a:srgbClr val="37C9EF"/>
                </a:solidFill>
                <a:latin typeface="Aileron Regular"/>
              </a:rPr>
              <a:t> </a:t>
            </a:r>
            <a:r>
              <a:rPr lang="en-US" sz="1200" b="1" dirty="0" err="1" smtClean="0">
                <a:solidFill>
                  <a:srgbClr val="37C9EF"/>
                </a:solidFill>
                <a:latin typeface="Aileron Regular"/>
              </a:rPr>
              <a:t>năng</a:t>
            </a:r>
            <a:r>
              <a:rPr lang="en-US" sz="1200" b="1" dirty="0" smtClean="0">
                <a:solidFill>
                  <a:srgbClr val="37C9EF"/>
                </a:solidFill>
                <a:latin typeface="Aileron Regular"/>
              </a:rPr>
              <a:t> </a:t>
            </a:r>
            <a:r>
              <a:rPr lang="en-US" sz="1200" b="1" dirty="0">
                <a:solidFill>
                  <a:srgbClr val="37C9EF"/>
                </a:solidFill>
                <a:latin typeface="Aileron Regular"/>
              </a:rPr>
              <a:t>3</a:t>
            </a:r>
          </a:p>
        </p:txBody>
      </p:sp>
      <p:sp>
        <p:nvSpPr>
          <p:cNvPr id="44" name="TextBox 42"/>
          <p:cNvSpPr txBox="1"/>
          <p:nvPr/>
        </p:nvSpPr>
        <p:spPr>
          <a:xfrm>
            <a:off x="2789630" y="852996"/>
            <a:ext cx="1254677" cy="217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44"/>
              </a:lnSpc>
            </a:pPr>
            <a:r>
              <a:rPr lang="en-US" sz="1200" b="1" dirty="0" err="1" smtClean="0">
                <a:solidFill>
                  <a:srgbClr val="3EDAD8"/>
                </a:solidFill>
                <a:latin typeface="Aileron Regular"/>
              </a:rPr>
              <a:t>Chức</a:t>
            </a:r>
            <a:r>
              <a:rPr lang="en-US" sz="1200" b="1" dirty="0" smtClean="0">
                <a:solidFill>
                  <a:srgbClr val="3EDAD8"/>
                </a:solidFill>
                <a:latin typeface="Aileron Regular"/>
              </a:rPr>
              <a:t> </a:t>
            </a:r>
            <a:r>
              <a:rPr lang="en-US" sz="1200" b="1" dirty="0" err="1" smtClean="0">
                <a:solidFill>
                  <a:srgbClr val="3EDAD8"/>
                </a:solidFill>
                <a:latin typeface="Aileron Regular"/>
              </a:rPr>
              <a:t>năng</a:t>
            </a:r>
            <a:r>
              <a:rPr lang="en-US" sz="1200" b="1" dirty="0" smtClean="0">
                <a:solidFill>
                  <a:srgbClr val="3EDAD8"/>
                </a:solidFill>
                <a:latin typeface="Aileron Regular"/>
              </a:rPr>
              <a:t> 2</a:t>
            </a:r>
            <a:endParaRPr lang="en-US" sz="1200" b="1" dirty="0">
              <a:solidFill>
                <a:srgbClr val="3EDAD8"/>
              </a:solidFill>
              <a:latin typeface="Aileron Regular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/>
      <p:bldP spid="29" grpId="0"/>
      <p:bldP spid="32" grpId="0"/>
      <p:bldP spid="35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14</a:t>
            </a:fld>
            <a:endParaRPr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6805" y="1332070"/>
            <a:ext cx="6183789" cy="2633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bao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Giỏ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kiếm, Đặt hàng.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FDEAA508-DCE4-42DF-BBCC-5F3B8B1755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7266" y="358506"/>
            <a:ext cx="2064426" cy="568036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 b="1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 err="1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luận</a:t>
            </a:r>
            <a:endParaRPr lang="en-US" sz="2400" b="1" dirty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15</a:t>
            </a:fld>
            <a:endParaRPr lang="en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0318" y="1195276"/>
            <a:ext cx="6297758" cy="2633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0045"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Katalon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0045"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Katalon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Studio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lĩnh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vực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Katalon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Studio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FDEAA508-DCE4-42DF-BBCC-5F3B8B1755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3302" y="386215"/>
            <a:ext cx="2064426" cy="568036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 b="1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 err="1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luận</a:t>
            </a:r>
            <a:endParaRPr lang="en-US" sz="2400" b="1" dirty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52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2601412" y="1707357"/>
            <a:ext cx="3951891" cy="2564606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7143" y="2127147"/>
            <a:ext cx="9147572" cy="102029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3572" y="2203976"/>
            <a:ext cx="9147572" cy="86663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3572" y="2154955"/>
            <a:ext cx="9144000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500" dirty="0">
                <a:cs typeface="Arial" pitchFamily="34" charset="0"/>
              </a:rPr>
              <a:t>THANK YOU</a:t>
            </a:r>
            <a:endParaRPr lang="ko-KR" altLang="en-US" sz="4500" dirty="0"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3572" y="2774290"/>
            <a:ext cx="9143889" cy="307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1" dirty="0">
                <a:cs typeface="Arial" pitchFamily="34" charset="0"/>
              </a:rPr>
              <a:t>FOR WATCHING!</a:t>
            </a:r>
            <a:endParaRPr lang="ko-KR" altLang="en-US" sz="1401" dirty="0"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3659069" y="1025904"/>
            <a:ext cx="1825863" cy="983742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6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98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D1E290B-833F-467D-81D5-AB8423F80F75}"/>
              </a:ext>
            </a:extLst>
          </p:cNvPr>
          <p:cNvGrpSpPr/>
          <p:nvPr/>
        </p:nvGrpSpPr>
        <p:grpSpPr>
          <a:xfrm>
            <a:off x="3127962" y="4016010"/>
            <a:ext cx="2518134" cy="630947"/>
            <a:chOff x="2833739" y="5301208"/>
            <a:chExt cx="3357511" cy="84126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B8C4D3C-31C9-47FD-AB53-67708063B367}"/>
                </a:ext>
              </a:extLst>
            </p:cNvPr>
            <p:cNvSpPr/>
            <p:nvPr/>
          </p:nvSpPr>
          <p:spPr>
            <a:xfrm>
              <a:off x="2833739" y="5301208"/>
              <a:ext cx="3357511" cy="84126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6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E66991-2F15-466C-8960-98034F820FC0}"/>
                </a:ext>
              </a:extLst>
            </p:cNvPr>
            <p:cNvSpPr/>
            <p:nvPr/>
          </p:nvSpPr>
          <p:spPr>
            <a:xfrm>
              <a:off x="3481626" y="5487505"/>
              <a:ext cx="1728921" cy="4332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600" dirty="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D3D22288-4496-4729-83F8-9BB0601A965A}"/>
              </a:ext>
            </a:extLst>
          </p:cNvPr>
          <p:cNvSpPr/>
          <p:nvPr/>
        </p:nvSpPr>
        <p:spPr>
          <a:xfrm>
            <a:off x="5320085" y="1613725"/>
            <a:ext cx="324036" cy="32403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BA503-C7E2-458D-86CE-14E2BFB22F64}"/>
              </a:ext>
            </a:extLst>
          </p:cNvPr>
          <p:cNvSpPr txBox="1"/>
          <p:nvPr/>
        </p:nvSpPr>
        <p:spPr>
          <a:xfrm>
            <a:off x="5713257" y="1781448"/>
            <a:ext cx="253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>
                <a:solidFill>
                  <a:schemeClr val="bg1"/>
                </a:solidFill>
                <a:cs typeface="Arial" pitchFamily="34" charset="0"/>
              </a:rPr>
              <a:t>INITIAL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0A295-1094-4995-B9C5-214558A28872}"/>
              </a:ext>
            </a:extLst>
          </p:cNvPr>
          <p:cNvSpPr txBox="1"/>
          <p:nvPr/>
        </p:nvSpPr>
        <p:spPr>
          <a:xfrm>
            <a:off x="5644121" y="1384311"/>
            <a:ext cx="253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1.Tổng </a:t>
            </a:r>
            <a:r>
              <a:rPr lang="en-US" altLang="ko-KR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BC12CD-A055-4D23-AE11-A40AA534A162}"/>
              </a:ext>
            </a:extLst>
          </p:cNvPr>
          <p:cNvCxnSpPr>
            <a:stCxn id="6" idx="6"/>
          </p:cNvCxnSpPr>
          <p:nvPr/>
        </p:nvCxnSpPr>
        <p:spPr>
          <a:xfrm>
            <a:off x="5644121" y="1775743"/>
            <a:ext cx="2700000" cy="1959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44BEFAF-3E31-4BED-8C15-194E8692EAF8}"/>
              </a:ext>
            </a:extLst>
          </p:cNvPr>
          <p:cNvSpPr/>
          <p:nvPr/>
        </p:nvSpPr>
        <p:spPr>
          <a:xfrm>
            <a:off x="3521311" y="2208945"/>
            <a:ext cx="324036" cy="32403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430E1-709F-4FAB-8921-4460DFB1B91C}"/>
              </a:ext>
            </a:extLst>
          </p:cNvPr>
          <p:cNvSpPr txBox="1"/>
          <p:nvPr/>
        </p:nvSpPr>
        <p:spPr>
          <a:xfrm>
            <a:off x="939786" y="2370963"/>
            <a:ext cx="253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b="1">
                <a:solidFill>
                  <a:schemeClr val="bg1"/>
                </a:solidFill>
                <a:cs typeface="Arial" pitchFamily="34" charset="0"/>
              </a:rPr>
              <a:t>REPEAT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2EE89-DB4D-44DE-A5C4-89AD1AF9996A}"/>
              </a:ext>
            </a:extLst>
          </p:cNvPr>
          <p:cNvSpPr txBox="1"/>
          <p:nvPr/>
        </p:nvSpPr>
        <p:spPr>
          <a:xfrm>
            <a:off x="955038" y="1986242"/>
            <a:ext cx="253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ko-KR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altLang="ko-KR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ko-KR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altLang="ko-KR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2043EA-6852-4A0F-9979-3B60031BEA3F}"/>
              </a:ext>
            </a:extLst>
          </p:cNvPr>
          <p:cNvCxnSpPr>
            <a:cxnSpLocks/>
          </p:cNvCxnSpPr>
          <p:nvPr/>
        </p:nvCxnSpPr>
        <p:spPr>
          <a:xfrm>
            <a:off x="832434" y="2370963"/>
            <a:ext cx="2700000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126DCFA-2155-4556-B6B2-A1D10477F8E1}"/>
              </a:ext>
            </a:extLst>
          </p:cNvPr>
          <p:cNvSpPr/>
          <p:nvPr/>
        </p:nvSpPr>
        <p:spPr>
          <a:xfrm>
            <a:off x="5320085" y="2799870"/>
            <a:ext cx="324036" cy="3240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F64A1C-0A53-47B1-84CC-FB02DE978A94}"/>
              </a:ext>
            </a:extLst>
          </p:cNvPr>
          <p:cNvSpPr txBox="1"/>
          <p:nvPr/>
        </p:nvSpPr>
        <p:spPr>
          <a:xfrm>
            <a:off x="5713257" y="2967593"/>
            <a:ext cx="253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>
                <a:solidFill>
                  <a:schemeClr val="bg1"/>
                </a:solidFill>
                <a:cs typeface="Arial" pitchFamily="34" charset="0"/>
              </a:rPr>
              <a:t>DEFINNED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2ED025-0BB5-4246-9649-91BA3E537B90}"/>
              </a:ext>
            </a:extLst>
          </p:cNvPr>
          <p:cNvSpPr txBox="1"/>
          <p:nvPr/>
        </p:nvSpPr>
        <p:spPr>
          <a:xfrm>
            <a:off x="5576959" y="2541321"/>
            <a:ext cx="341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altLang="ko-KR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altLang="ko-KR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altLang="ko-KR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altLang="ko-KR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ko-KR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động</a:t>
            </a:r>
            <a:r>
              <a:rPr lang="en-US" altLang="ko-KR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87337D-435D-4836-9A63-E71679B64105}"/>
              </a:ext>
            </a:extLst>
          </p:cNvPr>
          <p:cNvCxnSpPr>
            <a:stCxn id="14" idx="6"/>
          </p:cNvCxnSpPr>
          <p:nvPr/>
        </p:nvCxnSpPr>
        <p:spPr>
          <a:xfrm flipV="1">
            <a:off x="5644121" y="2934729"/>
            <a:ext cx="3248419" cy="27159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B7A4A55-1731-4D29-AF0D-30D677A2F55C}"/>
              </a:ext>
            </a:extLst>
          </p:cNvPr>
          <p:cNvSpPr/>
          <p:nvPr/>
        </p:nvSpPr>
        <p:spPr>
          <a:xfrm>
            <a:off x="3521311" y="3313666"/>
            <a:ext cx="324036" cy="32403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234AAD-AC05-4A1A-A6E4-ECE64F301D6D}"/>
              </a:ext>
            </a:extLst>
          </p:cNvPr>
          <p:cNvSpPr txBox="1"/>
          <p:nvPr/>
        </p:nvSpPr>
        <p:spPr>
          <a:xfrm>
            <a:off x="939786" y="3475685"/>
            <a:ext cx="253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b="1">
                <a:solidFill>
                  <a:schemeClr val="bg1"/>
                </a:solidFill>
                <a:cs typeface="Arial" pitchFamily="34" charset="0"/>
              </a:rPr>
              <a:t>MANAGED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B38D09-A0FD-4C37-A6F8-5F450BA01968}"/>
              </a:ext>
            </a:extLst>
          </p:cNvPr>
          <p:cNvSpPr txBox="1"/>
          <p:nvPr/>
        </p:nvSpPr>
        <p:spPr>
          <a:xfrm>
            <a:off x="925601" y="3130189"/>
            <a:ext cx="253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ko-KR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3117A4-19C3-4167-8B4E-317B7B602005}"/>
              </a:ext>
            </a:extLst>
          </p:cNvPr>
          <p:cNvCxnSpPr>
            <a:cxnSpLocks/>
          </p:cNvCxnSpPr>
          <p:nvPr/>
        </p:nvCxnSpPr>
        <p:spPr>
          <a:xfrm>
            <a:off x="832434" y="3475684"/>
            <a:ext cx="2700000" cy="0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B877E8-FF49-4E36-AC07-6D866E7F9A06}"/>
              </a:ext>
            </a:extLst>
          </p:cNvPr>
          <p:cNvGrpSpPr/>
          <p:nvPr/>
        </p:nvGrpSpPr>
        <p:grpSpPr>
          <a:xfrm>
            <a:off x="4017655" y="1494774"/>
            <a:ext cx="1052058" cy="2818599"/>
            <a:chOff x="2411760" y="1109886"/>
            <a:chExt cx="1752575" cy="46953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3B073DB-53D1-4FDC-BF4E-68B7113A3A67}"/>
                </a:ext>
              </a:extLst>
            </p:cNvPr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527050" prstMaterial="matte">
              <a:extrusionClr>
                <a:schemeClr val="accent5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338E53-F799-40E0-AF16-17E6E9465302}"/>
                </a:ext>
              </a:extLst>
            </p:cNvPr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4572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F8AA8EA-3F81-4B6B-B558-41B6AC1AE61D}"/>
                </a:ext>
              </a:extLst>
            </p:cNvPr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scene3d>
              <a:camera prst="obliqueBottomRight"/>
              <a:lightRig rig="balanced" dir="t"/>
            </a:scene3d>
            <a:sp3d extrusionH="508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354458-87E2-4B01-AD84-7568ECA2B475}"/>
                </a:ext>
              </a:extLst>
            </p:cNvPr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D3C5BDB-988A-4982-9C86-9D61840FDE39}"/>
                </a:ext>
              </a:extLst>
            </p:cNvPr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scene3d>
              <a:camera prst="perspectiveLeft"/>
              <a:lightRig rig="balanced" dir="t"/>
            </a:scene3d>
            <a:sp3d extrusionH="508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1"/>
                </a:solidFill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3BAFD40D-82F5-4CCC-985D-95FE5B3D8B02}"/>
              </a:ext>
            </a:extLst>
          </p:cNvPr>
          <p:cNvSpPr/>
          <p:nvPr/>
        </p:nvSpPr>
        <p:spPr>
          <a:xfrm>
            <a:off x="5320085" y="3848271"/>
            <a:ext cx="324036" cy="32403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C5E7C0-B6FE-4E2A-9714-601376BF3B97}"/>
              </a:ext>
            </a:extLst>
          </p:cNvPr>
          <p:cNvSpPr txBox="1"/>
          <p:nvPr/>
        </p:nvSpPr>
        <p:spPr>
          <a:xfrm>
            <a:off x="5713257" y="4015994"/>
            <a:ext cx="253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>
                <a:solidFill>
                  <a:schemeClr val="bg1"/>
                </a:solidFill>
                <a:cs typeface="Arial" pitchFamily="34" charset="0"/>
              </a:rPr>
              <a:t>OPTIMIZING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4391DF-8494-44C1-B1E8-45D011C26DE3}"/>
              </a:ext>
            </a:extLst>
          </p:cNvPr>
          <p:cNvSpPr txBox="1"/>
          <p:nvPr/>
        </p:nvSpPr>
        <p:spPr>
          <a:xfrm>
            <a:off x="5792511" y="3668032"/>
            <a:ext cx="253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Demo</a:t>
            </a:r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6DD1DF-FF4C-4A36-8B2A-7B3EC9489E53}"/>
              </a:ext>
            </a:extLst>
          </p:cNvPr>
          <p:cNvCxnSpPr>
            <a:stCxn id="28" idx="6"/>
          </p:cNvCxnSpPr>
          <p:nvPr/>
        </p:nvCxnSpPr>
        <p:spPr>
          <a:xfrm>
            <a:off x="5644121" y="4010289"/>
            <a:ext cx="2700000" cy="1959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6">
            <a:extLst>
              <a:ext uri="{FF2B5EF4-FFF2-40B4-BE49-F238E27FC236}">
                <a16:creationId xmlns:a16="http://schemas.microsoft.com/office/drawing/2014/main" id="{17CA5449-90A0-4C9F-96FB-097077733839}"/>
              </a:ext>
            </a:extLst>
          </p:cNvPr>
          <p:cNvSpPr/>
          <p:nvPr/>
        </p:nvSpPr>
        <p:spPr>
          <a:xfrm rot="2700000">
            <a:off x="4682365" y="2149529"/>
            <a:ext cx="199440" cy="35755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FAA98416-0251-41FF-83E8-7B4F922A38F6}"/>
              </a:ext>
            </a:extLst>
          </p:cNvPr>
          <p:cNvSpPr/>
          <p:nvPr/>
        </p:nvSpPr>
        <p:spPr>
          <a:xfrm>
            <a:off x="4187910" y="1659647"/>
            <a:ext cx="247098" cy="23130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6845DBB1-1547-4096-B949-66A5A12673C3}"/>
              </a:ext>
            </a:extLst>
          </p:cNvPr>
          <p:cNvSpPr/>
          <p:nvPr/>
        </p:nvSpPr>
        <p:spPr>
          <a:xfrm>
            <a:off x="4142979" y="2780667"/>
            <a:ext cx="292028" cy="24411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5" name="Round Same Side Corner Rectangle 36">
            <a:extLst>
              <a:ext uri="{FF2B5EF4-FFF2-40B4-BE49-F238E27FC236}">
                <a16:creationId xmlns:a16="http://schemas.microsoft.com/office/drawing/2014/main" id="{9E916927-A8F1-4562-98F9-C82F75C3924E}"/>
              </a:ext>
            </a:extLst>
          </p:cNvPr>
          <p:cNvSpPr>
            <a:spLocks noChangeAspect="1"/>
          </p:cNvSpPr>
          <p:nvPr/>
        </p:nvSpPr>
        <p:spPr>
          <a:xfrm>
            <a:off x="4163939" y="3908974"/>
            <a:ext cx="297000" cy="23481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1085D00E-9B2E-4F54-9A92-F1B45A952252}"/>
              </a:ext>
            </a:extLst>
          </p:cNvPr>
          <p:cNvSpPr>
            <a:spLocks noChangeAspect="1"/>
          </p:cNvSpPr>
          <p:nvPr/>
        </p:nvSpPr>
        <p:spPr>
          <a:xfrm>
            <a:off x="4666101" y="3337293"/>
            <a:ext cx="266007" cy="26822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A42E3DEC-DAED-4178-AE9D-70060F413AFE}"/>
              </a:ext>
            </a:extLst>
          </p:cNvPr>
          <p:cNvSpPr/>
          <p:nvPr/>
        </p:nvSpPr>
        <p:spPr>
          <a:xfrm rot="2700000">
            <a:off x="3624018" y="2258628"/>
            <a:ext cx="125316" cy="22466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FA91D8AD-48D1-47C6-ACDD-5D93ABDB20D0}"/>
              </a:ext>
            </a:extLst>
          </p:cNvPr>
          <p:cNvSpPr/>
          <p:nvPr/>
        </p:nvSpPr>
        <p:spPr>
          <a:xfrm>
            <a:off x="5408106" y="1691919"/>
            <a:ext cx="155261" cy="14533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EF3B076C-EFD3-4E6D-863E-54B00CA20015}"/>
              </a:ext>
            </a:extLst>
          </p:cNvPr>
          <p:cNvSpPr/>
          <p:nvPr/>
        </p:nvSpPr>
        <p:spPr>
          <a:xfrm>
            <a:off x="5385181" y="2882320"/>
            <a:ext cx="183492" cy="1533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5A2A17D9-45AC-4AFC-9F55-3DD5503274E7}"/>
              </a:ext>
            </a:extLst>
          </p:cNvPr>
          <p:cNvSpPr>
            <a:spLocks noChangeAspect="1"/>
          </p:cNvSpPr>
          <p:nvPr/>
        </p:nvSpPr>
        <p:spPr>
          <a:xfrm>
            <a:off x="5390342" y="3942223"/>
            <a:ext cx="186617" cy="14754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0D7F3BC7-EB6D-4495-98E4-941ADE8D96AD}"/>
              </a:ext>
            </a:extLst>
          </p:cNvPr>
          <p:cNvSpPr>
            <a:spLocks noChangeAspect="1"/>
          </p:cNvSpPr>
          <p:nvPr/>
        </p:nvSpPr>
        <p:spPr>
          <a:xfrm>
            <a:off x="3601206" y="3397033"/>
            <a:ext cx="167142" cy="1685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8" name="Google Shape;81;p14"/>
          <p:cNvSpPr txBox="1">
            <a:spLocks/>
          </p:cNvSpPr>
          <p:nvPr/>
        </p:nvSpPr>
        <p:spPr>
          <a:xfrm>
            <a:off x="282892" y="276571"/>
            <a:ext cx="3562455" cy="5738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7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0" grpId="0" animBg="1"/>
      <p:bldP spid="11" grpId="0"/>
      <p:bldP spid="12" grpId="0"/>
      <p:bldP spid="14" grpId="0" animBg="1"/>
      <p:bldP spid="15" grpId="0"/>
      <p:bldP spid="16" grpId="0"/>
      <p:bldP spid="18" grpId="0" animBg="1"/>
      <p:bldP spid="19" grpId="0"/>
      <p:bldP spid="20" grpId="0"/>
      <p:bldP spid="28" grpId="0" animBg="1"/>
      <p:bldP spid="29" grpId="0"/>
      <p:bldP spid="30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3</a:t>
            </a:fld>
            <a:endParaRPr>
              <a:solidFill>
                <a:schemeClr val="bg1"/>
              </a:solidFill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r="20898" b="32619"/>
          <a:stretch/>
        </p:blipFill>
        <p:spPr>
          <a:xfrm>
            <a:off x="7223900" y="3654394"/>
            <a:ext cx="1920100" cy="16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636784" y="1104704"/>
            <a:ext cx="58460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 kiệm nguồn nhân lực kiểm thử,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giảm thiểu tối đa chi phí làm phần mềm.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 tìm hiểu một số công cụ kiểm thử tự động trong kiểm thử hướng hành vi hiện nay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 lựa chọn sử dụng công cụ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studio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camera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Samtech</a:t>
            </a:r>
            <a:endParaRPr lang="vi-V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E8B698D-016C-4CCB-9736-257DAC54B66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9728" y="165485"/>
            <a:ext cx="2081731" cy="443346"/>
          </a:xfrm>
          <a:prstGeom prst="roundRect">
            <a:avLst>
              <a:gd name="adj" fmla="val 50000"/>
            </a:avLst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quan</a:t>
            </a:r>
            <a:endParaRPr lang="en-US" sz="2400" b="1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5848" y="702879"/>
            <a:ext cx="18218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879932" y="250562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95394" y="290514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studio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Samtech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8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5B1C9E12-C203-4864-9DB0-6E4025082B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0" y="319088"/>
            <a:ext cx="2497138" cy="469900"/>
          </a:xfrm>
          <a:prstGeom prst="roundRect">
            <a:avLst>
              <a:gd name="adj" fmla="val 50000"/>
            </a:avLst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400" b="1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4294967295"/>
          </p:nvPr>
        </p:nvSpPr>
        <p:spPr>
          <a:xfrm>
            <a:off x="3702306" y="2848207"/>
            <a:ext cx="3657600" cy="8032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76200" indent="0" algn="just">
              <a:lnSpc>
                <a:spcPct val="150000"/>
              </a:lnSpc>
              <a:buNone/>
            </a:pPr>
            <a:endParaRPr lang="en-US" b="1" dirty="0"/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dirty="0"/>
          </a:p>
        </p:txBody>
      </p:sp>
      <p:grpSp>
        <p:nvGrpSpPr>
          <p:cNvPr id="98" name="Google Shape;98;p16"/>
          <p:cNvGrpSpPr/>
          <p:nvPr/>
        </p:nvGrpSpPr>
        <p:grpSpPr>
          <a:xfrm>
            <a:off x="8289619" y="17300"/>
            <a:ext cx="829435" cy="1095797"/>
            <a:chOff x="5864288" y="1238675"/>
            <a:chExt cx="2840226" cy="3645025"/>
          </a:xfrm>
        </p:grpSpPr>
        <p:pic>
          <p:nvPicPr>
            <p:cNvPr id="99" name="Google Shape;9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64288" y="1238675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7476" y="1833431"/>
              <a:ext cx="241950" cy="1707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F776558-FC62-0078-CBD5-798C20146A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339" r="46302" b="9729"/>
          <a:stretch/>
        </p:blipFill>
        <p:spPr>
          <a:xfrm>
            <a:off x="304197" y="1180176"/>
            <a:ext cx="3411276" cy="2864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652075" y="1405814"/>
            <a:ext cx="41073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Studio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2075" y="1966901"/>
            <a:ext cx="42355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Selenium,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6" grpId="0" build="p"/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 rot="2466643">
            <a:off x="7593032" y="382644"/>
            <a:ext cx="366269" cy="349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6" name="Google Shape;116;p17"/>
          <p:cNvSpPr/>
          <p:nvPr/>
        </p:nvSpPr>
        <p:spPr>
          <a:xfrm rot="-1608918">
            <a:off x="7764756" y="78907"/>
            <a:ext cx="263609" cy="2517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8" name="Google Shape;118;p17"/>
          <p:cNvSpPr/>
          <p:nvPr/>
        </p:nvSpPr>
        <p:spPr>
          <a:xfrm rot="-1608959">
            <a:off x="7397732" y="158821"/>
            <a:ext cx="177833" cy="1698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1" name="AutoShape 7">
            <a:extLst>
              <a:ext uri="{FF2B5EF4-FFF2-40B4-BE49-F238E27FC236}">
                <a16:creationId xmlns:a16="http://schemas.microsoft.com/office/drawing/2014/main" id="{5B1C9E12-C203-4864-9DB0-6E4025082B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7217" y="204758"/>
            <a:ext cx="2497500" cy="470300"/>
          </a:xfrm>
          <a:prstGeom prst="roundRect">
            <a:avLst>
              <a:gd name="adj" fmla="val 50000"/>
            </a:avLst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Hexagon 68">
            <a:extLst>
              <a:ext uri="{FF2B5EF4-FFF2-40B4-BE49-F238E27FC236}">
                <a16:creationId xmlns:a16="http://schemas.microsoft.com/office/drawing/2014/main" id="{9022950D-1900-4507-9E3E-BDD2E111E34D}"/>
              </a:ext>
            </a:extLst>
          </p:cNvPr>
          <p:cNvSpPr/>
          <p:nvPr/>
        </p:nvSpPr>
        <p:spPr>
          <a:xfrm rot="10800000">
            <a:off x="3874563" y="1341342"/>
            <a:ext cx="2706932" cy="1179072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4050" dirty="0"/>
          </a:p>
        </p:txBody>
      </p:sp>
      <p:sp>
        <p:nvSpPr>
          <p:cNvPr id="15" name="Hexagon 68">
            <a:extLst>
              <a:ext uri="{FF2B5EF4-FFF2-40B4-BE49-F238E27FC236}">
                <a16:creationId xmlns:a16="http://schemas.microsoft.com/office/drawing/2014/main" id="{7AE2D459-14D1-46D4-9BB5-77C992E3F56C}"/>
              </a:ext>
            </a:extLst>
          </p:cNvPr>
          <p:cNvSpPr/>
          <p:nvPr/>
        </p:nvSpPr>
        <p:spPr>
          <a:xfrm>
            <a:off x="3265429" y="2520414"/>
            <a:ext cx="2762121" cy="1179072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4050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6CF560B6-2E95-49C6-A7CB-6E20C0094120}"/>
              </a:ext>
            </a:extLst>
          </p:cNvPr>
          <p:cNvSpPr txBox="1">
            <a:spLocks/>
          </p:cNvSpPr>
          <p:nvPr/>
        </p:nvSpPr>
        <p:spPr>
          <a:xfrm>
            <a:off x="5228029" y="1519931"/>
            <a:ext cx="861687" cy="7318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500" b="1" i="1" spc="120" dirty="0" err="1" smtClean="0">
                <a:solidFill>
                  <a:srgbClr val="C00000"/>
                </a:solidFill>
                <a:latin typeface="Roboto"/>
              </a:rPr>
              <a:t>Điểm</a:t>
            </a:r>
            <a:r>
              <a:rPr lang="en-US" sz="1500" b="1" i="1" spc="120" dirty="0" smtClean="0">
                <a:solidFill>
                  <a:srgbClr val="C00000"/>
                </a:solidFill>
                <a:latin typeface="Roboto"/>
              </a:rPr>
              <a:t> </a:t>
            </a:r>
            <a:r>
              <a:rPr lang="en-US" sz="1500" b="1" i="1" spc="120" dirty="0" err="1" smtClean="0">
                <a:solidFill>
                  <a:srgbClr val="C00000"/>
                </a:solidFill>
                <a:latin typeface="Roboto"/>
              </a:rPr>
              <a:t>mạnh</a:t>
            </a:r>
            <a:endParaRPr lang="en-US" sz="1500" b="1" i="1" spc="120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CF560B6-2E95-49C6-A7CB-6E20C0094120}"/>
              </a:ext>
            </a:extLst>
          </p:cNvPr>
          <p:cNvSpPr txBox="1">
            <a:spLocks/>
          </p:cNvSpPr>
          <p:nvPr/>
        </p:nvSpPr>
        <p:spPr>
          <a:xfrm>
            <a:off x="3952534" y="2714907"/>
            <a:ext cx="848267" cy="67435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500" b="1" i="1" spc="120" dirty="0" err="1" smtClean="0">
                <a:solidFill>
                  <a:srgbClr val="C00000"/>
                </a:solidFill>
                <a:latin typeface="Roboto"/>
              </a:rPr>
              <a:t>Hạn</a:t>
            </a:r>
            <a:r>
              <a:rPr lang="en-US" sz="1500" b="1" i="1" spc="120" dirty="0" smtClean="0">
                <a:solidFill>
                  <a:srgbClr val="C00000"/>
                </a:solidFill>
                <a:latin typeface="Roboto"/>
              </a:rPr>
              <a:t> </a:t>
            </a:r>
            <a:r>
              <a:rPr lang="en-US" sz="1500" b="1" i="1" spc="120" dirty="0" err="1" smtClean="0">
                <a:solidFill>
                  <a:srgbClr val="C00000"/>
                </a:solidFill>
                <a:latin typeface="Roboto"/>
              </a:rPr>
              <a:t>chế</a:t>
            </a:r>
            <a:endParaRPr lang="en-US" sz="1500" b="1" i="1" spc="120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77945" y="771792"/>
            <a:ext cx="43724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/>
            <a:r>
              <a:rPr lang="vi-VN" dirty="0">
                <a:solidFill>
                  <a:schemeClr val="tx1"/>
                </a:solidFill>
              </a:rPr>
              <a:t>- Không yêu cầu </a:t>
            </a:r>
            <a:r>
              <a:rPr lang="en-US" dirty="0" err="1" smtClean="0">
                <a:solidFill>
                  <a:schemeClr val="tx1"/>
                </a:solidFill>
              </a:rPr>
              <a:t>giấy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phép</a:t>
            </a:r>
            <a:r>
              <a:rPr lang="vi-VN" dirty="0" smtClean="0">
                <a:solidFill>
                  <a:schemeClr val="tx1"/>
                </a:solidFill>
              </a:rPr>
              <a:t> </a:t>
            </a:r>
            <a:r>
              <a:rPr lang="vi-VN" dirty="0">
                <a:solidFill>
                  <a:schemeClr val="tx1"/>
                </a:solidFill>
              </a:rPr>
              <a:t>(Free) và bảo trì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5658" y="3968149"/>
            <a:ext cx="45241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/>
            <a:r>
              <a:rPr lang="vi-VN" dirty="0" smtClean="0">
                <a:solidFill>
                  <a:schemeClr val="tx1"/>
                </a:solidFill>
              </a:rPr>
              <a:t>- </a:t>
            </a:r>
            <a:r>
              <a:rPr lang="vi-VN" dirty="0">
                <a:solidFill>
                  <a:schemeClr val="tx1"/>
                </a:solidFill>
              </a:rPr>
              <a:t>Ngôn ngữ kịch bản hạn chế: chỉ hỗ trợ cho Java/Groovy</a:t>
            </a:r>
          </a:p>
        </p:txBody>
      </p:sp>
      <p:sp>
        <p:nvSpPr>
          <p:cNvPr id="4" name="Rectangle 3"/>
          <p:cNvSpPr/>
          <p:nvPr/>
        </p:nvSpPr>
        <p:spPr>
          <a:xfrm>
            <a:off x="-377945" y="103839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1"/>
            <a:r>
              <a:rPr lang="vi-VN" dirty="0">
                <a:solidFill>
                  <a:schemeClr val="tx1"/>
                </a:solidFill>
              </a:rPr>
              <a:t>- Tích hợp các framework và tính năng cần thiết để tạo và thực hiện các trường hợp thử nghiệm nhanh.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77945" y="1710673"/>
            <a:ext cx="43724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/>
            <a:r>
              <a:rPr lang="vi-VN" dirty="0">
                <a:solidFill>
                  <a:schemeClr val="tx1"/>
                </a:solidFill>
              </a:rPr>
              <a:t>- Được xây dựng dựa trên thư viện Selenium và </a:t>
            </a:r>
            <a:r>
              <a:rPr lang="vi-VN" dirty="0" smtClean="0">
                <a:solidFill>
                  <a:schemeClr val="tx1"/>
                </a:solidFill>
              </a:rPr>
              <a:t>Appium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vi-VN" dirty="0" smtClean="0">
                <a:solidFill>
                  <a:schemeClr val="tx1"/>
                </a:solidFill>
              </a:rPr>
              <a:t>lược bỏ </a:t>
            </a:r>
            <a:r>
              <a:rPr lang="vi-VN" dirty="0">
                <a:solidFill>
                  <a:schemeClr val="tx1"/>
                </a:solidFill>
              </a:rPr>
              <a:t>yêu cầu kỹ năng lập trình nâng </a:t>
            </a:r>
            <a:r>
              <a:rPr lang="vi-VN" dirty="0" smtClean="0">
                <a:solidFill>
                  <a:schemeClr val="tx1"/>
                </a:solidFill>
              </a:rPr>
              <a:t>cao. 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1090" y="306992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1"/>
            <a:r>
              <a:rPr lang="vi-VN" dirty="0">
                <a:solidFill>
                  <a:schemeClr val="tx1"/>
                </a:solidFill>
              </a:rPr>
              <a:t>- Công cụ mới </a:t>
            </a:r>
            <a:r>
              <a:rPr lang="vi-VN" dirty="0" smtClean="0">
                <a:solidFill>
                  <a:schemeClr val="tx1"/>
                </a:solidFill>
              </a:rPr>
              <a:t>nổi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vi-VN" dirty="0" smtClean="0">
                <a:solidFill>
                  <a:schemeClr val="tx1"/>
                </a:solidFill>
              </a:rPr>
              <a:t>còn </a:t>
            </a:r>
            <a:r>
              <a:rPr lang="vi-VN" dirty="0">
                <a:solidFill>
                  <a:schemeClr val="tx1"/>
                </a:solidFill>
              </a:rPr>
              <a:t>hạn chế các vấn đề phát sinh.</a:t>
            </a:r>
          </a:p>
        </p:txBody>
      </p:sp>
      <p:sp>
        <p:nvSpPr>
          <p:cNvPr id="7" name="Rectangle 6"/>
          <p:cNvSpPr/>
          <p:nvPr/>
        </p:nvSpPr>
        <p:spPr>
          <a:xfrm>
            <a:off x="4665658" y="349679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1"/>
            <a:r>
              <a:rPr lang="vi-VN" dirty="0">
                <a:solidFill>
                  <a:schemeClr val="tx1"/>
                </a:solidFill>
              </a:rPr>
              <a:t>- Các tính năng vẫn đang phát triển, chưa đủ đáp ứng hết mọi vấn đề </a:t>
            </a:r>
            <a:r>
              <a:rPr lang="vi-VN" dirty="0" smtClean="0">
                <a:solidFill>
                  <a:schemeClr val="tx1"/>
                </a:solidFill>
              </a:rPr>
              <a:t>auto</a:t>
            </a:r>
            <a:endParaRPr lang="vi-V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4" grpId="0" animBg="1"/>
      <p:bldP spid="15" grpId="0" animBg="1"/>
      <p:bldP spid="16" grpId="0"/>
      <p:bldP spid="17" grpId="0"/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140178" y="707836"/>
            <a:ext cx="3922735" cy="329093"/>
          </a:xfrm>
        </p:spPr>
        <p:txBody>
          <a:bodyPr/>
          <a:lstStyle/>
          <a:p>
            <a:pPr marL="38100" indent="0">
              <a:buNone/>
            </a:pP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studio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selenium</a:t>
            </a:r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701233"/>
              </p:ext>
            </p:extLst>
          </p:nvPr>
        </p:nvGraphicFramePr>
        <p:xfrm>
          <a:off x="1140178" y="1036929"/>
          <a:ext cx="6566413" cy="3300188"/>
        </p:xfrm>
        <a:graphic>
          <a:graphicData uri="http://schemas.openxmlformats.org/drawingml/2006/table">
            <a:tbl>
              <a:tblPr/>
              <a:tblGrid>
                <a:gridCol w="1636889">
                  <a:extLst>
                    <a:ext uri="{9D8B030D-6E8A-4147-A177-3AD203B41FA5}">
                      <a16:colId xmlns:a16="http://schemas.microsoft.com/office/drawing/2014/main" val="439541268"/>
                    </a:ext>
                  </a:extLst>
                </a:gridCol>
                <a:gridCol w="2269066">
                  <a:extLst>
                    <a:ext uri="{9D8B030D-6E8A-4147-A177-3AD203B41FA5}">
                      <a16:colId xmlns:a16="http://schemas.microsoft.com/office/drawing/2014/main" val="1310102987"/>
                    </a:ext>
                  </a:extLst>
                </a:gridCol>
                <a:gridCol w="2660458">
                  <a:extLst>
                    <a:ext uri="{9D8B030D-6E8A-4147-A177-3AD203B41FA5}">
                      <a16:colId xmlns:a16="http://schemas.microsoft.com/office/drawing/2014/main" val="1518407655"/>
                    </a:ext>
                  </a:extLst>
                </a:gridCol>
              </a:tblGrid>
              <a:tr h="260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Katalon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Selenium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42950"/>
                  </a:ext>
                </a:extLst>
              </a:tr>
              <a:tr h="6243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chất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cụ tích hợp thư viện Selenium và Appium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 viện để tích hợp (Katalon dùng)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095680"/>
                  </a:ext>
                </a:extLst>
              </a:tr>
              <a:tr h="806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tùy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Tùy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rộng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ngôn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ngữ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tảng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ty.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414973"/>
                  </a:ext>
                </a:extLst>
              </a:tr>
              <a:tr h="260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Nền tảng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tảng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tảng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0550"/>
                  </a:ext>
                </a:extLst>
              </a:tr>
              <a:tr h="5219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 dụng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desktop, Web apps, Mobile apps, API/Web service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apps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379667"/>
                  </a:ext>
                </a:extLst>
              </a:tr>
              <a:tr h="529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Ngôn ngữ lập trình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Java/Groovy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Java, C#, Python, JavaScript, Ruby, PHP, Perl, VBA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553649"/>
                  </a:ext>
                </a:extLst>
              </a:tr>
            </a:tbl>
          </a:graphicData>
        </a:graphic>
      </p:graphicFrame>
      <p:sp>
        <p:nvSpPr>
          <p:cNvPr id="14" name="AutoShape 7">
            <a:extLst>
              <a:ext uri="{FF2B5EF4-FFF2-40B4-BE49-F238E27FC236}">
                <a16:creationId xmlns:a16="http://schemas.microsoft.com/office/drawing/2014/main" id="{5B1C9E12-C203-4864-9DB0-6E4025082B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8376" y="124692"/>
            <a:ext cx="2497500" cy="470300"/>
          </a:xfrm>
          <a:prstGeom prst="roundRect">
            <a:avLst>
              <a:gd name="adj" fmla="val 50000"/>
            </a:avLst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 flipV="1">
            <a:off x="590550" y="-1893093"/>
            <a:ext cx="52443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flipV="1">
            <a:off x="1644339" y="-1209676"/>
            <a:ext cx="61185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714875" y="1335335"/>
            <a:ext cx="60404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385585"/>
              </p:ext>
            </p:extLst>
          </p:nvPr>
        </p:nvGraphicFramePr>
        <p:xfrm>
          <a:off x="1369868" y="1457898"/>
          <a:ext cx="6269182" cy="2482114"/>
        </p:xfrm>
        <a:graphic>
          <a:graphicData uri="http://schemas.openxmlformats.org/drawingml/2006/table">
            <a:tbl>
              <a:tblPr/>
              <a:tblGrid>
                <a:gridCol w="1420957">
                  <a:extLst>
                    <a:ext uri="{9D8B030D-6E8A-4147-A177-3AD203B41FA5}">
                      <a16:colId xmlns:a16="http://schemas.microsoft.com/office/drawing/2014/main" val="3054800888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350199954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1734843981"/>
                    </a:ext>
                  </a:extLst>
                </a:gridCol>
              </a:tblGrid>
              <a:tr h="32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 script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Nhanh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Chậm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712752"/>
                  </a:ext>
                </a:extLst>
              </a:tr>
              <a:tr h="5986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dàng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chạy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 cầu cài đặt và tích hợp các công cụ khác nhau (môi trường, IDE,…)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63918"/>
                  </a:ext>
                </a:extLst>
              </a:tr>
              <a:tr h="32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ảnh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 cầu cài đặt thêm thư viện bổ sung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449807"/>
                  </a:ext>
                </a:extLst>
              </a:tr>
              <a:tr h="32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DevOps / ALM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(yêu cầu thư viện bổ sung)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622410"/>
                  </a:ext>
                </a:extLst>
              </a:tr>
              <a:tr h="46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 (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tục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CI (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Jenkins,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Teamcity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CI (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Jenkins, Cruise Control)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64583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567969"/>
              </p:ext>
            </p:extLst>
          </p:nvPr>
        </p:nvGraphicFramePr>
        <p:xfrm>
          <a:off x="1369868" y="1203488"/>
          <a:ext cx="6269182" cy="263694"/>
        </p:xfrm>
        <a:graphic>
          <a:graphicData uri="http://schemas.openxmlformats.org/drawingml/2006/table">
            <a:tbl>
              <a:tblPr/>
              <a:tblGrid>
                <a:gridCol w="1411432">
                  <a:extLst>
                    <a:ext uri="{9D8B030D-6E8A-4147-A177-3AD203B41FA5}">
                      <a16:colId xmlns:a16="http://schemas.microsoft.com/office/drawing/2014/main" val="3898384579"/>
                    </a:ext>
                  </a:extLst>
                </a:gridCol>
                <a:gridCol w="1722967">
                  <a:extLst>
                    <a:ext uri="{9D8B030D-6E8A-4147-A177-3AD203B41FA5}">
                      <a16:colId xmlns:a16="http://schemas.microsoft.com/office/drawing/2014/main" val="811327370"/>
                    </a:ext>
                  </a:extLst>
                </a:gridCol>
                <a:gridCol w="3134783">
                  <a:extLst>
                    <a:ext uri="{9D8B030D-6E8A-4147-A177-3AD203B41FA5}">
                      <a16:colId xmlns:a16="http://schemas.microsoft.com/office/drawing/2014/main" val="298056529"/>
                    </a:ext>
                  </a:extLst>
                </a:gridCol>
              </a:tblGrid>
              <a:tr h="260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Katalon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Selenium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36025"/>
                  </a:ext>
                </a:extLst>
              </a:tr>
            </a:tbl>
          </a:graphicData>
        </a:graphic>
      </p:graphicFrame>
      <p:sp>
        <p:nvSpPr>
          <p:cNvPr id="14" name="AutoShape 7">
            <a:extLst>
              <a:ext uri="{FF2B5EF4-FFF2-40B4-BE49-F238E27FC236}">
                <a16:creationId xmlns:a16="http://schemas.microsoft.com/office/drawing/2014/main" id="{5B1C9E12-C203-4864-9DB0-6E4025082B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5589" y="186209"/>
            <a:ext cx="2497500" cy="470300"/>
          </a:xfrm>
          <a:prstGeom prst="roundRect">
            <a:avLst>
              <a:gd name="adj" fmla="val 50000"/>
            </a:avLst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Placeholder 11"/>
          <p:cNvSpPr txBox="1">
            <a:spLocks/>
          </p:cNvSpPr>
          <p:nvPr/>
        </p:nvSpPr>
        <p:spPr>
          <a:xfrm>
            <a:off x="1251358" y="836316"/>
            <a:ext cx="3922735" cy="329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indent="0">
              <a:buClrTx/>
              <a:buFont typeface="Arial" panose="020B0604020202020204" pitchFamily="34" charset="0"/>
              <a:buNone/>
            </a:pP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selenium</a:t>
            </a:r>
          </a:p>
        </p:txBody>
      </p:sp>
    </p:spTree>
    <p:extLst>
      <p:ext uri="{BB962C8B-B14F-4D97-AF65-F5344CB8AC3E}">
        <p14:creationId xmlns:p14="http://schemas.microsoft.com/office/powerpoint/2010/main" val="978578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D1A1B-4351-D766-1214-C77230D2C18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56625" y="4813300"/>
            <a:ext cx="587375" cy="3302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62E382-7E49-D3E5-E4A7-BF4DD9965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800119"/>
              </p:ext>
            </p:extLst>
          </p:nvPr>
        </p:nvGraphicFramePr>
        <p:xfrm>
          <a:off x="1167889" y="1528253"/>
          <a:ext cx="6566413" cy="806383"/>
        </p:xfrm>
        <a:graphic>
          <a:graphicData uri="http://schemas.openxmlformats.org/drawingml/2006/table">
            <a:tbl>
              <a:tblPr/>
              <a:tblGrid>
                <a:gridCol w="1606550">
                  <a:extLst>
                    <a:ext uri="{9D8B030D-6E8A-4147-A177-3AD203B41FA5}">
                      <a16:colId xmlns:a16="http://schemas.microsoft.com/office/drawing/2014/main" val="2373744901"/>
                    </a:ext>
                  </a:extLst>
                </a:gridCol>
                <a:gridCol w="2299405">
                  <a:extLst>
                    <a:ext uri="{9D8B030D-6E8A-4147-A177-3AD203B41FA5}">
                      <a16:colId xmlns:a16="http://schemas.microsoft.com/office/drawing/2014/main" val="2256508103"/>
                    </a:ext>
                  </a:extLst>
                </a:gridCol>
                <a:gridCol w="2660458">
                  <a:extLst>
                    <a:ext uri="{9D8B030D-6E8A-4147-A177-3AD203B41FA5}">
                      <a16:colId xmlns:a16="http://schemas.microsoft.com/office/drawing/2014/main" val="2881998842"/>
                    </a:ext>
                  </a:extLst>
                </a:gridCol>
              </a:tblGrid>
              <a:tr h="806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Kỹ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nâng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kỹ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kỹ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nâng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4059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C83AAF-59CF-EC63-D5E5-E18468516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365950"/>
              </p:ext>
            </p:extLst>
          </p:nvPr>
        </p:nvGraphicFramePr>
        <p:xfrm>
          <a:off x="1157976" y="2334636"/>
          <a:ext cx="6562372" cy="1808024"/>
        </p:xfrm>
        <a:graphic>
          <a:graphicData uri="http://schemas.openxmlformats.org/drawingml/2006/table">
            <a:tbl>
              <a:tblPr/>
              <a:tblGrid>
                <a:gridCol w="1606550">
                  <a:extLst>
                    <a:ext uri="{9D8B030D-6E8A-4147-A177-3AD203B41FA5}">
                      <a16:colId xmlns:a16="http://schemas.microsoft.com/office/drawing/2014/main" val="1743700137"/>
                    </a:ext>
                  </a:extLst>
                </a:gridCol>
                <a:gridCol w="2302934">
                  <a:extLst>
                    <a:ext uri="{9D8B030D-6E8A-4147-A177-3AD203B41FA5}">
                      <a16:colId xmlns:a16="http://schemas.microsoft.com/office/drawing/2014/main" val="1516411385"/>
                    </a:ext>
                  </a:extLst>
                </a:gridCol>
                <a:gridCol w="2652888">
                  <a:extLst>
                    <a:ext uri="{9D8B030D-6E8A-4147-A177-3AD203B41FA5}">
                      <a16:colId xmlns:a16="http://schemas.microsoft.com/office/drawing/2014/main" val="1406919455"/>
                    </a:ext>
                  </a:extLst>
                </a:gridCol>
              </a:tblGrid>
              <a:tr h="32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Katalon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TestOps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(phải dùng thư viện report riêng)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049704"/>
                  </a:ext>
                </a:extLst>
              </a:tr>
              <a:tr h="32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 đồng, dịch vụ hỗ trợ doanh nghiệp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nguồn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486036"/>
                  </a:ext>
                </a:extLst>
              </a:tr>
              <a:tr h="194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giấy phép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Mất phí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Nguồn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(Apache 2.0)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205897"/>
                  </a:ext>
                </a:extLst>
              </a:tr>
              <a:tr h="5986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Katalon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Studio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miễn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Enterprise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Miễn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63529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6D3820-A6CD-16E4-9C9B-1FEF6D201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964714"/>
              </p:ext>
            </p:extLst>
          </p:nvPr>
        </p:nvGraphicFramePr>
        <p:xfrm>
          <a:off x="1162756" y="1264559"/>
          <a:ext cx="6566411" cy="263694"/>
        </p:xfrm>
        <a:graphic>
          <a:graphicData uri="http://schemas.openxmlformats.org/drawingml/2006/table">
            <a:tbl>
              <a:tblPr/>
              <a:tblGrid>
                <a:gridCol w="1611774">
                  <a:extLst>
                    <a:ext uri="{9D8B030D-6E8A-4147-A177-3AD203B41FA5}">
                      <a16:colId xmlns:a16="http://schemas.microsoft.com/office/drawing/2014/main" val="1450353453"/>
                    </a:ext>
                  </a:extLst>
                </a:gridCol>
                <a:gridCol w="2297710">
                  <a:extLst>
                    <a:ext uri="{9D8B030D-6E8A-4147-A177-3AD203B41FA5}">
                      <a16:colId xmlns:a16="http://schemas.microsoft.com/office/drawing/2014/main" val="3693998240"/>
                    </a:ext>
                  </a:extLst>
                </a:gridCol>
                <a:gridCol w="2656927">
                  <a:extLst>
                    <a:ext uri="{9D8B030D-6E8A-4147-A177-3AD203B41FA5}">
                      <a16:colId xmlns:a16="http://schemas.microsoft.com/office/drawing/2014/main" val="3933974786"/>
                    </a:ext>
                  </a:extLst>
                </a:gridCol>
              </a:tblGrid>
              <a:tr h="260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Katalon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Selenium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001397"/>
                  </a:ext>
                </a:extLst>
              </a:tr>
            </a:tbl>
          </a:graphicData>
        </a:graphic>
      </p:graphicFrame>
      <p:sp>
        <p:nvSpPr>
          <p:cNvPr id="11" name="AutoShape 7">
            <a:extLst>
              <a:ext uri="{FF2B5EF4-FFF2-40B4-BE49-F238E27FC236}">
                <a16:creationId xmlns:a16="http://schemas.microsoft.com/office/drawing/2014/main" id="{98661BBE-38CF-A1B7-4096-D0274AA4DA2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5589" y="186209"/>
            <a:ext cx="2497500" cy="470300"/>
          </a:xfrm>
          <a:prstGeom prst="roundRect">
            <a:avLst>
              <a:gd name="adj" fmla="val 50000"/>
            </a:avLst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DEB62E-43EE-C36A-BC82-0292974D01A4}"/>
              </a:ext>
            </a:extLst>
          </p:cNvPr>
          <p:cNvSpPr txBox="1"/>
          <p:nvPr/>
        </p:nvSpPr>
        <p:spPr>
          <a:xfrm>
            <a:off x="1157976" y="80664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indent="0">
              <a:buClrTx/>
              <a:buFont typeface="Arial" panose="020B0604020202020204" pitchFamily="34" charset="0"/>
              <a:buNone/>
            </a:pPr>
            <a:r>
              <a:rPr lang="en-US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r>
              <a:rPr lang="en-US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studio </a:t>
            </a:r>
            <a:r>
              <a:rPr lang="en-US" sz="1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selenium</a:t>
            </a:r>
          </a:p>
        </p:txBody>
      </p:sp>
    </p:spTree>
    <p:extLst>
      <p:ext uri="{BB962C8B-B14F-4D97-AF65-F5344CB8AC3E}">
        <p14:creationId xmlns:p14="http://schemas.microsoft.com/office/powerpoint/2010/main" val="311822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7" name="Google Shape;115;p17"/>
          <p:cNvSpPr/>
          <p:nvPr/>
        </p:nvSpPr>
        <p:spPr>
          <a:xfrm rot="2466643">
            <a:off x="7593032" y="382644"/>
            <a:ext cx="366269" cy="349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16;p17"/>
          <p:cNvSpPr/>
          <p:nvPr/>
        </p:nvSpPr>
        <p:spPr>
          <a:xfrm rot="-1608918">
            <a:off x="7764756" y="78907"/>
            <a:ext cx="263609" cy="2517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18;p17"/>
          <p:cNvSpPr/>
          <p:nvPr/>
        </p:nvSpPr>
        <p:spPr>
          <a:xfrm rot="-1608959">
            <a:off x="7397732" y="158821"/>
            <a:ext cx="177833" cy="1698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24;p17"/>
          <p:cNvSpPr txBox="1">
            <a:spLocks/>
          </p:cNvSpPr>
          <p:nvPr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22" name="Rectangle 21"/>
          <p:cNvSpPr/>
          <p:nvPr/>
        </p:nvSpPr>
        <p:spPr>
          <a:xfrm>
            <a:off x="3859153" y="3100983"/>
            <a:ext cx="4258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utoShape 7">
            <a:extLst>
              <a:ext uri="{FF2B5EF4-FFF2-40B4-BE49-F238E27FC236}">
                <a16:creationId xmlns:a16="http://schemas.microsoft.com/office/drawing/2014/main" id="{5B1C9E12-C203-4864-9DB0-6E4025082B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39676" y="305344"/>
            <a:ext cx="2497500" cy="470300"/>
          </a:xfrm>
          <a:prstGeom prst="roundRect">
            <a:avLst>
              <a:gd name="adj" fmla="val 50000"/>
            </a:avLst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BE0D0-C463-B843-C67B-87BF2934C8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249" t="28306" r="10173" b="10641"/>
          <a:stretch/>
        </p:blipFill>
        <p:spPr>
          <a:xfrm>
            <a:off x="121116" y="1114107"/>
            <a:ext cx="3798385" cy="25880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40095" y="1097834"/>
            <a:ext cx="4155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4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Apache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859153" y="1763895"/>
            <a:ext cx="4155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2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PHP, Java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73391" y="2432439"/>
            <a:ext cx="4155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Apache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4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Dumain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2737</TotalTime>
  <Words>1163</Words>
  <Application>Microsoft Office PowerPoint</Application>
  <PresentationFormat>On-screen Show (16:9)</PresentationFormat>
  <Paragraphs>159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Bebas Neue</vt:lpstr>
      <vt:lpstr>Calibri</vt:lpstr>
      <vt:lpstr>Aileron Regular</vt:lpstr>
      <vt:lpstr>Hind</vt:lpstr>
      <vt:lpstr>맑은 고딕</vt:lpstr>
      <vt:lpstr>Roboto</vt:lpstr>
      <vt:lpstr>Times New Roman</vt:lpstr>
      <vt:lpstr>Arrus-Black</vt:lpstr>
      <vt:lpstr>Arial</vt:lpstr>
      <vt:lpstr>Dumaine</vt:lpstr>
      <vt:lpstr>ĐỒ ÁN TỐT NGHIỆP</vt:lpstr>
      <vt:lpstr>PowerPoint Presentation</vt:lpstr>
      <vt:lpstr>PowerPoint Presentation</vt:lpstr>
      <vt:lpstr>2. Cơ sở lý thuyết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 sánh Jmeter và HP LoadRunner</vt:lpstr>
      <vt:lpstr>So sánh Jmeter và HP LoadRunner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ĐIỀU KHIỂN ĐỒNG TỐC CẦU TRỤC</dc:title>
  <dc:creator>TDTien</dc:creator>
  <cp:lastModifiedBy>Admin</cp:lastModifiedBy>
  <cp:revision>99</cp:revision>
  <dcterms:modified xsi:type="dcterms:W3CDTF">2022-06-20T15:49:50Z</dcterms:modified>
</cp:coreProperties>
</file>