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2" r:id="rId1"/>
  </p:sldMasterIdLst>
  <p:notesMasterIdLst>
    <p:notesMasterId r:id="rId18"/>
  </p:notesMasterIdLst>
  <p:sldIdLst>
    <p:sldId id="258" r:id="rId2"/>
    <p:sldId id="259" r:id="rId3"/>
    <p:sldId id="260" r:id="rId4"/>
    <p:sldId id="261" r:id="rId5"/>
    <p:sldId id="262" r:id="rId6"/>
    <p:sldId id="265" r:id="rId7"/>
    <p:sldId id="297" r:id="rId8"/>
    <p:sldId id="300" r:id="rId9"/>
    <p:sldId id="266" r:id="rId10"/>
    <p:sldId id="267" r:id="rId11"/>
    <p:sldId id="299" r:id="rId12"/>
    <p:sldId id="301" r:id="rId13"/>
    <p:sldId id="268" r:id="rId14"/>
    <p:sldId id="269" r:id="rId15"/>
    <p:sldId id="298" r:id="rId16"/>
    <p:sldId id="271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Bebas Neue" panose="020B0604020202020204" charset="0"/>
      <p:regular r:id="rId23"/>
    </p:embeddedFont>
    <p:embeddedFont>
      <p:font typeface="Calibri Light" panose="020F0302020204030204" pitchFamily="34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7B9036-0881-475A-ADF6-831E9562A627}">
  <a:tblStyle styleId="{5C7B9036-0881-475A-ADF6-831E9562A6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57EC41A-727B-416F-B59B-BBC701B8EA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663155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657103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234889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779100" y="1517488"/>
            <a:ext cx="4960500" cy="162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79100" y="3242313"/>
            <a:ext cx="49605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2571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286575" y="1250325"/>
            <a:ext cx="48447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3000" i="1"/>
            </a:lvl1pPr>
            <a:lvl2pPr marL="914400" lvl="1" indent="-419100" rtl="0">
              <a:spcBef>
                <a:spcPts val="80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rtl="0">
              <a:spcBef>
                <a:spcPts val="800"/>
              </a:spcBef>
              <a:spcAft>
                <a:spcPts val="0"/>
              </a:spcAft>
              <a:buSzPts val="3000"/>
              <a:buChar char="⬝"/>
              <a:defRPr sz="3000" i="1"/>
            </a:lvl3pPr>
            <a:lvl4pPr marL="1828800" lvl="3" indent="-419100" rtl="0">
              <a:spcBef>
                <a:spcPts val="800"/>
              </a:spcBef>
              <a:spcAft>
                <a:spcPts val="0"/>
              </a:spcAft>
              <a:buSzPts val="3000"/>
              <a:buChar char="⬞"/>
              <a:defRPr sz="3000" i="1"/>
            </a:lvl4pPr>
            <a:lvl5pPr marL="2286000" lvl="4" indent="-4191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rtl="0">
              <a:spcBef>
                <a:spcPts val="800"/>
              </a:spcBef>
              <a:spcAft>
                <a:spcPts val="80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1009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⬞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106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88176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167974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377200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15/6/2022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569137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15/6/2022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432637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15/6/2022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06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326024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227121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736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5" r:id="rId12"/>
    <p:sldLayoutId id="2147483696" r:id="rId13"/>
    <p:sldLayoutId id="2147483697" r:id="rId14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sp.ne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953615" y="1296737"/>
            <a:ext cx="3236769" cy="65457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4294967295"/>
          </p:nvPr>
        </p:nvSpPr>
        <p:spPr>
          <a:xfrm>
            <a:off x="4251325" y="3130407"/>
            <a:ext cx="4892675" cy="13652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Hương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10118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marL="0" indent="0"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Th.s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Huyền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57814" y="101593"/>
            <a:ext cx="778383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SPKT HƯNG YÊN</a:t>
            </a:r>
            <a:endParaRPr 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25" y="0"/>
            <a:ext cx="915025" cy="93229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9124" y="2045546"/>
            <a:ext cx="79175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 THỬ TỰ ĐỘNG CHO 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CAMERA SAMTECH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SỬ DỤNG KATALON STUDIO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JMETER</a:t>
            </a:r>
            <a:endParaRPr lang="en-US" sz="21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8702" y="525622"/>
            <a:ext cx="49459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9" grpId="0" build="p"/>
      <p:bldP spid="2" grpId="0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75509" y="1107609"/>
            <a:ext cx="5098473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300" b="1" dirty="0">
                <a:solidFill>
                  <a:srgbClr val="1B1B1B"/>
                </a:solidFill>
                <a:latin typeface="+mj-lt"/>
              </a:rPr>
              <a:t>Ưu điểm: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vi-VN" sz="1300" dirty="0">
                <a:solidFill>
                  <a:srgbClr val="1B1B1B"/>
                </a:solidFill>
                <a:latin typeface="+mj-lt"/>
              </a:rPr>
              <a:t>Mã nguồn mở</a:t>
            </a:r>
            <a:r>
              <a:rPr lang="en-US" sz="1300" dirty="0">
                <a:solidFill>
                  <a:srgbClr val="1B1B1B"/>
                </a:solidFill>
                <a:latin typeface="+mj-lt"/>
              </a:rPr>
              <a:t>: </a:t>
            </a:r>
            <a:r>
              <a:rPr lang="en-US" sz="13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miễm</a:t>
            </a:r>
            <a:r>
              <a:rPr lang="en-US" sz="13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1300" dirty="0">
              <a:solidFill>
                <a:srgbClr val="1B1B1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vi-VN" sz="1300" dirty="0">
                <a:solidFill>
                  <a:srgbClr val="1B1B1B"/>
                </a:solidFill>
                <a:latin typeface="+mj-lt"/>
              </a:rPr>
              <a:t>Dễ sử dụng</a:t>
            </a:r>
            <a:endParaRPr lang="en-US" sz="1300" dirty="0">
              <a:solidFill>
                <a:srgbClr val="1B1B1B"/>
              </a:solidFill>
              <a:latin typeface="+mj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vi-VN" sz="1300" dirty="0">
                <a:solidFill>
                  <a:srgbClr val="1B1B1B"/>
                </a:solidFill>
                <a:latin typeface="+mj-lt"/>
              </a:rPr>
              <a:t>Nền tảng độc lập</a:t>
            </a:r>
            <a:r>
              <a:rPr lang="en-US" sz="1300" dirty="0">
                <a:solidFill>
                  <a:srgbClr val="1B1B1B"/>
                </a:solidFill>
                <a:latin typeface="+mj-lt"/>
              </a:rPr>
              <a:t>: </a:t>
            </a:r>
            <a:r>
              <a:rPr lang="en-US" sz="13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13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13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vi-VN" sz="1300" dirty="0">
                <a:solidFill>
                  <a:srgbClr val="1B1B1B"/>
                </a:solidFill>
                <a:latin typeface="+mj-lt"/>
              </a:rPr>
              <a:t>Thử nghiệm cuối cùng</a:t>
            </a:r>
            <a:r>
              <a:rPr lang="en-US" sz="1300" dirty="0">
                <a:solidFill>
                  <a:srgbClr val="1B1B1B"/>
                </a:solidFill>
                <a:latin typeface="+mj-lt"/>
              </a:rPr>
              <a:t>:</a:t>
            </a:r>
            <a:r>
              <a:rPr lang="vi-VN" sz="1300" dirty="0">
                <a:solidFill>
                  <a:srgbClr val="1B1B1B"/>
                </a:solidFill>
                <a:latin typeface="+mj-lt"/>
              </a:rPr>
              <a:t> Load Test, Stress Test, Functional Test, Distributed Test, tất cả trong một công cụ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300" dirty="0">
                <a:solidFill>
                  <a:srgbClr val="1B1B1B"/>
                </a:solidFill>
                <a:latin typeface="+mj-lt"/>
              </a:rPr>
              <a:t> T</a:t>
            </a:r>
            <a:r>
              <a:rPr lang="vi-VN" sz="1300" dirty="0">
                <a:solidFill>
                  <a:srgbClr val="1B1B1B"/>
                </a:solidFill>
                <a:latin typeface="+mj-lt"/>
              </a:rPr>
              <a:t>iết kiệm công sức của việc thực hiện các trường hợp kiểm tra thủ công.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vi-VN" sz="1300" dirty="0">
                <a:solidFill>
                  <a:srgbClr val="1B1B1B"/>
                </a:solidFill>
                <a:latin typeface="+mj-lt"/>
              </a:rPr>
              <a:t>Hỗ trợ đa giao thức: HTTP, FTP, SOAP, JDBC, JMS và LDAP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5B1C9E12-C203-4864-9DB0-6E4025082B3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39663" y="318655"/>
            <a:ext cx="2497500" cy="4703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>
              <a:buClrTx/>
              <a:buFontTx/>
            </a:pP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sở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thuyết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CA956E-DA7E-B588-D343-6DE635E0A913}"/>
              </a:ext>
            </a:extLst>
          </p:cNvPr>
          <p:cNvSpPr/>
          <p:nvPr/>
        </p:nvSpPr>
        <p:spPr>
          <a:xfrm>
            <a:off x="1475509" y="3141719"/>
            <a:ext cx="509847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300" b="1" dirty="0">
                <a:solidFill>
                  <a:srgbClr val="1B1B1B"/>
                </a:solidFill>
                <a:latin typeface="+mj-lt"/>
              </a:rPr>
              <a:t>Nhược điểm: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vi-VN" sz="1300" dirty="0">
                <a:solidFill>
                  <a:srgbClr val="1B1B1B"/>
                </a:solidFill>
                <a:latin typeface="+mj-lt"/>
              </a:rPr>
              <a:t>Tiêu thụ bộ nhớ</a:t>
            </a:r>
            <a:endParaRPr lang="en-US" sz="1300" dirty="0">
              <a:solidFill>
                <a:srgbClr val="1B1B1B"/>
              </a:solidFill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vi-VN" sz="1300" dirty="0">
                <a:solidFill>
                  <a:srgbClr val="1B1B1B"/>
                </a:solidFill>
                <a:latin typeface="+mj-lt"/>
              </a:rPr>
              <a:t>Chỉ áp dụng cho ứng dụng web</a:t>
            </a:r>
            <a:endParaRPr lang="en-US" sz="1300" dirty="0">
              <a:solidFill>
                <a:srgbClr val="1B1B1B"/>
              </a:solidFill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vi-VN" sz="1300" dirty="0">
                <a:solidFill>
                  <a:srgbClr val="1B1B1B"/>
                </a:solidFill>
                <a:latin typeface="+mj-lt"/>
              </a:rPr>
              <a:t>Thiếu hỗ trợ cho JavaScript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62339" y="909958"/>
            <a:ext cx="3534641" cy="339436"/>
          </a:xfrm>
        </p:spPr>
        <p:txBody>
          <a:bodyPr>
            <a:normAutofit/>
          </a:bodyPr>
          <a:lstStyle/>
          <a:p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HP 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LoadRunner</a:t>
            </a:r>
            <a:endParaRPr lang="en-US" sz="1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5B1C9E12-C203-4864-9DB0-6E4025082B3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39663" y="318655"/>
            <a:ext cx="2497500" cy="4703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>
              <a:buClrTx/>
              <a:buFontTx/>
            </a:pP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sở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thuyết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A10AE9D-1B6D-5617-FC6C-9887CE923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56532"/>
              </p:ext>
            </p:extLst>
          </p:nvPr>
        </p:nvGraphicFramePr>
        <p:xfrm>
          <a:off x="1590675" y="1370397"/>
          <a:ext cx="5751380" cy="2578859"/>
        </p:xfrm>
        <a:graphic>
          <a:graphicData uri="http://schemas.openxmlformats.org/drawingml/2006/table">
            <a:tbl>
              <a:tblPr firstRow="1" firstCol="1" bandRow="1">
                <a:tableStyleId>{5C7B9036-0881-475A-ADF6-831E9562A627}</a:tableStyleId>
              </a:tblPr>
              <a:tblGrid>
                <a:gridCol w="1438863">
                  <a:extLst>
                    <a:ext uri="{9D8B030D-6E8A-4147-A177-3AD203B41FA5}">
                      <a16:colId xmlns:a16="http://schemas.microsoft.com/office/drawing/2014/main" val="270824287"/>
                    </a:ext>
                  </a:extLst>
                </a:gridCol>
                <a:gridCol w="1971087">
                  <a:extLst>
                    <a:ext uri="{9D8B030D-6E8A-4147-A177-3AD203B41FA5}">
                      <a16:colId xmlns:a16="http://schemas.microsoft.com/office/drawing/2014/main" val="1772483490"/>
                    </a:ext>
                  </a:extLst>
                </a:gridCol>
                <a:gridCol w="2341430">
                  <a:extLst>
                    <a:ext uri="{9D8B030D-6E8A-4147-A177-3AD203B41FA5}">
                      <a16:colId xmlns:a16="http://schemas.microsoft.com/office/drawing/2014/main" val="1565495617"/>
                    </a:ext>
                  </a:extLst>
                </a:gridCol>
              </a:tblGrid>
              <a:tr h="3874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endParaRPr lang="en-US" sz="13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Apache Jmeter</a:t>
                      </a:r>
                      <a:endParaRPr lang="en-US" sz="13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HP LoadRunner</a:t>
                      </a:r>
                      <a:endParaRPr lang="en-US" sz="13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extLst>
                  <a:ext uri="{0D108BD9-81ED-4DB2-BD59-A6C34878D82A}">
                    <a16:rowId xmlns:a16="http://schemas.microsoft.com/office/drawing/2014/main" val="2428369990"/>
                  </a:ext>
                </a:extLst>
              </a:tr>
              <a:tr h="7219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dễ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dàng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Jmeter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thử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nguồn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mở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sẵn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LoadRunner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đắt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đỏ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extLst>
                  <a:ext uri="{0D108BD9-81ED-4DB2-BD59-A6C34878D82A}">
                    <a16:rowId xmlns:a16="http://schemas.microsoft.com/office/drawing/2014/main" val="2772351725"/>
                  </a:ext>
                </a:extLst>
              </a:tr>
              <a:tr h="4305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Thế hệ tải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Jmeter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13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en-US" sz="13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giới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thử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trọng</a:t>
                      </a:r>
                      <a:r>
                        <a:rPr lang="en-US" sz="13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tải</a:t>
                      </a:r>
                      <a:r>
                        <a:rPr lang="en-US" sz="13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LoadRunner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en-US" sz="13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chế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thử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trọng</a:t>
                      </a:r>
                      <a:r>
                        <a:rPr lang="en-US" sz="13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extLst>
                  <a:ext uri="{0D108BD9-81ED-4DB2-BD59-A6C34878D82A}">
                    <a16:rowId xmlns:a16="http://schemas.microsoft.com/office/drawing/2014/main" val="828373251"/>
                  </a:ext>
                </a:extLst>
              </a:tr>
              <a:tr h="5762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 tích 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 quả được tạo ra bởi Jmeter đơn giản và dễ dàng để hiểu cho những kỹ sư kiểm thử ít kinh nghiệm.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LoadRunner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cáo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bởi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kỹ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sư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riêng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extLst>
                  <a:ext uri="{0D108BD9-81ED-4DB2-BD59-A6C34878D82A}">
                    <a16:rowId xmlns:a16="http://schemas.microsoft.com/office/drawing/2014/main" val="393444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2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828932-7579-0BC8-B9CA-3596966D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C737FE-156F-755C-3CA7-E0A416079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007362"/>
              </p:ext>
            </p:extLst>
          </p:nvPr>
        </p:nvGraphicFramePr>
        <p:xfrm>
          <a:off x="1696310" y="1813147"/>
          <a:ext cx="5751380" cy="2331593"/>
        </p:xfrm>
        <a:graphic>
          <a:graphicData uri="http://schemas.openxmlformats.org/drawingml/2006/table">
            <a:tbl>
              <a:tblPr firstRow="1" firstCol="1" bandRow="1">
                <a:tableStyleId>{5C7B9036-0881-475A-ADF6-831E9562A627}</a:tableStyleId>
              </a:tblPr>
              <a:tblGrid>
                <a:gridCol w="1438863">
                  <a:extLst>
                    <a:ext uri="{9D8B030D-6E8A-4147-A177-3AD203B41FA5}">
                      <a16:colId xmlns:a16="http://schemas.microsoft.com/office/drawing/2014/main" val="3403248331"/>
                    </a:ext>
                  </a:extLst>
                </a:gridCol>
                <a:gridCol w="1771062">
                  <a:extLst>
                    <a:ext uri="{9D8B030D-6E8A-4147-A177-3AD203B41FA5}">
                      <a16:colId xmlns:a16="http://schemas.microsoft.com/office/drawing/2014/main" val="1503290826"/>
                    </a:ext>
                  </a:extLst>
                </a:gridCol>
                <a:gridCol w="2541455">
                  <a:extLst>
                    <a:ext uri="{9D8B030D-6E8A-4147-A177-3AD203B41FA5}">
                      <a16:colId xmlns:a16="http://schemas.microsoft.com/office/drawing/2014/main" val="1895672264"/>
                    </a:ext>
                  </a:extLst>
                </a:gridCol>
              </a:tblGrid>
              <a:tr h="4305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hỗ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trợ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Jmeter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hỗ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trợ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vấn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bởi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LoadRunner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giới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nó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nhỏ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hơn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extLst>
                  <a:ext uri="{0D108BD9-81ED-4DB2-BD59-A6C34878D82A}">
                    <a16:rowId xmlns:a16="http://schemas.microsoft.com/office/drawing/2014/main" val="2627661425"/>
                  </a:ext>
                </a:extLst>
              </a:tr>
              <a:tr h="4305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 cầu kĩ năng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Jmeter có thể được sử dụng mà không cần biết một từ nào về mã hóa và kịch bản.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LoadRunner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hiểu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biết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kịch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chạy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thử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hiệu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suất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nó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extLst>
                  <a:ext uri="{0D108BD9-81ED-4DB2-BD59-A6C34878D82A}">
                    <a16:rowId xmlns:a16="http://schemas.microsoft.com/office/drawing/2014/main" val="618209189"/>
                  </a:ext>
                </a:extLst>
              </a:tr>
              <a:tr h="2849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Bổ sung các yếu tố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yếu tố có thể được thêm dễ dàng hoặc loại bỏ từ Jmeter.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Phức</a:t>
                      </a:r>
                      <a:r>
                        <a:rPr lang="en-US" sz="13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tạp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hơn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3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chỉnh</a:t>
                      </a:r>
                      <a:r>
                        <a:rPr lang="en-US" sz="13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lang="en-US" sz="13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yếu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kịch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nó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extLst>
                  <a:ext uri="{0D108BD9-81ED-4DB2-BD59-A6C34878D82A}">
                    <a16:rowId xmlns:a16="http://schemas.microsoft.com/office/drawing/2014/main" val="261149112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730A69-F315-87EF-1153-CF0936CDB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20740"/>
              </p:ext>
            </p:extLst>
          </p:nvPr>
        </p:nvGraphicFramePr>
        <p:xfrm>
          <a:off x="1696310" y="1420913"/>
          <a:ext cx="5751380" cy="387472"/>
        </p:xfrm>
        <a:graphic>
          <a:graphicData uri="http://schemas.openxmlformats.org/drawingml/2006/table">
            <a:tbl>
              <a:tblPr firstRow="1" firstCol="1" bandRow="1">
                <a:tableStyleId>{5C7B9036-0881-475A-ADF6-831E9562A627}</a:tableStyleId>
              </a:tblPr>
              <a:tblGrid>
                <a:gridCol w="1438863">
                  <a:extLst>
                    <a:ext uri="{9D8B030D-6E8A-4147-A177-3AD203B41FA5}">
                      <a16:colId xmlns:a16="http://schemas.microsoft.com/office/drawing/2014/main" val="3905395508"/>
                    </a:ext>
                  </a:extLst>
                </a:gridCol>
                <a:gridCol w="1771062">
                  <a:extLst>
                    <a:ext uri="{9D8B030D-6E8A-4147-A177-3AD203B41FA5}">
                      <a16:colId xmlns:a16="http://schemas.microsoft.com/office/drawing/2014/main" val="2202719342"/>
                    </a:ext>
                  </a:extLst>
                </a:gridCol>
                <a:gridCol w="2541455">
                  <a:extLst>
                    <a:ext uri="{9D8B030D-6E8A-4147-A177-3AD203B41FA5}">
                      <a16:colId xmlns:a16="http://schemas.microsoft.com/office/drawing/2014/main" val="748112690"/>
                    </a:ext>
                  </a:extLst>
                </a:gridCol>
              </a:tblGrid>
              <a:tr h="38747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endParaRPr lang="en-US" sz="13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Apache Jmeter</a:t>
                      </a:r>
                      <a:endParaRPr lang="en-US" sz="13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HP LoadRunner</a:t>
                      </a:r>
                      <a:endParaRPr lang="en-US" sz="13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extLst>
                  <a:ext uri="{0D108BD9-81ED-4DB2-BD59-A6C34878D82A}">
                    <a16:rowId xmlns:a16="http://schemas.microsoft.com/office/drawing/2014/main" val="173163309"/>
                  </a:ext>
                </a:extLst>
              </a:tr>
            </a:tbl>
          </a:graphicData>
        </a:graphic>
      </p:graphicFrame>
      <p:sp>
        <p:nvSpPr>
          <p:cNvPr id="7" name="AutoShape 7">
            <a:extLst>
              <a:ext uri="{FF2B5EF4-FFF2-40B4-BE49-F238E27FC236}">
                <a16:creationId xmlns:a16="http://schemas.microsoft.com/office/drawing/2014/main" id="{AA90DF7B-9D85-B64E-02C7-560E7F48CF6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39663" y="318655"/>
            <a:ext cx="2497500" cy="4703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>
              <a:buClrTx/>
              <a:buFontTx/>
            </a:pP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sở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thuyết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4809FF60-3591-0AB7-D962-7B509025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339" y="909958"/>
            <a:ext cx="3534641" cy="339436"/>
          </a:xfrm>
        </p:spPr>
        <p:txBody>
          <a:bodyPr>
            <a:normAutofit/>
          </a:bodyPr>
          <a:lstStyle/>
          <a:p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HP 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LoadRunner</a:t>
            </a:r>
            <a:endParaRPr lang="en-US" sz="1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16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5A30442C-791B-498B-BF34-C162990731A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8448" y="299219"/>
            <a:ext cx="4345849" cy="591374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3.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khai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kiểm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thử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tự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động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05791" y="1050581"/>
            <a:ext cx="4572000" cy="25408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800" dirty="0">
                <a:latin typeface="+mj-lt"/>
              </a:rPr>
              <a:t>Chức năng Đăng nhập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800" dirty="0">
                <a:latin typeface="+mj-lt"/>
              </a:rPr>
              <a:t>Chức năng Đăng ký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800" dirty="0">
                <a:latin typeface="+mj-lt"/>
              </a:rPr>
              <a:t>Chức năng Tìm kiếm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800" dirty="0">
                <a:latin typeface="+mj-lt"/>
              </a:rPr>
              <a:t>Chức năng Giỏ hàng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+mj-lt"/>
              </a:rPr>
              <a:t>t</a:t>
            </a:r>
            <a:r>
              <a:rPr lang="vi-VN" sz="1800" dirty="0">
                <a:latin typeface="+mj-lt"/>
              </a:rPr>
              <a:t>hông tin đặt hàng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800" dirty="0">
                <a:latin typeface="+mj-lt"/>
              </a:rPr>
              <a:t>Hiệu năng</a:t>
            </a:r>
            <a:endParaRPr lang="en-US" sz="1800" dirty="0">
              <a:latin typeface="+mj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1220930" y="1115310"/>
            <a:ext cx="6407727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Giỏ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kiếm, Đặt hàng.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FDEAA508-DCE4-42DF-BBCC-5F3B8B1755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7266" y="358506"/>
            <a:ext cx="2064426" cy="568036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4.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luận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1160317" y="1195276"/>
            <a:ext cx="698961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0045" algn="just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Katalon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60045" algn="just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sâu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Katalon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Studio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lĩnh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vực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-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Katalon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Studio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FDEAA508-DCE4-42DF-BBCC-5F3B8B1755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3302" y="386215"/>
            <a:ext cx="2064426" cy="568036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4.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luận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52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074" name="Picture 2" descr="35+ mẫu slide cảm ơn powerpoint đẹp cho bài thuyết trình chuyên nghiệ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6" t="18556" r="13714" b="23712"/>
          <a:stretch/>
        </p:blipFill>
        <p:spPr bwMode="auto">
          <a:xfrm>
            <a:off x="1819275" y="715989"/>
            <a:ext cx="5000626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oogle Shape;38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3187" y="2849590"/>
            <a:ext cx="2806925" cy="3745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40;p27"/>
          <p:cNvPicPr preferRelativeResize="0"/>
          <p:nvPr/>
        </p:nvPicPr>
        <p:blipFill rotWithShape="1">
          <a:blip r:embed="rId5">
            <a:alphaModFix/>
          </a:blip>
          <a:srcRect r="-4679" b="-3874"/>
          <a:stretch/>
        </p:blipFill>
        <p:spPr>
          <a:xfrm flipH="1">
            <a:off x="299670" y="2849590"/>
            <a:ext cx="2405799" cy="319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97893" y="-22178"/>
            <a:ext cx="987362" cy="108759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966450" y="305800"/>
            <a:ext cx="3562455" cy="57383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5B1C9E12-C203-4864-9DB0-6E4025082B3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08734" y="1817034"/>
            <a:ext cx="4184143" cy="590432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sở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thuyết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DCAE4AE1-D15A-4E84-AC6D-D74DD5B21D1E}"/>
              </a:ext>
            </a:extLst>
          </p:cNvPr>
          <p:cNvSpPr>
            <a:spLocks noChangeArrowheads="1"/>
          </p:cNvSpPr>
          <p:nvPr/>
        </p:nvSpPr>
        <p:spPr bwMode="gray">
          <a:xfrm>
            <a:off x="655605" y="1050463"/>
            <a:ext cx="4184143" cy="59574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Tổng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quan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5A30442C-791B-498B-BF34-C162990731A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82103" y="2578292"/>
            <a:ext cx="4345849" cy="591374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3.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khai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kiểm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thử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tự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động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FDEAA508-DCE4-42DF-BBCC-5F3B8B1755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60519" y="3340492"/>
            <a:ext cx="4184143" cy="568036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4.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luận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FDEAA508-DCE4-42DF-BBCC-5F3B8B1755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528905" y="4079354"/>
            <a:ext cx="4184143" cy="568036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5. Demo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3">
            <a:alphaModFix/>
          </a:blip>
          <a:srcRect r="20898" b="32619"/>
          <a:stretch/>
        </p:blipFill>
        <p:spPr>
          <a:xfrm>
            <a:off x="7223900" y="3809243"/>
            <a:ext cx="1920100" cy="16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265916" y="1024365"/>
            <a:ext cx="58460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tiết kiệm nguồn nhân lực kiểm thử,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bớt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giảm thiểu tối đa chi phí làm phần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hiểu một số công cụ kiểm thử tự động trong kiểm thử hướng hành vi hiện nay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đã lựa chọn sử dụng công 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katalon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camera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Samtech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E8B698D-016C-4CCB-9736-257DAC54B66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49742" y="180109"/>
            <a:ext cx="2081731" cy="443346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>
              <a:buClrTx/>
              <a:buFontTx/>
            </a:pP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Tổng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quan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5854" y="721232"/>
            <a:ext cx="18218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5854" y="253365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65916" y="2855136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katalon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Samtech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8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4185430" y="1113097"/>
            <a:ext cx="4461398" cy="178250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Katalon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miễn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Selenium,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Appium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API, web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ầy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pPr marL="76200" indent="0" algn="just">
              <a:lnSpc>
                <a:spcPct val="150000"/>
              </a:lnSpc>
              <a:buNone/>
            </a:pPr>
            <a:endParaRPr lang="en-US" b="1" dirty="0"/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8" name="Google Shape;98;p16"/>
          <p:cNvGrpSpPr/>
          <p:nvPr/>
        </p:nvGrpSpPr>
        <p:grpSpPr>
          <a:xfrm>
            <a:off x="8289619" y="17300"/>
            <a:ext cx="829435" cy="1095797"/>
            <a:chOff x="5864288" y="1238675"/>
            <a:chExt cx="2840226" cy="3645025"/>
          </a:xfrm>
        </p:grpSpPr>
        <p:pic>
          <p:nvPicPr>
            <p:cNvPr id="99" name="Google Shape;9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64288" y="1238675"/>
              <a:ext cx="2840226" cy="364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7476" y="1833431"/>
              <a:ext cx="241950" cy="1707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AutoShape 7">
            <a:extLst>
              <a:ext uri="{FF2B5EF4-FFF2-40B4-BE49-F238E27FC236}">
                <a16:creationId xmlns:a16="http://schemas.microsoft.com/office/drawing/2014/main" id="{5B1C9E12-C203-4864-9DB0-6E4025082B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439663" y="318655"/>
            <a:ext cx="2497500" cy="4703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sở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thuyết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776558-FC62-0078-CBD5-798C20146A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339" r="46302" b="9729"/>
          <a:stretch/>
        </p:blipFill>
        <p:spPr>
          <a:xfrm>
            <a:off x="304197" y="1180176"/>
            <a:ext cx="3314974" cy="278314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8826564" y="1005179"/>
            <a:ext cx="263619" cy="25171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 rot="19127064">
            <a:off x="8093936" y="1254745"/>
            <a:ext cx="746176" cy="746276"/>
            <a:chOff x="570875" y="4322250"/>
            <a:chExt cx="443300" cy="443325"/>
          </a:xfrm>
        </p:grpSpPr>
        <p:sp>
          <p:nvSpPr>
            <p:cNvPr id="111" name="Google Shape;111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7"/>
          <p:cNvSpPr/>
          <p:nvPr/>
        </p:nvSpPr>
        <p:spPr>
          <a:xfrm rot="2466643">
            <a:off x="7593032" y="382644"/>
            <a:ext cx="366269" cy="3497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/>
          <p:nvPr/>
        </p:nvSpPr>
        <p:spPr>
          <a:xfrm rot="-1608918">
            <a:off x="7764756" y="78907"/>
            <a:ext cx="263609" cy="25170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/>
          <p:nvPr/>
        </p:nvSpPr>
        <p:spPr>
          <a:xfrm rot="2926240">
            <a:off x="8394654" y="1306830"/>
            <a:ext cx="197436" cy="18851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7"/>
          <p:cNvSpPr/>
          <p:nvPr/>
        </p:nvSpPr>
        <p:spPr>
          <a:xfrm rot="-1608959">
            <a:off x="7397732" y="158821"/>
            <a:ext cx="177833" cy="16980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AutoShape 7">
            <a:extLst>
              <a:ext uri="{FF2B5EF4-FFF2-40B4-BE49-F238E27FC236}">
                <a16:creationId xmlns:a16="http://schemas.microsoft.com/office/drawing/2014/main" id="{5B1C9E12-C203-4864-9DB0-6E4025082B3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39663" y="318655"/>
            <a:ext cx="2497500" cy="4703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>
              <a:buClrTx/>
              <a:buFontTx/>
            </a:pP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sở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thuyết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7790" y="1107269"/>
            <a:ext cx="69084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>
                <a:solidFill>
                  <a:srgbClr val="2D313B"/>
                </a:solidFill>
                <a:latin typeface="+mj-lt"/>
              </a:rPr>
              <a:t>Điểm mạnh:</a:t>
            </a:r>
            <a:endParaRPr lang="vi-VN" dirty="0">
              <a:solidFill>
                <a:srgbClr val="2D313B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2D313B"/>
                </a:solidFill>
                <a:latin typeface="+mj-lt"/>
              </a:rPr>
              <a:t>Không yêu cầu license (Free) và bảo trì </a:t>
            </a:r>
            <a:endParaRPr lang="en-US" dirty="0">
              <a:solidFill>
                <a:srgbClr val="2D313B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2D313B"/>
                </a:solidFill>
                <a:latin typeface="+mj-lt"/>
              </a:rPr>
              <a:t>Tích hợp các framework và tính năng cần thiết để tạo và thực hiện các trường hợp thử nghiệm nhanh. </a:t>
            </a:r>
            <a:endParaRPr lang="en-US" dirty="0">
              <a:solidFill>
                <a:srgbClr val="2D313B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2D313B"/>
                </a:solidFill>
                <a:latin typeface="+mj-lt"/>
              </a:rPr>
              <a:t>Được xây dựng dựa trên thư viện Selenium và Appium nhưng đã lược bỏ yêu cầu kỹ năng lập trình nâng cao cần thiết cho Selenium. </a:t>
            </a:r>
          </a:p>
          <a:p>
            <a:r>
              <a:rPr lang="vi-VN" b="1" dirty="0">
                <a:solidFill>
                  <a:srgbClr val="2D313B"/>
                </a:solidFill>
                <a:latin typeface="+mj-lt"/>
              </a:rPr>
              <a:t>Hạn chế:</a:t>
            </a:r>
            <a:endParaRPr lang="vi-VN" dirty="0">
              <a:solidFill>
                <a:srgbClr val="2D313B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2D313B"/>
                </a:solidFill>
                <a:latin typeface="+mj-lt"/>
              </a:rPr>
              <a:t>Công cụ mới nổi với một cộng đồng phát triển nhanh chóng cũng còn hạn chế các vấn đề phát sinh.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2D313B"/>
                </a:solidFill>
                <a:latin typeface="+mj-lt"/>
              </a:rPr>
              <a:t>Các tính năng vẫn đang phát triển, chưa đủ đáp ứng hết mọi vấn đề auto và xây dựng khung sườn cho hệ thống cá nhân.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2D313B"/>
                </a:solidFill>
                <a:latin typeface="+mj-lt"/>
              </a:rPr>
              <a:t>Ngôn ngữ kịch bản hạn chế: chỉ hỗ trợ cho Java/Groovy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1140178" y="707836"/>
            <a:ext cx="3922735" cy="329093"/>
          </a:xfrm>
        </p:spPr>
        <p:txBody>
          <a:bodyPr/>
          <a:lstStyle/>
          <a:p>
            <a:pPr marL="3810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katalon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studio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selenium</a:t>
            </a:r>
          </a:p>
        </p:txBody>
      </p:sp>
      <p:sp>
        <p:nvSpPr>
          <p:cNvPr id="154" name="Google Shape;154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701233"/>
              </p:ext>
            </p:extLst>
          </p:nvPr>
        </p:nvGraphicFramePr>
        <p:xfrm>
          <a:off x="1140178" y="1036929"/>
          <a:ext cx="6566413" cy="3300188"/>
        </p:xfrm>
        <a:graphic>
          <a:graphicData uri="http://schemas.openxmlformats.org/drawingml/2006/table">
            <a:tbl>
              <a:tblPr/>
              <a:tblGrid>
                <a:gridCol w="1636889">
                  <a:extLst>
                    <a:ext uri="{9D8B030D-6E8A-4147-A177-3AD203B41FA5}">
                      <a16:colId xmlns:a16="http://schemas.microsoft.com/office/drawing/2014/main" val="439541268"/>
                    </a:ext>
                  </a:extLst>
                </a:gridCol>
                <a:gridCol w="2269066">
                  <a:extLst>
                    <a:ext uri="{9D8B030D-6E8A-4147-A177-3AD203B41FA5}">
                      <a16:colId xmlns:a16="http://schemas.microsoft.com/office/drawing/2014/main" val="1310102987"/>
                    </a:ext>
                  </a:extLst>
                </a:gridCol>
                <a:gridCol w="2660458">
                  <a:extLst>
                    <a:ext uri="{9D8B030D-6E8A-4147-A177-3AD203B41FA5}">
                      <a16:colId xmlns:a16="http://schemas.microsoft.com/office/drawing/2014/main" val="1518407655"/>
                    </a:ext>
                  </a:extLst>
                </a:gridCol>
              </a:tblGrid>
              <a:tr h="2603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F0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Katalon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F0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Selenium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F0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42950"/>
                  </a:ext>
                </a:extLst>
              </a:tr>
              <a:tr h="6243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chất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 cụ tích hợp thư viện Selenium và Appium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 viện để tích hợp (Katalon dùng)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095680"/>
                  </a:ext>
                </a:extLst>
              </a:tr>
              <a:tr h="8063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tùy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biến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Giới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sản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phẩm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Tùy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mở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rộng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ngôn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ngữ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nền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tảng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ty.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414973"/>
                  </a:ext>
                </a:extLst>
              </a:tr>
              <a:tr h="2603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Nền tảng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nền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tảng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nền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tảng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0550"/>
                  </a:ext>
                </a:extLst>
              </a:tr>
              <a:tr h="5219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 dụng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 desktop, Web apps, Mobile apps, API/Web service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apps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379667"/>
                  </a:ext>
                </a:extLst>
              </a:tr>
              <a:tr h="529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Ngôn ngữ lập trình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Java/Groovy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Java, C#, Python, JavaScript, Ruby, PHP, Perl, VBA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553649"/>
                  </a:ext>
                </a:extLst>
              </a:tr>
            </a:tbl>
          </a:graphicData>
        </a:graphic>
      </p:graphicFrame>
      <p:sp>
        <p:nvSpPr>
          <p:cNvPr id="14" name="AutoShape 7">
            <a:extLst>
              <a:ext uri="{FF2B5EF4-FFF2-40B4-BE49-F238E27FC236}">
                <a16:creationId xmlns:a16="http://schemas.microsoft.com/office/drawing/2014/main" id="{5B1C9E12-C203-4864-9DB0-6E4025082B3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8376" y="124692"/>
            <a:ext cx="2497500" cy="4703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>
              <a:buClrTx/>
              <a:buFontTx/>
            </a:pP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sở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thuyết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44731" y="4869656"/>
            <a:ext cx="196103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 flipV="1">
            <a:off x="590550" y="-1893093"/>
            <a:ext cx="52443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 flipV="1">
            <a:off x="1644339" y="-1209676"/>
            <a:ext cx="611853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714875" y="1335335"/>
            <a:ext cx="60404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385585"/>
              </p:ext>
            </p:extLst>
          </p:nvPr>
        </p:nvGraphicFramePr>
        <p:xfrm>
          <a:off x="1369868" y="1457898"/>
          <a:ext cx="6269182" cy="2482114"/>
        </p:xfrm>
        <a:graphic>
          <a:graphicData uri="http://schemas.openxmlformats.org/drawingml/2006/table">
            <a:tbl>
              <a:tblPr/>
              <a:tblGrid>
                <a:gridCol w="1420957">
                  <a:extLst>
                    <a:ext uri="{9D8B030D-6E8A-4147-A177-3AD203B41FA5}">
                      <a16:colId xmlns:a16="http://schemas.microsoft.com/office/drawing/2014/main" val="3054800888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350199954"/>
                    </a:ext>
                  </a:extLst>
                </a:gridCol>
                <a:gridCol w="3143250">
                  <a:extLst>
                    <a:ext uri="{9D8B030D-6E8A-4147-A177-3AD203B41FA5}">
                      <a16:colId xmlns:a16="http://schemas.microsoft.com/office/drawing/2014/main" val="1734843981"/>
                    </a:ext>
                  </a:extLst>
                </a:gridCol>
              </a:tblGrid>
              <a:tr h="32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test script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Nhanh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Chậm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712752"/>
                  </a:ext>
                </a:extLst>
              </a:tr>
              <a:tr h="5986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đặt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Dễ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dàng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đặt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chạy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 cầu cài đặt và tích hợp các công cụ khác nhau (môi trường, IDE,…)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263918"/>
                  </a:ext>
                </a:extLst>
              </a:tr>
              <a:tr h="32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ảnh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Hỗ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trợ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 cầu cài đặt thêm thư viện bổ sung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449807"/>
                  </a:ext>
                </a:extLst>
              </a:tr>
              <a:tr h="32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DevOps / ALM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(yêu cầu thư viện bổ sung)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622410"/>
                  </a:ext>
                </a:extLst>
              </a:tr>
              <a:tr h="46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 (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tục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ctr"/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CI (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Jenkins,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Teamcity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ctr"/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CI (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Jenkins, Cruise Control)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64583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567969"/>
              </p:ext>
            </p:extLst>
          </p:nvPr>
        </p:nvGraphicFramePr>
        <p:xfrm>
          <a:off x="1369868" y="1203488"/>
          <a:ext cx="6269182" cy="263694"/>
        </p:xfrm>
        <a:graphic>
          <a:graphicData uri="http://schemas.openxmlformats.org/drawingml/2006/table">
            <a:tbl>
              <a:tblPr/>
              <a:tblGrid>
                <a:gridCol w="1411432">
                  <a:extLst>
                    <a:ext uri="{9D8B030D-6E8A-4147-A177-3AD203B41FA5}">
                      <a16:colId xmlns:a16="http://schemas.microsoft.com/office/drawing/2014/main" val="3898384579"/>
                    </a:ext>
                  </a:extLst>
                </a:gridCol>
                <a:gridCol w="1722967">
                  <a:extLst>
                    <a:ext uri="{9D8B030D-6E8A-4147-A177-3AD203B41FA5}">
                      <a16:colId xmlns:a16="http://schemas.microsoft.com/office/drawing/2014/main" val="811327370"/>
                    </a:ext>
                  </a:extLst>
                </a:gridCol>
                <a:gridCol w="3134783">
                  <a:extLst>
                    <a:ext uri="{9D8B030D-6E8A-4147-A177-3AD203B41FA5}">
                      <a16:colId xmlns:a16="http://schemas.microsoft.com/office/drawing/2014/main" val="298056529"/>
                    </a:ext>
                  </a:extLst>
                </a:gridCol>
              </a:tblGrid>
              <a:tr h="2603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F0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Katalon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F0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Selenium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F0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36025"/>
                  </a:ext>
                </a:extLst>
              </a:tr>
            </a:tbl>
          </a:graphicData>
        </a:graphic>
      </p:graphicFrame>
      <p:sp>
        <p:nvSpPr>
          <p:cNvPr id="14" name="AutoShape 7">
            <a:extLst>
              <a:ext uri="{FF2B5EF4-FFF2-40B4-BE49-F238E27FC236}">
                <a16:creationId xmlns:a16="http://schemas.microsoft.com/office/drawing/2014/main" id="{5B1C9E12-C203-4864-9DB0-6E4025082B3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95589" y="186209"/>
            <a:ext cx="2497500" cy="4703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>
              <a:buClrTx/>
              <a:buFontTx/>
            </a:pP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sở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thuyết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Placeholder 11"/>
          <p:cNvSpPr txBox="1">
            <a:spLocks/>
          </p:cNvSpPr>
          <p:nvPr/>
        </p:nvSpPr>
        <p:spPr>
          <a:xfrm>
            <a:off x="1251358" y="836316"/>
            <a:ext cx="3922735" cy="329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indent="0">
              <a:buClrTx/>
              <a:buFont typeface="Arial" panose="020B0604020202020204" pitchFamily="34" charset="0"/>
              <a:buNone/>
            </a:pP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katalon</a:t>
            </a: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studio 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selenium</a:t>
            </a:r>
          </a:p>
        </p:txBody>
      </p:sp>
    </p:spTree>
    <p:extLst>
      <p:ext uri="{BB962C8B-B14F-4D97-AF65-F5344CB8AC3E}">
        <p14:creationId xmlns:p14="http://schemas.microsoft.com/office/powerpoint/2010/main" val="978578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D1A1B-4351-D766-1214-C77230D2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62E382-7E49-D3E5-E4A7-BF4DD9965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800119"/>
              </p:ext>
            </p:extLst>
          </p:nvPr>
        </p:nvGraphicFramePr>
        <p:xfrm>
          <a:off x="1167889" y="1528253"/>
          <a:ext cx="6566413" cy="806383"/>
        </p:xfrm>
        <a:graphic>
          <a:graphicData uri="http://schemas.openxmlformats.org/drawingml/2006/table">
            <a:tbl>
              <a:tblPr/>
              <a:tblGrid>
                <a:gridCol w="1606550">
                  <a:extLst>
                    <a:ext uri="{9D8B030D-6E8A-4147-A177-3AD203B41FA5}">
                      <a16:colId xmlns:a16="http://schemas.microsoft.com/office/drawing/2014/main" val="2373744901"/>
                    </a:ext>
                  </a:extLst>
                </a:gridCol>
                <a:gridCol w="2299405">
                  <a:extLst>
                    <a:ext uri="{9D8B030D-6E8A-4147-A177-3AD203B41FA5}">
                      <a16:colId xmlns:a16="http://schemas.microsoft.com/office/drawing/2014/main" val="2256508103"/>
                    </a:ext>
                  </a:extLst>
                </a:gridCol>
                <a:gridCol w="2660458">
                  <a:extLst>
                    <a:ext uri="{9D8B030D-6E8A-4147-A177-3AD203B41FA5}">
                      <a16:colId xmlns:a16="http://schemas.microsoft.com/office/drawing/2014/main" val="2881998842"/>
                    </a:ext>
                  </a:extLst>
                </a:gridCol>
              </a:tblGrid>
              <a:tr h="8063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Kỹ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kịch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nâng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kỹ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kỹ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mức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nâng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nha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54059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4C83AAF-59CF-EC63-D5E5-E18468516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365950"/>
              </p:ext>
            </p:extLst>
          </p:nvPr>
        </p:nvGraphicFramePr>
        <p:xfrm>
          <a:off x="1157976" y="2334636"/>
          <a:ext cx="6562372" cy="1808024"/>
        </p:xfrm>
        <a:graphic>
          <a:graphicData uri="http://schemas.openxmlformats.org/drawingml/2006/table">
            <a:tbl>
              <a:tblPr/>
              <a:tblGrid>
                <a:gridCol w="1606550">
                  <a:extLst>
                    <a:ext uri="{9D8B030D-6E8A-4147-A177-3AD203B41FA5}">
                      <a16:colId xmlns:a16="http://schemas.microsoft.com/office/drawing/2014/main" val="1743700137"/>
                    </a:ext>
                  </a:extLst>
                </a:gridCol>
                <a:gridCol w="2302934">
                  <a:extLst>
                    <a:ext uri="{9D8B030D-6E8A-4147-A177-3AD203B41FA5}">
                      <a16:colId xmlns:a16="http://schemas.microsoft.com/office/drawing/2014/main" val="1516411385"/>
                    </a:ext>
                  </a:extLst>
                </a:gridCol>
                <a:gridCol w="2652888">
                  <a:extLst>
                    <a:ext uri="{9D8B030D-6E8A-4147-A177-3AD203B41FA5}">
                      <a16:colId xmlns:a16="http://schemas.microsoft.com/office/drawing/2014/main" val="1406919455"/>
                    </a:ext>
                  </a:extLst>
                </a:gridCol>
              </a:tblGrid>
              <a:tr h="32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Katalon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TestOps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(phải dùng thư viện report riêng)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049704"/>
                  </a:ext>
                </a:extLst>
              </a:tr>
              <a:tr h="32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Hỗ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trợ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sản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phẩm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Cộng đồng, dịch vụ hỗ trợ doanh nghiệp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nguồn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mở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486036"/>
                  </a:ext>
                </a:extLst>
              </a:tr>
              <a:tr h="1945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 giấy phép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Mất phí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Nguồn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mở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(Apache 2.0)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205897"/>
                  </a:ext>
                </a:extLst>
              </a:tr>
              <a:tr h="5986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Katalon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Studio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miễn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Enterprise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Miễn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63529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6D3820-A6CD-16E4-9C9B-1FEF6D201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964714"/>
              </p:ext>
            </p:extLst>
          </p:nvPr>
        </p:nvGraphicFramePr>
        <p:xfrm>
          <a:off x="1162756" y="1264559"/>
          <a:ext cx="6566411" cy="263694"/>
        </p:xfrm>
        <a:graphic>
          <a:graphicData uri="http://schemas.openxmlformats.org/drawingml/2006/table">
            <a:tbl>
              <a:tblPr/>
              <a:tblGrid>
                <a:gridCol w="1611774">
                  <a:extLst>
                    <a:ext uri="{9D8B030D-6E8A-4147-A177-3AD203B41FA5}">
                      <a16:colId xmlns:a16="http://schemas.microsoft.com/office/drawing/2014/main" val="1450353453"/>
                    </a:ext>
                  </a:extLst>
                </a:gridCol>
                <a:gridCol w="2297710">
                  <a:extLst>
                    <a:ext uri="{9D8B030D-6E8A-4147-A177-3AD203B41FA5}">
                      <a16:colId xmlns:a16="http://schemas.microsoft.com/office/drawing/2014/main" val="3693998240"/>
                    </a:ext>
                  </a:extLst>
                </a:gridCol>
                <a:gridCol w="2656927">
                  <a:extLst>
                    <a:ext uri="{9D8B030D-6E8A-4147-A177-3AD203B41FA5}">
                      <a16:colId xmlns:a16="http://schemas.microsoft.com/office/drawing/2014/main" val="3933974786"/>
                    </a:ext>
                  </a:extLst>
                </a:gridCol>
              </a:tblGrid>
              <a:tr h="2603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F0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Katalon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F0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Selenium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F0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001397"/>
                  </a:ext>
                </a:extLst>
              </a:tr>
            </a:tbl>
          </a:graphicData>
        </a:graphic>
      </p:graphicFrame>
      <p:sp>
        <p:nvSpPr>
          <p:cNvPr id="11" name="AutoShape 7">
            <a:extLst>
              <a:ext uri="{FF2B5EF4-FFF2-40B4-BE49-F238E27FC236}">
                <a16:creationId xmlns:a16="http://schemas.microsoft.com/office/drawing/2014/main" id="{98661BBE-38CF-A1B7-4096-D0274AA4DA2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95589" y="186209"/>
            <a:ext cx="2497500" cy="4703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>
              <a:buClrTx/>
              <a:buFontTx/>
            </a:pP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sở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thuyết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DEB62E-43EE-C36A-BC82-0292974D01A4}"/>
              </a:ext>
            </a:extLst>
          </p:cNvPr>
          <p:cNvSpPr txBox="1"/>
          <p:nvPr/>
        </p:nvSpPr>
        <p:spPr>
          <a:xfrm>
            <a:off x="1157976" y="80664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indent="0">
              <a:buClrTx/>
              <a:buFont typeface="Arial" panose="020B0604020202020204" pitchFamily="34" charset="0"/>
              <a:buNone/>
            </a:pP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1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katalon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studio </a:t>
            </a:r>
            <a:r>
              <a:rPr lang="en-US" sz="1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selenium</a:t>
            </a:r>
          </a:p>
        </p:txBody>
      </p:sp>
    </p:spTree>
    <p:extLst>
      <p:ext uri="{BB962C8B-B14F-4D97-AF65-F5344CB8AC3E}">
        <p14:creationId xmlns:p14="http://schemas.microsoft.com/office/powerpoint/2010/main" val="311822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Google Shape;106;p17"/>
          <p:cNvSpPr/>
          <p:nvPr/>
        </p:nvSpPr>
        <p:spPr>
          <a:xfrm>
            <a:off x="8826564" y="1005179"/>
            <a:ext cx="263619" cy="25171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107;p17"/>
          <p:cNvGrpSpPr/>
          <p:nvPr/>
        </p:nvGrpSpPr>
        <p:grpSpPr>
          <a:xfrm>
            <a:off x="7950628" y="81828"/>
            <a:ext cx="1129443" cy="1129717"/>
            <a:chOff x="6654650" y="3665275"/>
            <a:chExt cx="409100" cy="409125"/>
          </a:xfrm>
        </p:grpSpPr>
        <p:sp>
          <p:nvSpPr>
            <p:cNvPr id="10" name="Google Shape;108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9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10;p17"/>
          <p:cNvGrpSpPr/>
          <p:nvPr/>
        </p:nvGrpSpPr>
        <p:grpSpPr>
          <a:xfrm rot="19127064">
            <a:off x="8093936" y="1254745"/>
            <a:ext cx="746176" cy="746276"/>
            <a:chOff x="570875" y="4322250"/>
            <a:chExt cx="443300" cy="443325"/>
          </a:xfrm>
        </p:grpSpPr>
        <p:sp>
          <p:nvSpPr>
            <p:cNvPr id="13" name="Google Shape;111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2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3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4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15;p17"/>
          <p:cNvSpPr/>
          <p:nvPr/>
        </p:nvSpPr>
        <p:spPr>
          <a:xfrm rot="2466643">
            <a:off x="7593032" y="382644"/>
            <a:ext cx="366269" cy="3497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16;p17"/>
          <p:cNvSpPr/>
          <p:nvPr/>
        </p:nvSpPr>
        <p:spPr>
          <a:xfrm rot="-1608918">
            <a:off x="7764756" y="78907"/>
            <a:ext cx="263609" cy="25170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17;p17"/>
          <p:cNvSpPr/>
          <p:nvPr/>
        </p:nvSpPr>
        <p:spPr>
          <a:xfrm rot="2926240">
            <a:off x="8394654" y="1306830"/>
            <a:ext cx="197436" cy="18851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18;p17"/>
          <p:cNvSpPr/>
          <p:nvPr/>
        </p:nvSpPr>
        <p:spPr>
          <a:xfrm rot="-1608959">
            <a:off x="7397732" y="158821"/>
            <a:ext cx="177833" cy="16980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24;p17"/>
          <p:cNvSpPr txBox="1">
            <a:spLocks/>
          </p:cNvSpPr>
          <p:nvPr/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22" name="Rectangle 21"/>
          <p:cNvSpPr/>
          <p:nvPr/>
        </p:nvSpPr>
        <p:spPr>
          <a:xfrm>
            <a:off x="4295775" y="1149927"/>
            <a:ext cx="3887556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lvl="2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lvl="2" indent="-285750">
              <a:buFont typeface="Arial" panose="020B0604020202020204" pitchFamily="34" charset="0"/>
              <a:buChar char="•"/>
            </a:pP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ỗ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PHP, Java, 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ASP.NET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. . </a:t>
            </a:r>
            <a:r>
              <a:rPr lang="en-US" sz="1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3" name="AutoShape 7">
            <a:extLst>
              <a:ext uri="{FF2B5EF4-FFF2-40B4-BE49-F238E27FC236}">
                <a16:creationId xmlns:a16="http://schemas.microsoft.com/office/drawing/2014/main" id="{5B1C9E12-C203-4864-9DB0-6E4025082B3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39663" y="318655"/>
            <a:ext cx="2497500" cy="4703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>
              <a:buClrTx/>
              <a:buFontTx/>
            </a:pP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sở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thuyết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BBE0D0-C463-B843-C67B-87BF2934C8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249" t="28306" r="10173" b="10641"/>
          <a:stretch/>
        </p:blipFill>
        <p:spPr>
          <a:xfrm>
            <a:off x="470724" y="1211545"/>
            <a:ext cx="3558352" cy="233843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2339</TotalTime>
  <Words>1393</Words>
  <Application>Microsoft Office PowerPoint</Application>
  <PresentationFormat>On-screen Show (16:9)</PresentationFormat>
  <Paragraphs>173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Bebas Neue</vt:lpstr>
      <vt:lpstr>Arrus-Black</vt:lpstr>
      <vt:lpstr>Times New Roman</vt:lpstr>
      <vt:lpstr>Courier New</vt:lpstr>
      <vt:lpstr>Arial</vt:lpstr>
      <vt:lpstr>Calibri Light</vt:lpstr>
      <vt:lpstr>Office Theme</vt:lpstr>
      <vt:lpstr>ĐỒ ÁN TỐT NGHIỆP</vt:lpstr>
      <vt:lpstr>Nội dung</vt:lpstr>
      <vt:lpstr>PowerPoint Presentation</vt:lpstr>
      <vt:lpstr>2. Cơ sở lý thuyết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 sánh Jmeter và HP LoadRunner</vt:lpstr>
      <vt:lpstr>So sánh Jmeter và HP LoadRunner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ĐIỀU KHIỂN ĐỒNG TỐC CẦU TRỤC</dc:title>
  <dc:creator>TDTien</dc:creator>
  <cp:lastModifiedBy>Admin</cp:lastModifiedBy>
  <cp:revision>79</cp:revision>
  <dcterms:modified xsi:type="dcterms:W3CDTF">2022-06-15T08:49:18Z</dcterms:modified>
</cp:coreProperties>
</file>