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5" r:id="rId7"/>
    <p:sldId id="297" r:id="rId8"/>
    <p:sldId id="300" r:id="rId9"/>
    <p:sldId id="266" r:id="rId10"/>
    <p:sldId id="267" r:id="rId11"/>
    <p:sldId id="299" r:id="rId12"/>
    <p:sldId id="301" r:id="rId13"/>
    <p:sldId id="268" r:id="rId14"/>
    <p:sldId id="269" r:id="rId15"/>
    <p:sldId id="298" r:id="rId16"/>
    <p:sldId id="271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6315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65710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23488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57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00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81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6797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7720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6913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3263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32602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2712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3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  <p:sldLayoutId id="2147483696" r:id="rId13"/>
    <p:sldLayoutId id="2147483697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p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53615" y="1296737"/>
            <a:ext cx="3236769" cy="65457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251325" y="3130407"/>
            <a:ext cx="4892675" cy="1365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10118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7814" y="101593"/>
            <a:ext cx="77838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SPKT HƯNG YÊN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5" y="0"/>
            <a:ext cx="915025" cy="9322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124" y="2045546"/>
            <a:ext cx="791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TỰ ĐỘNG CHO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CAMERA SAMTECH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KATALON STUDIO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JMETER</a:t>
            </a:r>
            <a:endParaRPr lang="en-US" sz="21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8702" y="525622"/>
            <a:ext cx="494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9" grpId="0" build="p"/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5509" y="1107609"/>
            <a:ext cx="509847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Ưu điểm: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Mã nguồn mở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miễm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3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Dễ sử dụng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Nền tảng độc lập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Thử nghiệm cuối cùng</a:t>
            </a:r>
            <a:r>
              <a:rPr lang="en-US" sz="1300" dirty="0">
                <a:solidFill>
                  <a:srgbClr val="1B1B1B"/>
                </a:solidFill>
                <a:latin typeface="+mj-lt"/>
              </a:rPr>
              <a:t>: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 Load Test, Stress Test, Functional Test, Distributed Test, tất cả trong một công cụ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1B1B1B"/>
                </a:solidFill>
                <a:latin typeface="+mj-lt"/>
              </a:rPr>
              <a:t> T</a:t>
            </a:r>
            <a:r>
              <a:rPr lang="vi-VN" sz="1300" dirty="0">
                <a:solidFill>
                  <a:srgbClr val="1B1B1B"/>
                </a:solidFill>
                <a:latin typeface="+mj-lt"/>
              </a:rPr>
              <a:t>iết kiệm công sức của việc thực hiện các trường hợp kiểm tra thủ công.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Hỗ trợ đa giao thức: HTTP, FTP, SOAP, JDBC, JMS và LDAP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A956E-DA7E-B588-D343-6DE635E0A913}"/>
              </a:ext>
            </a:extLst>
          </p:cNvPr>
          <p:cNvSpPr/>
          <p:nvPr/>
        </p:nvSpPr>
        <p:spPr>
          <a:xfrm>
            <a:off x="1475509" y="3141719"/>
            <a:ext cx="50984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300" b="1" dirty="0">
                <a:solidFill>
                  <a:srgbClr val="1B1B1B"/>
                </a:solidFill>
                <a:latin typeface="+mj-lt"/>
              </a:rPr>
              <a:t>Nhược điểm: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Tiêu thụ bộ nhớ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Chỉ áp dụng cho ứng dụng web</a:t>
            </a:r>
            <a:endParaRPr lang="en-US" sz="1300" dirty="0">
              <a:solidFill>
                <a:srgbClr val="1B1B1B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1300" dirty="0">
                <a:solidFill>
                  <a:srgbClr val="1B1B1B"/>
                </a:solidFill>
                <a:latin typeface="+mj-lt"/>
              </a:rPr>
              <a:t>Thiếu hỗ trợ cho JavaScript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0AE9D-1B6D-5617-FC6C-9887CE923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532"/>
              </p:ext>
            </p:extLst>
          </p:nvPr>
        </p:nvGraphicFramePr>
        <p:xfrm>
          <a:off x="1590675" y="1370397"/>
          <a:ext cx="5751380" cy="2578859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270824287"/>
                    </a:ext>
                  </a:extLst>
                </a:gridCol>
                <a:gridCol w="1971087">
                  <a:extLst>
                    <a:ext uri="{9D8B030D-6E8A-4147-A177-3AD203B41FA5}">
                      <a16:colId xmlns:a16="http://schemas.microsoft.com/office/drawing/2014/main" val="1772483490"/>
                    </a:ext>
                  </a:extLst>
                </a:gridCol>
                <a:gridCol w="2341430">
                  <a:extLst>
                    <a:ext uri="{9D8B030D-6E8A-4147-A177-3AD203B41FA5}">
                      <a16:colId xmlns:a16="http://schemas.microsoft.com/office/drawing/2014/main" val="1565495617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428369990"/>
                  </a:ext>
                </a:extLst>
              </a:tr>
              <a:tr h="721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đắt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7723517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 hệ tải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828373251"/>
                  </a:ext>
                </a:extLst>
              </a:tr>
              <a:tr h="57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được tạo ra bởi Jmeter đơn giản và dễ dàng để hiểu cho những kỹ sư kiểm thử ít kinh nghiệm.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sư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39344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8932-7579-0BC8-B9CA-3596966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737FE-156F-755C-3CA7-E0A41607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07362"/>
              </p:ext>
            </p:extLst>
          </p:nvPr>
        </p:nvGraphicFramePr>
        <p:xfrm>
          <a:off x="1696310" y="1813147"/>
          <a:ext cx="5751380" cy="2331593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403248331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1503290826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1895672264"/>
                    </a:ext>
                  </a:extLst>
                </a:gridCol>
              </a:tblGrid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27661425"/>
                  </a:ext>
                </a:extLst>
              </a:tr>
              <a:tr h="430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kĩ năng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 có thể được sử dụng mà không cần biết một từ nào về mã hóa và kịch bản.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LoadRunner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618209189"/>
                  </a:ext>
                </a:extLst>
              </a:tr>
              <a:tr h="284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 sung các yếu tố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yếu tố có thể được thêm dễ dàng hoặc loại bỏ từ Jmeter.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26114911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30A69-F315-87EF-1153-CF0936CD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0740"/>
              </p:ext>
            </p:extLst>
          </p:nvPr>
        </p:nvGraphicFramePr>
        <p:xfrm>
          <a:off x="1696310" y="1420913"/>
          <a:ext cx="5751380" cy="387472"/>
        </p:xfrm>
        <a:graphic>
          <a:graphicData uri="http://schemas.openxmlformats.org/drawingml/2006/table">
            <a:tbl>
              <a:tblPr firstRow="1" firstCol="1" bandRow="1">
                <a:tableStyleId>{5C7B9036-0881-475A-ADF6-831E9562A627}</a:tableStyleId>
              </a:tblPr>
              <a:tblGrid>
                <a:gridCol w="1438863">
                  <a:extLst>
                    <a:ext uri="{9D8B030D-6E8A-4147-A177-3AD203B41FA5}">
                      <a16:colId xmlns:a16="http://schemas.microsoft.com/office/drawing/2014/main" val="3905395508"/>
                    </a:ext>
                  </a:extLst>
                </a:gridCol>
                <a:gridCol w="1771062">
                  <a:extLst>
                    <a:ext uri="{9D8B030D-6E8A-4147-A177-3AD203B41FA5}">
                      <a16:colId xmlns:a16="http://schemas.microsoft.com/office/drawing/2014/main" val="2202719342"/>
                    </a:ext>
                  </a:extLst>
                </a:gridCol>
                <a:gridCol w="2541455">
                  <a:extLst>
                    <a:ext uri="{9D8B030D-6E8A-4147-A177-3AD203B41FA5}">
                      <a16:colId xmlns:a16="http://schemas.microsoft.com/office/drawing/2014/main" val="748112690"/>
                    </a:ext>
                  </a:extLst>
                </a:gridCol>
              </a:tblGrid>
              <a:tr h="3874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Jmeter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 LoadRunner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92" marR="55692" marT="0" marB="0"/>
                </a:tc>
                <a:extLst>
                  <a:ext uri="{0D108BD9-81ED-4DB2-BD59-A6C34878D82A}">
                    <a16:rowId xmlns:a16="http://schemas.microsoft.com/office/drawing/2014/main" val="173163309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AA90DF7B-9D85-B64E-02C7-560E7F48C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809FF60-3591-0AB7-D962-7B5090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39" y="909958"/>
            <a:ext cx="3534641" cy="339436"/>
          </a:xfrm>
        </p:spPr>
        <p:txBody>
          <a:bodyPr>
            <a:normAutofit/>
          </a:bodyPr>
          <a:lstStyle/>
          <a:p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8448" y="299219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791" y="1050581"/>
            <a:ext cx="4572000" cy="2540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nhập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Đăng ký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Tìm kiếm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Chức năng Giỏ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</a:rPr>
              <a:t>t</a:t>
            </a:r>
            <a:r>
              <a:rPr lang="vi-VN" sz="1800" dirty="0">
                <a:latin typeface="+mj-lt"/>
              </a:rPr>
              <a:t>hông tin đặt hàng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800" dirty="0">
                <a:latin typeface="+mj-lt"/>
              </a:rPr>
              <a:t>Hiệu năng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20930" y="1115310"/>
            <a:ext cx="640772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kiếm, Đặt hàng.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266" y="358506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160317" y="1195276"/>
            <a:ext cx="69896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45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302" y="386215"/>
            <a:ext cx="2064426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074" name="Picture 2" descr="35+ mẫu slide cảm ơn powerpoint đẹp cho bài thuyết trình chuyên nghiệ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8556" r="13714" b="23712"/>
          <a:stretch/>
        </p:blipFill>
        <p:spPr bwMode="auto">
          <a:xfrm>
            <a:off x="1819275" y="715989"/>
            <a:ext cx="5000626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187" y="2849590"/>
            <a:ext cx="2806925" cy="374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40;p27"/>
          <p:cNvPicPr preferRelativeResize="0"/>
          <p:nvPr/>
        </p:nvPicPr>
        <p:blipFill rotWithShape="1">
          <a:blip r:embed="rId5">
            <a:alphaModFix/>
          </a:blip>
          <a:srcRect r="-4679" b="-3874"/>
          <a:stretch/>
        </p:blipFill>
        <p:spPr>
          <a:xfrm flipH="1">
            <a:off x="299670" y="2849590"/>
            <a:ext cx="2405799" cy="31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29141" y="181109"/>
            <a:ext cx="3562455" cy="5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8734" y="1817034"/>
            <a:ext cx="4184143" cy="59043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CAE4AE1-D15A-4E84-AC6D-D74DD5B21D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5605" y="1050463"/>
            <a:ext cx="4184143" cy="59574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A30442C-791B-498B-BF34-C16299073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2103" y="2578292"/>
            <a:ext cx="4345849" cy="5913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động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60519" y="3340492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FDEAA508-DCE4-42DF-BBCC-5F3B8B175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28905" y="4079354"/>
            <a:ext cx="4184143" cy="56803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5. Demo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7223900" y="3809243"/>
            <a:ext cx="1920100" cy="1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65916" y="1024365"/>
            <a:ext cx="5846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nguồn nhân lực kiểm thử,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giảm thiểu tối đa chi phí làm phần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một số công cụ kiểm thử tự động trong kiểm thử hướng hành vi hiện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lựa chọn sử dụng công 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camera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E8B698D-016C-4CCB-9736-257DAC54B6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9742" y="180109"/>
            <a:ext cx="2081731" cy="44334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854" y="721232"/>
            <a:ext cx="1821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854" y="25336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5916" y="28551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185430" y="1113097"/>
            <a:ext cx="4461398" cy="1782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web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8289619" y="17300"/>
            <a:ext cx="829435" cy="1095797"/>
            <a:chOff x="5864288" y="1238675"/>
            <a:chExt cx="2840226" cy="36450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76558-FC62-0078-CBD5-798C20146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39" r="46302" b="9729"/>
          <a:stretch/>
        </p:blipFill>
        <p:spPr>
          <a:xfrm>
            <a:off x="304197" y="1180176"/>
            <a:ext cx="3314974" cy="27831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7790" y="1107269"/>
            <a:ext cx="6908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2D313B"/>
                </a:solidFill>
                <a:latin typeface="+mj-lt"/>
              </a:rPr>
              <a:t>Điểm mạnh: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Không yêu cầu license (Free) và bảo trì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Tích hợp các framework và tính năng cần thiết để tạo và thực hiện các trường hợp thử nghiệm nhanh. </a:t>
            </a:r>
            <a:endParaRPr lang="en-US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Được xây dựng dựa trên thư viện Selenium và Appium nhưng đã lược bỏ yêu cầu kỹ năng lập trình nâng cao cần thiết cho Selenium. </a:t>
            </a:r>
          </a:p>
          <a:p>
            <a:r>
              <a:rPr lang="vi-VN" b="1" dirty="0">
                <a:solidFill>
                  <a:srgbClr val="2D313B"/>
                </a:solidFill>
                <a:latin typeface="+mj-lt"/>
              </a:rPr>
              <a:t>Hạn chế:</a:t>
            </a:r>
            <a:endParaRPr lang="vi-VN" dirty="0">
              <a:solidFill>
                <a:srgbClr val="2D313B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Công cụ mới nổi với một cộng đồng phát triển nhanh chóng cũng còn hạn chế các vấn đề phát sinh.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Các tính năng vẫn đang phát triển, chưa đủ đáp ứng hết mọi vấn đề auto và xây dựng khung sườn cho hệ thống cá nhân.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2D313B"/>
                </a:solidFill>
                <a:latin typeface="+mj-lt"/>
              </a:rPr>
              <a:t>Ngôn ngữ kịch bản hạn chế: chỉ hỗ trợ cho Java/Groovy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40178" y="707836"/>
            <a:ext cx="3922735" cy="329093"/>
          </a:xfrm>
        </p:spPr>
        <p:txBody>
          <a:bodyPr/>
          <a:lstStyle/>
          <a:p>
            <a:pPr marL="3810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01233"/>
              </p:ext>
            </p:extLst>
          </p:nvPr>
        </p:nvGraphicFramePr>
        <p:xfrm>
          <a:off x="1140178" y="1036929"/>
          <a:ext cx="6566413" cy="3300188"/>
        </p:xfrm>
        <a:graphic>
          <a:graphicData uri="http://schemas.openxmlformats.org/drawingml/2006/table">
            <a:tbl>
              <a:tblPr/>
              <a:tblGrid>
                <a:gridCol w="1636889">
                  <a:extLst>
                    <a:ext uri="{9D8B030D-6E8A-4147-A177-3AD203B41FA5}">
                      <a16:colId xmlns:a16="http://schemas.microsoft.com/office/drawing/2014/main" val="439541268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1310102987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1518407655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42950"/>
                  </a:ext>
                </a:extLst>
              </a:tr>
              <a:tr h="6243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cụ tích hợp thư viện Selenium và Appium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 viện để tích hợp (Katalon dùng)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95680"/>
                  </a:ext>
                </a:extLst>
              </a:tr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ty.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14973"/>
                  </a:ext>
                </a:extLst>
              </a:tr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 tảng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tảng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550"/>
                  </a:ext>
                </a:extLst>
              </a:tr>
              <a:tr h="521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 dụng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desktop, Web apps, Mobile apps, API/Web service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apps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7966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Ngôn ngữ lập trình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Java/Groovy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Java, C#, Python, JavaScript, Ruby, PHP, Perl, VBA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53649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8376" y="124692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4731" y="4869656"/>
            <a:ext cx="19610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90550" y="-1893093"/>
            <a:ext cx="5244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1644339" y="-1209676"/>
            <a:ext cx="61185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14875" y="1335335"/>
            <a:ext cx="6040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85585"/>
              </p:ext>
            </p:extLst>
          </p:nvPr>
        </p:nvGraphicFramePr>
        <p:xfrm>
          <a:off x="1369868" y="1457898"/>
          <a:ext cx="6269182" cy="2482114"/>
        </p:xfrm>
        <a:graphic>
          <a:graphicData uri="http://schemas.openxmlformats.org/drawingml/2006/table">
            <a:tbl>
              <a:tblPr/>
              <a:tblGrid>
                <a:gridCol w="1420957">
                  <a:extLst>
                    <a:ext uri="{9D8B030D-6E8A-4147-A177-3AD203B41FA5}">
                      <a16:colId xmlns:a16="http://schemas.microsoft.com/office/drawing/2014/main" val="305480088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50199954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1734843981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script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1275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và tích hợp các công cụ khác nhau (môi trường, IDE,…)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63918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 cầu cài đặt thêm thư viện bổ sung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9807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/ ALM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(yêu cầu thư viện bổ sung)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22410"/>
                  </a:ext>
                </a:extLst>
              </a:tr>
              <a:tr h="46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 (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Teamcity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Jenkins, Cruise Control)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458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7969"/>
              </p:ext>
            </p:extLst>
          </p:nvPr>
        </p:nvGraphicFramePr>
        <p:xfrm>
          <a:off x="1369868" y="1203488"/>
          <a:ext cx="6269182" cy="263694"/>
        </p:xfrm>
        <a:graphic>
          <a:graphicData uri="http://schemas.openxmlformats.org/drawingml/2006/table">
            <a:tbl>
              <a:tblPr/>
              <a:tblGrid>
                <a:gridCol w="1411432">
                  <a:extLst>
                    <a:ext uri="{9D8B030D-6E8A-4147-A177-3AD203B41FA5}">
                      <a16:colId xmlns:a16="http://schemas.microsoft.com/office/drawing/2014/main" val="3898384579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811327370"/>
                    </a:ext>
                  </a:extLst>
                </a:gridCol>
                <a:gridCol w="3134783">
                  <a:extLst>
                    <a:ext uri="{9D8B030D-6E8A-4147-A177-3AD203B41FA5}">
                      <a16:colId xmlns:a16="http://schemas.microsoft.com/office/drawing/2014/main" val="298056529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36025"/>
                  </a:ext>
                </a:extLst>
              </a:tr>
            </a:tbl>
          </a:graphicData>
        </a:graphic>
      </p:graphicFrame>
      <p:sp>
        <p:nvSpPr>
          <p:cNvPr id="14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1"/>
          <p:cNvSpPr txBox="1">
            <a:spLocks/>
          </p:cNvSpPr>
          <p:nvPr/>
        </p:nvSpPr>
        <p:spPr>
          <a:xfrm>
            <a:off x="1251358" y="836316"/>
            <a:ext cx="3922735" cy="329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97857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D1A1B-4351-D766-1214-C77230D2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62E382-7E49-D3E5-E4A7-BF4DD996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0119"/>
              </p:ext>
            </p:extLst>
          </p:nvPr>
        </p:nvGraphicFramePr>
        <p:xfrm>
          <a:off x="1167889" y="1528253"/>
          <a:ext cx="6566413" cy="80638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373744901"/>
                    </a:ext>
                  </a:extLst>
                </a:gridCol>
                <a:gridCol w="2299405">
                  <a:extLst>
                    <a:ext uri="{9D8B030D-6E8A-4147-A177-3AD203B41FA5}">
                      <a16:colId xmlns:a16="http://schemas.microsoft.com/office/drawing/2014/main" val="2256508103"/>
                    </a:ext>
                  </a:extLst>
                </a:gridCol>
                <a:gridCol w="2660458">
                  <a:extLst>
                    <a:ext uri="{9D8B030D-6E8A-4147-A177-3AD203B41FA5}">
                      <a16:colId xmlns:a16="http://schemas.microsoft.com/office/drawing/2014/main" val="2881998842"/>
                    </a:ext>
                  </a:extLst>
                </a:gridCol>
              </a:tblGrid>
              <a:tr h="806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40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C83AAF-59CF-EC63-D5E5-E1846851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65950"/>
              </p:ext>
            </p:extLst>
          </p:nvPr>
        </p:nvGraphicFramePr>
        <p:xfrm>
          <a:off x="1157976" y="2334636"/>
          <a:ext cx="6562372" cy="1808024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1743700137"/>
                    </a:ext>
                  </a:extLst>
                </a:gridCol>
                <a:gridCol w="2302934">
                  <a:extLst>
                    <a:ext uri="{9D8B030D-6E8A-4147-A177-3AD203B41FA5}">
                      <a16:colId xmlns:a16="http://schemas.microsoft.com/office/drawing/2014/main" val="1516411385"/>
                    </a:ext>
                  </a:extLst>
                </a:gridCol>
                <a:gridCol w="2652888">
                  <a:extLst>
                    <a:ext uri="{9D8B030D-6E8A-4147-A177-3AD203B41FA5}">
                      <a16:colId xmlns:a16="http://schemas.microsoft.com/office/drawing/2014/main" val="1406919455"/>
                    </a:ext>
                  </a:extLst>
                </a:gridCol>
              </a:tblGrid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TestOps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(phải dùng thư viện report riêng)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49704"/>
                  </a:ext>
                </a:extLst>
              </a:tr>
              <a:tr h="32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 đồng, dịch vụ hỗ trợ doanh nghiệp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6036"/>
                  </a:ext>
                </a:extLst>
              </a:tr>
              <a:tr h="1945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giấy phép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 phí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(Apache 2.0)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205897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Enterprise</a:t>
                      </a: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66" marR="55766" marT="27883" marB="27883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352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6D3820-A6CD-16E4-9C9B-1FEF6D20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64714"/>
              </p:ext>
            </p:extLst>
          </p:nvPr>
        </p:nvGraphicFramePr>
        <p:xfrm>
          <a:off x="1162756" y="1264559"/>
          <a:ext cx="6566411" cy="263694"/>
        </p:xfrm>
        <a:graphic>
          <a:graphicData uri="http://schemas.openxmlformats.org/drawingml/2006/table">
            <a:tbl>
              <a:tblPr/>
              <a:tblGrid>
                <a:gridCol w="1611774">
                  <a:extLst>
                    <a:ext uri="{9D8B030D-6E8A-4147-A177-3AD203B41FA5}">
                      <a16:colId xmlns:a16="http://schemas.microsoft.com/office/drawing/2014/main" val="1450353453"/>
                    </a:ext>
                  </a:extLst>
                </a:gridCol>
                <a:gridCol w="2297710">
                  <a:extLst>
                    <a:ext uri="{9D8B030D-6E8A-4147-A177-3AD203B41FA5}">
                      <a16:colId xmlns:a16="http://schemas.microsoft.com/office/drawing/2014/main" val="3693998240"/>
                    </a:ext>
                  </a:extLst>
                </a:gridCol>
                <a:gridCol w="2656927">
                  <a:extLst>
                    <a:ext uri="{9D8B030D-6E8A-4147-A177-3AD203B41FA5}">
                      <a16:colId xmlns:a16="http://schemas.microsoft.com/office/drawing/2014/main" val="3933974786"/>
                    </a:ext>
                  </a:extLst>
                </a:gridCol>
              </a:tblGrid>
              <a:tr h="260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Katalon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</a:p>
                  </a:txBody>
                  <a:tcPr marL="65574" marR="65574" marT="32787" marB="32787" anchor="ctr">
                    <a:lnL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26F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F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01397"/>
                  </a:ext>
                </a:extLst>
              </a:tr>
            </a:tbl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id="{98661BBE-38CF-A1B7-4096-D0274AA4DA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89" y="186209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EB62E-43EE-C36A-BC82-0292974D01A4}"/>
              </a:ext>
            </a:extLst>
          </p:cNvPr>
          <p:cNvSpPr txBox="1"/>
          <p:nvPr/>
        </p:nvSpPr>
        <p:spPr>
          <a:xfrm>
            <a:off x="1157976" y="8066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buClrTx/>
              <a:buFont typeface="Arial" panose="020B0604020202020204" pitchFamily="34" charset="0"/>
              <a:buNone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katalon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</a:t>
            </a:r>
          </a:p>
        </p:txBody>
      </p:sp>
    </p:spTree>
    <p:extLst>
      <p:ext uri="{BB962C8B-B14F-4D97-AF65-F5344CB8AC3E}">
        <p14:creationId xmlns:p14="http://schemas.microsoft.com/office/powerpoint/2010/main" val="3118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06;p17"/>
          <p:cNvSpPr/>
          <p:nvPr/>
        </p:nvSpPr>
        <p:spPr>
          <a:xfrm>
            <a:off x="8826564" y="1005179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07;p17"/>
          <p:cNvGrpSpPr/>
          <p:nvPr/>
        </p:nvGrpSpPr>
        <p:grpSpPr>
          <a:xfrm>
            <a:off x="7950628" y="81828"/>
            <a:ext cx="1129443" cy="1129717"/>
            <a:chOff x="6654650" y="3665275"/>
            <a:chExt cx="409100" cy="409125"/>
          </a:xfrm>
        </p:grpSpPr>
        <p:sp>
          <p:nvSpPr>
            <p:cNvPr id="10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10;p17"/>
          <p:cNvGrpSpPr/>
          <p:nvPr/>
        </p:nvGrpSpPr>
        <p:grpSpPr>
          <a:xfrm rot="19127064">
            <a:off x="8093936" y="1254745"/>
            <a:ext cx="746176" cy="746276"/>
            <a:chOff x="570875" y="4322250"/>
            <a:chExt cx="443300" cy="443325"/>
          </a:xfrm>
        </p:grpSpPr>
        <p:sp>
          <p:nvSpPr>
            <p:cNvPr id="13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5;p17"/>
          <p:cNvSpPr/>
          <p:nvPr/>
        </p:nvSpPr>
        <p:spPr>
          <a:xfrm rot="2466643">
            <a:off x="7593032" y="38264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6;p17"/>
          <p:cNvSpPr/>
          <p:nvPr/>
        </p:nvSpPr>
        <p:spPr>
          <a:xfrm rot="-1608918">
            <a:off x="7764756" y="78907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7;p17"/>
          <p:cNvSpPr/>
          <p:nvPr/>
        </p:nvSpPr>
        <p:spPr>
          <a:xfrm rot="2926240">
            <a:off x="8394654" y="1306830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8;p17"/>
          <p:cNvSpPr/>
          <p:nvPr/>
        </p:nvSpPr>
        <p:spPr>
          <a:xfrm rot="-1608959">
            <a:off x="7397732" y="15882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4;p17"/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2" name="Rectangle 21"/>
          <p:cNvSpPr/>
          <p:nvPr/>
        </p:nvSpPr>
        <p:spPr>
          <a:xfrm>
            <a:off x="4295775" y="1149927"/>
            <a:ext cx="388755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2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lvl="2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Java, 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ASP.NET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5B1C9E12-C203-4864-9DB0-6E4025082B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9663" y="318655"/>
            <a:ext cx="2497500" cy="4703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buClrTx/>
              <a:buFontTx/>
            </a:pP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Arrus-Black" panose="02020500000000000000" pitchFamily="18" charset="0"/>
                <a:cs typeface="Times New Roman" panose="02020603050405020304" pitchFamily="18" charset="0"/>
              </a:rPr>
              <a:t>thuyết</a:t>
            </a:r>
            <a:endParaRPr lang="en-US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Arrus-Black" panose="020205000000000000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BE0D0-C463-B843-C67B-87BF2934C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49" t="28306" r="10173" b="10641"/>
          <a:stretch/>
        </p:blipFill>
        <p:spPr>
          <a:xfrm>
            <a:off x="470724" y="1211545"/>
            <a:ext cx="3558352" cy="2338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1393</Words>
  <Application>Microsoft Office PowerPoint</Application>
  <PresentationFormat>On-screen Show (16:9)</PresentationFormat>
  <Paragraphs>173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Courier New</vt:lpstr>
      <vt:lpstr>Arial</vt:lpstr>
      <vt:lpstr>Arrus-Black</vt:lpstr>
      <vt:lpstr>Bebas Neue</vt:lpstr>
      <vt:lpstr>Calibri Light</vt:lpstr>
      <vt:lpstr>Calibri</vt:lpstr>
      <vt:lpstr>Office Theme</vt:lpstr>
      <vt:lpstr>ĐỒ ÁN TỐT NGHIỆP</vt:lpstr>
      <vt:lpstr>Nội dung</vt:lpstr>
      <vt:lpstr>PowerPoint Presentation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sánh Jmeter và HP LoadRunner</vt:lpstr>
      <vt:lpstr>So sánh Jmeter và HP LoadRunner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ĐỒNG TỐC CẦU TRỤC</dc:title>
  <dc:creator>TDTien</dc:creator>
  <cp:lastModifiedBy>Admin</cp:lastModifiedBy>
  <cp:revision>80</cp:revision>
  <dcterms:modified xsi:type="dcterms:W3CDTF">2022-06-16T02:18:06Z</dcterms:modified>
</cp:coreProperties>
</file>