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1" r:id="rId8"/>
    <p:sldId id="262" r:id="rId9"/>
    <p:sldId id="271" r:id="rId10"/>
    <p:sldId id="263" r:id="rId11"/>
    <p:sldId id="264" r:id="rId12"/>
    <p:sldId id="26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New Billboard Generation With Computer Vision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Doan Kieu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LOOK_Nuscenes_CAM_BACK_LEFT_n004-2018-01-03-16-11-21+0800__CAM_BACK_LEFT__15149674762849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CONFUSION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onfusion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1003935"/>
            <a:ext cx="6505575" cy="51238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26275" y="1003935"/>
            <a:ext cx="499237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+  Good False Positive Rate is low. Fairly charge customers by impression</a:t>
            </a:r>
            <a:endParaRPr lang="en-US" sz="3200"/>
          </a:p>
          <a:p>
            <a:endParaRPr lang="en-US" sz="3200"/>
          </a:p>
          <a:p>
            <a:r>
              <a:rPr lang="en-US" sz="3200"/>
              <a:t>+  High False Negative Error which can be rectified at quote</a:t>
            </a:r>
            <a:endParaRPr lang="en-US" sz="3200"/>
          </a:p>
          <a:p>
            <a:endParaRPr lang="en-US" sz="3200"/>
          </a:p>
          <a:p>
            <a:r>
              <a:rPr lang="en-US" sz="3200"/>
              <a:t>+  Background prediction error won’t be an issues</a:t>
            </a:r>
            <a:endParaRPr 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 &amp; Improvement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Imbalanced dataset handling techniques </a:t>
            </a:r>
            <a:endParaRPr lang="en-US"/>
          </a:p>
          <a:p>
            <a:r>
              <a:rPr lang="en-US">
                <a:sym typeface="+mn-ea"/>
              </a:rPr>
              <a:t>Computation capacity: (10 epoch)</a:t>
            </a:r>
            <a:endParaRPr lang="en-US"/>
          </a:p>
          <a:p>
            <a:r>
              <a:rPr lang="en-US"/>
              <a:t>Impression in frame vs impression in live video</a:t>
            </a:r>
            <a:endParaRPr lang="en-US"/>
          </a:p>
          <a:p>
            <a:r>
              <a:rPr lang="en-US"/>
              <a:t>Camera Range</a:t>
            </a:r>
            <a:endParaRPr lang="en-US"/>
          </a:p>
          <a:p>
            <a:r>
              <a:rPr lang="en-US"/>
              <a:t>Various Conditions</a:t>
            </a:r>
            <a:endParaRPr lang="en-US"/>
          </a:p>
          <a:p>
            <a:r>
              <a:rPr lang="en-US"/>
              <a:t>Security issues</a:t>
            </a:r>
            <a:endParaRPr lang="en-US"/>
          </a:p>
          <a:p>
            <a:r>
              <a:rPr lang="en-US"/>
              <a:t>Licences &amp; Permits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Brand Awareness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ageBlog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8455"/>
            <a:ext cx="12192000" cy="4785995"/>
          </a:xfrm>
          <a:prstGeom prst="rect">
            <a:avLst/>
          </a:prstGeom>
        </p:spPr>
      </p:pic>
      <p:pic>
        <p:nvPicPr>
          <p:cNvPr id="5" name="Picture 4" descr="marketing funnel"/>
          <p:cNvPicPr>
            <a:picLocks noChangeAspect="1"/>
          </p:cNvPicPr>
          <p:nvPr/>
        </p:nvPicPr>
        <p:blipFill>
          <a:blip r:embed="rId2"/>
          <a:srcRect l="17899" t="5371" r="18715" b="-5371"/>
          <a:stretch>
            <a:fillRect/>
          </a:stretch>
        </p:blipFill>
        <p:spPr>
          <a:xfrm>
            <a:off x="838200" y="1590675"/>
            <a:ext cx="4196080" cy="3676650"/>
          </a:xfrm>
          <a:prstGeom prst="flowChartMerg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Billboard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1090315-color-1024x618"/>
          <p:cNvPicPr>
            <a:picLocks noChangeAspect="1"/>
          </p:cNvPicPr>
          <p:nvPr/>
        </p:nvPicPr>
        <p:blipFill>
          <a:blip r:embed="rId1"/>
          <a:srcRect l="9638"/>
          <a:stretch>
            <a:fillRect/>
          </a:stretch>
        </p:blipFill>
        <p:spPr>
          <a:xfrm>
            <a:off x="48895" y="1825625"/>
            <a:ext cx="7061200" cy="4716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07580" y="1922145"/>
            <a:ext cx="45605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400"/>
              <a:t>+ Reach 78% of Australians notice Outdoor Advertising each month.</a:t>
            </a:r>
            <a:endParaRPr lang="en-US" sz="2400"/>
          </a:p>
          <a:p>
            <a:pPr algn="just">
              <a:lnSpc>
                <a:spcPct val="150000"/>
              </a:lnSpc>
            </a:pPr>
            <a:r>
              <a:rPr lang="en-US" sz="2400"/>
              <a:t>+ 88% say brands on billboards stand out.</a:t>
            </a:r>
            <a:endParaRPr lang="en-US" sz="2400"/>
          </a:p>
          <a:p>
            <a:pPr algn="just">
              <a:lnSpc>
                <a:spcPct val="150000"/>
              </a:lnSpc>
            </a:pPr>
            <a:r>
              <a:rPr lang="en-US" sz="2400"/>
              <a:t>+ 46% of people believe Billboards bring new products to their attention.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Billboard 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65" y="1825625"/>
            <a:ext cx="3458210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Difficult To Targeted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Cost: $1200 to $10,000 a month or more.</a:t>
            </a:r>
            <a:endParaRPr lang="en-US"/>
          </a:p>
          <a:p>
            <a:endParaRPr lang="en-US"/>
          </a:p>
        </p:txBody>
      </p:sp>
      <p:pic>
        <p:nvPicPr>
          <p:cNvPr id="4" name="Picture 3" descr="5-signs-your-marketing-is-targeting-the-wrong-audience-400x209"/>
          <p:cNvPicPr>
            <a:picLocks noChangeAspect="1"/>
          </p:cNvPicPr>
          <p:nvPr/>
        </p:nvPicPr>
        <p:blipFill>
          <a:blip r:embed="rId1"/>
          <a:srcRect l="-1568" t="-4873" r="7451" b="4873"/>
          <a:stretch>
            <a:fillRect/>
          </a:stretch>
        </p:blipFill>
        <p:spPr>
          <a:xfrm>
            <a:off x="3451860" y="1610360"/>
            <a:ext cx="861504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bill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683260"/>
            <a:ext cx="8541385" cy="54940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851265" y="725805"/>
            <a:ext cx="31242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 b="1"/>
              <a:t>New Generation Of Billboard can measure:</a:t>
            </a:r>
            <a:endParaRPr lang="en-US" sz="2400" b="1"/>
          </a:p>
          <a:p>
            <a:pPr>
              <a:lnSpc>
                <a:spcPct val="200000"/>
              </a:lnSpc>
            </a:pPr>
            <a:r>
              <a:rPr lang="en-US" sz="2400" b="1"/>
              <a:t>+ Traffic</a:t>
            </a:r>
            <a:endParaRPr lang="en-US" sz="2400" b="1"/>
          </a:p>
          <a:p>
            <a:pPr>
              <a:lnSpc>
                <a:spcPct val="200000"/>
              </a:lnSpc>
            </a:pPr>
            <a:r>
              <a:rPr lang="en-US" sz="2400" b="1"/>
              <a:t>+ Impression</a:t>
            </a:r>
            <a:endParaRPr lang="en-US" sz="2400" b="1"/>
          </a:p>
          <a:p>
            <a:pPr>
              <a:lnSpc>
                <a:spcPct val="200000"/>
              </a:lnSpc>
            </a:pPr>
            <a:r>
              <a:rPr lang="en-US" sz="2400" b="1"/>
              <a:t>+ Engagement</a:t>
            </a:r>
            <a:endParaRPr lang="en-US" sz="2400" b="1"/>
          </a:p>
          <a:p>
            <a:pPr>
              <a:lnSpc>
                <a:spcPct val="200000"/>
              </a:lnSpc>
            </a:pPr>
            <a:r>
              <a:rPr lang="en-US" sz="2400" b="1"/>
              <a:t>+ Demographic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val_batch1_labels"/>
          <p:cNvPicPr>
            <a:picLocks noChangeAspect="1"/>
          </p:cNvPicPr>
          <p:nvPr/>
        </p:nvPicPr>
        <p:blipFill>
          <a:blip r:embed="rId1"/>
          <a:srcRect l="25219" r="24960"/>
          <a:stretch>
            <a:fillRect/>
          </a:stretch>
        </p:blipFill>
        <p:spPr>
          <a:xfrm>
            <a:off x="681990" y="179705"/>
            <a:ext cx="9926955" cy="6641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abels"/>
          <p:cNvPicPr>
            <a:picLocks noChangeAspect="1"/>
          </p:cNvPicPr>
          <p:nvPr/>
        </p:nvPicPr>
        <p:blipFill>
          <a:blip r:embed="rId1"/>
          <a:srcRect r="48963" b="52111"/>
          <a:stretch>
            <a:fillRect/>
          </a:stretch>
        </p:blipFill>
        <p:spPr>
          <a:xfrm>
            <a:off x="497205" y="3013075"/>
            <a:ext cx="3500120" cy="3284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115" y="844550"/>
            <a:ext cx="1111377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/>
              <a:t>Imbalace Dataset</a:t>
            </a:r>
            <a:endParaRPr lang="en-US" sz="3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/>
              <a:t>Small Objects locate in the middle of the frame</a:t>
            </a:r>
            <a:endParaRPr lang="en-US" sz="3800"/>
          </a:p>
        </p:txBody>
      </p:sp>
      <p:pic>
        <p:nvPicPr>
          <p:cNvPr id="6" name="Content Placeholder 5" descr="labels"/>
          <p:cNvPicPr>
            <a:picLocks noChangeAspect="1"/>
          </p:cNvPicPr>
          <p:nvPr>
            <p:ph idx="1"/>
          </p:nvPr>
        </p:nvPicPr>
        <p:blipFill>
          <a:blip r:embed="rId1"/>
          <a:srcRect t="48558"/>
          <a:stretch>
            <a:fillRect/>
          </a:stretch>
        </p:blipFill>
        <p:spPr>
          <a:xfrm>
            <a:off x="4140200" y="2667635"/>
            <a:ext cx="7727315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YOLO v5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Superb Speed </a:t>
            </a:r>
            <a:endParaRPr lang="en-US" sz="4000"/>
          </a:p>
          <a:p>
            <a:r>
              <a:rPr lang="en-US" sz="4000"/>
              <a:t> IoU = Intersection over Union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Area of yellow box 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/ Area of green box</a:t>
            </a:r>
            <a:endParaRPr lang="en-US" sz="4000"/>
          </a:p>
        </p:txBody>
      </p:sp>
      <p:pic>
        <p:nvPicPr>
          <p:cNvPr id="5" name="Picture 4" descr="Screenshot-from-2018-11-16-13-12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8155" y="1691005"/>
            <a:ext cx="3866515" cy="3950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LOOK_Nuscenes_Nuscenes_test_set_n013-2018-09-03-15-59-32+0800__CAM_FRONT_LEFT__1535961590004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Spreadsheets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Billboard Generation</dc:title>
  <dc:creator>linhvien</dc:creator>
  <cp:lastModifiedBy>linhvien</cp:lastModifiedBy>
  <cp:revision>2</cp:revision>
  <dcterms:created xsi:type="dcterms:W3CDTF">2022-09-23T22:59:19Z</dcterms:created>
  <dcterms:modified xsi:type="dcterms:W3CDTF">2022-09-23T22:59:19Z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1033-4.4.2.7667</vt:lpwstr>
  </property>
</Properties>
</file>