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3" r:id="rId6"/>
    <p:sldId id="264" r:id="rId7"/>
    <p:sldId id="261" r:id="rId8"/>
    <p:sldId id="265" r:id="rId9"/>
    <p:sldId id="266" r:id="rId10"/>
    <p:sldId id="267" r:id="rId11"/>
    <p:sldId id="268" r:id="rId12"/>
    <p:sldId id="269" r:id="rId13"/>
    <p:sldId id="270" r:id="rId14"/>
    <p:sldId id="271" r:id="rId15"/>
    <p:sldId id="272" r:id="rId16"/>
    <p:sldId id="276" r:id="rId17"/>
    <p:sldId id="275" r:id="rId18"/>
    <p:sldId id="273" r:id="rId19"/>
    <p:sldId id="274" r:id="rId20"/>
    <p:sldId id="277"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5CAF4D-93A9-4455-B0D3-ECEB95DE0097}"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B665A-0E74-40CD-8560-F9CF6974FE48}" type="slidenum">
              <a:rPr lang="en-US" smtClean="0"/>
              <a:t>‹#›</a:t>
            </a:fld>
            <a:endParaRPr lang="en-US"/>
          </a:p>
        </p:txBody>
      </p:sp>
    </p:spTree>
    <p:extLst>
      <p:ext uri="{BB962C8B-B14F-4D97-AF65-F5344CB8AC3E}">
        <p14:creationId xmlns:p14="http://schemas.microsoft.com/office/powerpoint/2010/main" val="218391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CAF4D-93A9-4455-B0D3-ECEB95DE0097}"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B665A-0E74-40CD-8560-F9CF6974FE48}" type="slidenum">
              <a:rPr lang="en-US" smtClean="0"/>
              <a:t>‹#›</a:t>
            </a:fld>
            <a:endParaRPr lang="en-US"/>
          </a:p>
        </p:txBody>
      </p:sp>
    </p:spTree>
    <p:extLst>
      <p:ext uri="{BB962C8B-B14F-4D97-AF65-F5344CB8AC3E}">
        <p14:creationId xmlns:p14="http://schemas.microsoft.com/office/powerpoint/2010/main" val="371854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CAF4D-93A9-4455-B0D3-ECEB95DE0097}"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B665A-0E74-40CD-8560-F9CF6974FE48}" type="slidenum">
              <a:rPr lang="en-US" smtClean="0"/>
              <a:t>‹#›</a:t>
            </a:fld>
            <a:endParaRPr lang="en-US"/>
          </a:p>
        </p:txBody>
      </p:sp>
    </p:spTree>
    <p:extLst>
      <p:ext uri="{BB962C8B-B14F-4D97-AF65-F5344CB8AC3E}">
        <p14:creationId xmlns:p14="http://schemas.microsoft.com/office/powerpoint/2010/main" val="1154234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CAF4D-93A9-4455-B0D3-ECEB95DE0097}"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B665A-0E74-40CD-8560-F9CF6974FE48}" type="slidenum">
              <a:rPr lang="en-US" smtClean="0"/>
              <a:t>‹#›</a:t>
            </a:fld>
            <a:endParaRPr lang="en-US"/>
          </a:p>
        </p:txBody>
      </p:sp>
    </p:spTree>
    <p:extLst>
      <p:ext uri="{BB962C8B-B14F-4D97-AF65-F5344CB8AC3E}">
        <p14:creationId xmlns:p14="http://schemas.microsoft.com/office/powerpoint/2010/main" val="293104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CAF4D-93A9-4455-B0D3-ECEB95DE0097}"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DB665A-0E74-40CD-8560-F9CF6974FE48}" type="slidenum">
              <a:rPr lang="en-US" smtClean="0"/>
              <a:t>‹#›</a:t>
            </a:fld>
            <a:endParaRPr lang="en-US"/>
          </a:p>
        </p:txBody>
      </p:sp>
    </p:spTree>
    <p:extLst>
      <p:ext uri="{BB962C8B-B14F-4D97-AF65-F5344CB8AC3E}">
        <p14:creationId xmlns:p14="http://schemas.microsoft.com/office/powerpoint/2010/main" val="109034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5CAF4D-93A9-4455-B0D3-ECEB95DE0097}"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B665A-0E74-40CD-8560-F9CF6974FE48}" type="slidenum">
              <a:rPr lang="en-US" smtClean="0"/>
              <a:t>‹#›</a:t>
            </a:fld>
            <a:endParaRPr lang="en-US"/>
          </a:p>
        </p:txBody>
      </p:sp>
    </p:spTree>
    <p:extLst>
      <p:ext uri="{BB962C8B-B14F-4D97-AF65-F5344CB8AC3E}">
        <p14:creationId xmlns:p14="http://schemas.microsoft.com/office/powerpoint/2010/main" val="329507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CAF4D-93A9-4455-B0D3-ECEB95DE0097}"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DB665A-0E74-40CD-8560-F9CF6974FE48}" type="slidenum">
              <a:rPr lang="en-US" smtClean="0"/>
              <a:t>‹#›</a:t>
            </a:fld>
            <a:endParaRPr lang="en-US"/>
          </a:p>
        </p:txBody>
      </p:sp>
    </p:spTree>
    <p:extLst>
      <p:ext uri="{BB962C8B-B14F-4D97-AF65-F5344CB8AC3E}">
        <p14:creationId xmlns:p14="http://schemas.microsoft.com/office/powerpoint/2010/main" val="143598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5CAF4D-93A9-4455-B0D3-ECEB95DE0097}"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DB665A-0E74-40CD-8560-F9CF6974FE48}" type="slidenum">
              <a:rPr lang="en-US" smtClean="0"/>
              <a:t>‹#›</a:t>
            </a:fld>
            <a:endParaRPr lang="en-US"/>
          </a:p>
        </p:txBody>
      </p:sp>
    </p:spTree>
    <p:extLst>
      <p:ext uri="{BB962C8B-B14F-4D97-AF65-F5344CB8AC3E}">
        <p14:creationId xmlns:p14="http://schemas.microsoft.com/office/powerpoint/2010/main" val="3541178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CAF4D-93A9-4455-B0D3-ECEB95DE0097}"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DB665A-0E74-40CD-8560-F9CF6974FE48}" type="slidenum">
              <a:rPr lang="en-US" smtClean="0"/>
              <a:t>‹#›</a:t>
            </a:fld>
            <a:endParaRPr lang="en-US"/>
          </a:p>
        </p:txBody>
      </p:sp>
    </p:spTree>
    <p:extLst>
      <p:ext uri="{BB962C8B-B14F-4D97-AF65-F5344CB8AC3E}">
        <p14:creationId xmlns:p14="http://schemas.microsoft.com/office/powerpoint/2010/main" val="138974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5CAF4D-93A9-4455-B0D3-ECEB95DE0097}"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B665A-0E74-40CD-8560-F9CF6974FE48}" type="slidenum">
              <a:rPr lang="en-US" smtClean="0"/>
              <a:t>‹#›</a:t>
            </a:fld>
            <a:endParaRPr lang="en-US"/>
          </a:p>
        </p:txBody>
      </p:sp>
    </p:spTree>
    <p:extLst>
      <p:ext uri="{BB962C8B-B14F-4D97-AF65-F5344CB8AC3E}">
        <p14:creationId xmlns:p14="http://schemas.microsoft.com/office/powerpoint/2010/main" val="330297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5CAF4D-93A9-4455-B0D3-ECEB95DE0097}"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DB665A-0E74-40CD-8560-F9CF6974FE48}" type="slidenum">
              <a:rPr lang="en-US" smtClean="0"/>
              <a:t>‹#›</a:t>
            </a:fld>
            <a:endParaRPr lang="en-US"/>
          </a:p>
        </p:txBody>
      </p:sp>
    </p:spTree>
    <p:extLst>
      <p:ext uri="{BB962C8B-B14F-4D97-AF65-F5344CB8AC3E}">
        <p14:creationId xmlns:p14="http://schemas.microsoft.com/office/powerpoint/2010/main" val="2796475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CAF4D-93A9-4455-B0D3-ECEB95DE0097}" type="datetimeFigureOut">
              <a:rPr lang="en-US" smtClean="0"/>
              <a:t>11/11/2024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B665A-0E74-40CD-8560-F9CF6974FE48}" type="slidenum">
              <a:rPr lang="en-US" smtClean="0"/>
              <a:t>‹#›</a:t>
            </a:fld>
            <a:endParaRPr lang="en-US"/>
          </a:p>
        </p:txBody>
      </p:sp>
    </p:spTree>
    <p:extLst>
      <p:ext uri="{BB962C8B-B14F-4D97-AF65-F5344CB8AC3E}">
        <p14:creationId xmlns:p14="http://schemas.microsoft.com/office/powerpoint/2010/main" val="554000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7048-11B8-9860-BFCE-C5019728CD7D}"/>
              </a:ext>
            </a:extLst>
          </p:cNvPr>
          <p:cNvSpPr>
            <a:spLocks noGrp="1"/>
          </p:cNvSpPr>
          <p:nvPr>
            <p:ph type="ctrTitle"/>
          </p:nvPr>
        </p:nvSpPr>
        <p:spPr>
          <a:xfrm>
            <a:off x="1524000" y="492443"/>
            <a:ext cx="9144000" cy="2387600"/>
          </a:xfrm>
        </p:spPr>
        <p:txBody>
          <a:bodyPr>
            <a:normAutofit fontScale="90000"/>
          </a:bodyPr>
          <a:lstStyle/>
          <a:p>
            <a:pPr algn="l"/>
            <a:r>
              <a:rPr lang="en-US" dirty="0">
                <a:latin typeface="Consolas" panose="020B0609020204030204" pitchFamily="49" charset="0"/>
              </a:rPr>
              <a:t>Slide </a:t>
            </a:r>
            <a:r>
              <a:rPr lang="en-US" dirty="0" err="1">
                <a:latin typeface="Consolas" panose="020B0609020204030204" pitchFamily="49" charset="0"/>
              </a:rPr>
              <a:t>trình</a:t>
            </a:r>
            <a:r>
              <a:rPr lang="en-US" dirty="0">
                <a:latin typeface="Consolas" panose="020B0609020204030204" pitchFamily="49" charset="0"/>
              </a:rPr>
              <a:t> </a:t>
            </a:r>
            <a:r>
              <a:rPr lang="en-US" dirty="0" err="1">
                <a:latin typeface="Consolas" panose="020B0609020204030204" pitchFamily="49" charset="0"/>
              </a:rPr>
              <a:t>bày</a:t>
            </a:r>
            <a:r>
              <a:rPr lang="en-US" dirty="0">
                <a:latin typeface="Consolas" panose="020B0609020204030204" pitchFamily="49" charset="0"/>
              </a:rPr>
              <a:t> part B</a:t>
            </a:r>
            <a:br>
              <a:rPr lang="en-US" dirty="0">
                <a:latin typeface="Consolas" panose="020B0609020204030204" pitchFamily="49" charset="0"/>
              </a:rPr>
            </a:br>
            <a:endParaRPr lang="en-US" dirty="0">
              <a:latin typeface="Consolas" panose="020B0609020204030204" pitchFamily="49" charset="0"/>
            </a:endParaRPr>
          </a:p>
        </p:txBody>
      </p:sp>
      <p:sp>
        <p:nvSpPr>
          <p:cNvPr id="3" name="Subtitle 2">
            <a:extLst>
              <a:ext uri="{FF2B5EF4-FFF2-40B4-BE49-F238E27FC236}">
                <a16:creationId xmlns:a16="http://schemas.microsoft.com/office/drawing/2014/main" id="{94F38E99-7AA6-6622-B018-76F5D9DEFDD7}"/>
              </a:ext>
            </a:extLst>
          </p:cNvPr>
          <p:cNvSpPr>
            <a:spLocks noGrp="1"/>
          </p:cNvSpPr>
          <p:nvPr>
            <p:ph type="subTitle" idx="1"/>
          </p:nvPr>
        </p:nvSpPr>
        <p:spPr/>
        <p:txBody>
          <a:bodyPr>
            <a:normAutofit/>
          </a:bodyPr>
          <a:lstStyle/>
          <a:p>
            <a:r>
              <a:rPr lang="en-US" sz="3600" b="1" dirty="0">
                <a:latin typeface="Consolas" panose="020B0609020204030204" pitchFamily="49" charset="0"/>
              </a:rPr>
              <a:t>PHÂN TÍCH BỘ DỮ LIỆU CREDIT DEFAULT</a:t>
            </a:r>
          </a:p>
        </p:txBody>
      </p:sp>
    </p:spTree>
    <p:extLst>
      <p:ext uri="{BB962C8B-B14F-4D97-AF65-F5344CB8AC3E}">
        <p14:creationId xmlns:p14="http://schemas.microsoft.com/office/powerpoint/2010/main" val="145753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4AE8-523A-6035-EBBE-5B10B9FBD089}"/>
              </a:ext>
            </a:extLst>
          </p:cNvPr>
          <p:cNvSpPr>
            <a:spLocks noGrp="1"/>
          </p:cNvSpPr>
          <p:nvPr>
            <p:ph type="title"/>
          </p:nvPr>
        </p:nvSpPr>
        <p:spPr/>
        <p:txBody>
          <a:bodyPr>
            <a:normAutofit fontScale="90000"/>
          </a:bodyPr>
          <a:lstStyle/>
          <a:p>
            <a:r>
              <a:rPr lang="en-US" dirty="0">
                <a:latin typeface="Consolas" panose="020B0609020204030204" pitchFamily="49" charset="0"/>
              </a:rPr>
              <a:t>B6: </a:t>
            </a:r>
            <a:r>
              <a:rPr lang="en-US" dirty="0" err="1">
                <a:latin typeface="Consolas" panose="020B0609020204030204" pitchFamily="49" charset="0"/>
              </a:rPr>
              <a:t>Thay</a:t>
            </a:r>
            <a:r>
              <a:rPr lang="en-US" dirty="0">
                <a:latin typeface="Consolas" panose="020B0609020204030204" pitchFamily="49" charset="0"/>
              </a:rPr>
              <a:t> </a:t>
            </a:r>
            <a:r>
              <a:rPr lang="en-US" dirty="0" err="1">
                <a:latin typeface="Consolas" panose="020B0609020204030204" pitchFamily="49" charset="0"/>
              </a:rPr>
              <a:t>đổi</a:t>
            </a:r>
            <a:r>
              <a:rPr lang="en-US" dirty="0">
                <a:latin typeface="Consolas" panose="020B0609020204030204" pitchFamily="49" charset="0"/>
              </a:rPr>
              <a:t> </a:t>
            </a:r>
            <a:r>
              <a:rPr lang="en-US" dirty="0" err="1">
                <a:latin typeface="Consolas" panose="020B0609020204030204" pitchFamily="49" charset="0"/>
              </a:rPr>
              <a:t>hàm</a:t>
            </a:r>
            <a:r>
              <a:rPr lang="en-US" dirty="0">
                <a:latin typeface="Consolas" panose="020B0609020204030204" pitchFamily="49" charset="0"/>
              </a:rPr>
              <a:t> </a:t>
            </a:r>
            <a:r>
              <a:rPr lang="en-US" dirty="0" err="1">
                <a:latin typeface="Consolas" panose="020B0609020204030204" pitchFamily="49" charset="0"/>
              </a:rPr>
              <a:t>để</a:t>
            </a:r>
            <a:r>
              <a:rPr lang="en-US" dirty="0">
                <a:latin typeface="Consolas" panose="020B0609020204030204" pitchFamily="49" charset="0"/>
              </a:rPr>
              <a:t> </a:t>
            </a:r>
            <a:r>
              <a:rPr lang="en-US" dirty="0" err="1">
                <a:latin typeface="Consolas" panose="020B0609020204030204" pitchFamily="49" charset="0"/>
              </a:rPr>
              <a:t>kiểm</a:t>
            </a:r>
            <a:r>
              <a:rPr lang="en-US" dirty="0">
                <a:latin typeface="Consolas" panose="020B0609020204030204" pitchFamily="49" charset="0"/>
              </a:rPr>
              <a:t> </a:t>
            </a:r>
            <a:r>
              <a:rPr lang="en-US" dirty="0" err="1">
                <a:latin typeface="Consolas" panose="020B0609020204030204" pitchFamily="49" charset="0"/>
              </a:rPr>
              <a:t>tra</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chỉ</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khác</a:t>
            </a:r>
            <a:r>
              <a:rPr lang="en-US" dirty="0">
                <a:latin typeface="Consolas" panose="020B0609020204030204" pitchFamily="49" charset="0"/>
              </a:rPr>
              <a:t> </a:t>
            </a:r>
            <a:r>
              <a:rPr lang="en-US" dirty="0" err="1">
                <a:latin typeface="Consolas" panose="020B0609020204030204" pitchFamily="49" charset="0"/>
              </a:rPr>
              <a:t>như</a:t>
            </a:r>
            <a:r>
              <a:rPr lang="en-US" dirty="0">
                <a:latin typeface="Consolas" panose="020B0609020204030204" pitchFamily="49" charset="0"/>
              </a:rPr>
              <a:t> Recall, </a:t>
            </a:r>
            <a:r>
              <a:rPr lang="en-US" dirty="0" err="1">
                <a:latin typeface="Consolas" panose="020B0609020204030204" pitchFamily="49" charset="0"/>
              </a:rPr>
              <a:t>Precesion</a:t>
            </a:r>
            <a:r>
              <a:rPr lang="en-US" dirty="0">
                <a:latin typeface="Consolas" panose="020B0609020204030204" pitchFamily="49" charset="0"/>
              </a:rPr>
              <a:t>, F1 … </a:t>
            </a:r>
          </a:p>
        </p:txBody>
      </p:sp>
      <p:sp>
        <p:nvSpPr>
          <p:cNvPr id="3" name="Content Placeholder 2">
            <a:extLst>
              <a:ext uri="{FF2B5EF4-FFF2-40B4-BE49-F238E27FC236}">
                <a16:creationId xmlns:a16="http://schemas.microsoft.com/office/drawing/2014/main" id="{0A20710F-DB38-C58D-5F97-6533351D8089}"/>
              </a:ext>
            </a:extLst>
          </p:cNvPr>
          <p:cNvSpPr>
            <a:spLocks noGrp="1"/>
          </p:cNvSpPr>
          <p:nvPr>
            <p:ph idx="1"/>
          </p:nvPr>
        </p:nvSpPr>
        <p:spPr/>
        <p:txBody>
          <a:bodyPr>
            <a:normAutofit fontScale="70000" lnSpcReduction="20000"/>
          </a:bodyPr>
          <a:lstStyle/>
          <a:p>
            <a:pPr marL="457200" lvl="1" indent="0">
              <a:lnSpc>
                <a:spcPct val="110000"/>
              </a:lnSpc>
              <a:buNone/>
            </a:pPr>
            <a:r>
              <a:rPr lang="en-US" dirty="0" err="1">
                <a:latin typeface="Consolas" panose="020B0609020204030204" pitchFamily="49" charset="0"/>
              </a:rPr>
              <a:t>Phần</a:t>
            </a:r>
            <a:r>
              <a:rPr lang="en-US" dirty="0">
                <a:latin typeface="Consolas" panose="020B0609020204030204" pitchFamily="49" charset="0"/>
              </a:rPr>
              <a:t> </a:t>
            </a:r>
            <a:r>
              <a:rPr lang="en-US" dirty="0" err="1">
                <a:latin typeface="Consolas" panose="020B0609020204030204" pitchFamily="49" charset="0"/>
              </a:rPr>
              <a:t>này</a:t>
            </a:r>
            <a:r>
              <a:rPr lang="en-US" dirty="0">
                <a:latin typeface="Consolas" panose="020B0609020204030204" pitchFamily="49" charset="0"/>
              </a:rPr>
              <a:t> </a:t>
            </a:r>
            <a:r>
              <a:rPr lang="en-US" dirty="0" err="1">
                <a:latin typeface="Consolas" panose="020B0609020204030204" pitchFamily="49" charset="0"/>
              </a:rPr>
              <a:t>nằm</a:t>
            </a:r>
            <a:r>
              <a:rPr lang="en-US" dirty="0">
                <a:latin typeface="Consolas" panose="020B0609020204030204" pitchFamily="49" charset="0"/>
              </a:rPr>
              <a:t> </a:t>
            </a:r>
            <a:r>
              <a:rPr lang="en-US" dirty="0" err="1">
                <a:latin typeface="Consolas" panose="020B0609020204030204" pitchFamily="49" charset="0"/>
              </a:rPr>
              <a:t>tại</a:t>
            </a:r>
            <a:r>
              <a:rPr lang="en-US" dirty="0">
                <a:latin typeface="Consolas" panose="020B0609020204030204" pitchFamily="49" charset="0"/>
              </a:rPr>
              <a:t> markdown ### Old method</a:t>
            </a:r>
          </a:p>
          <a:p>
            <a:pPr marL="457200" lvl="1" indent="0">
              <a:lnSpc>
                <a:spcPct val="110000"/>
              </a:lnSpc>
              <a:buNone/>
            </a:pP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chỉ</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còn</a:t>
            </a:r>
            <a:r>
              <a:rPr lang="en-US" dirty="0">
                <a:latin typeface="Consolas" panose="020B0609020204030204" pitchFamily="49" charset="0"/>
              </a:rPr>
              <a:t> </a:t>
            </a:r>
            <a:r>
              <a:rPr lang="en-US" dirty="0" err="1">
                <a:latin typeface="Consolas" panose="020B0609020204030204" pitchFamily="49" charset="0"/>
              </a:rPr>
              <a:t>lại</a:t>
            </a:r>
            <a:r>
              <a:rPr lang="en-US" dirty="0">
                <a:latin typeface="Consolas" panose="020B0609020204030204" pitchFamily="49" charset="0"/>
              </a:rPr>
              <a:t> ở </a:t>
            </a:r>
            <a:r>
              <a:rPr lang="en-US" dirty="0" err="1">
                <a:latin typeface="Consolas" panose="020B0609020204030204" pitchFamily="49" charset="0"/>
              </a:rPr>
              <a:t>cả</a:t>
            </a:r>
            <a:r>
              <a:rPr lang="en-US" dirty="0">
                <a:latin typeface="Consolas" panose="020B0609020204030204" pitchFamily="49" charset="0"/>
              </a:rPr>
              <a:t> 2 model, </a:t>
            </a:r>
            <a:r>
              <a:rPr lang="en-US" dirty="0" err="1">
                <a:latin typeface="Consolas" panose="020B0609020204030204" pitchFamily="49" charset="0"/>
              </a:rPr>
              <a:t>tại</a:t>
            </a:r>
            <a:r>
              <a:rPr lang="en-US" dirty="0">
                <a:latin typeface="Consolas" panose="020B0609020204030204" pitchFamily="49" charset="0"/>
              </a:rPr>
              <a:t> </a:t>
            </a:r>
            <a:r>
              <a:rPr lang="en-US" dirty="0" err="1">
                <a:latin typeface="Consolas" panose="020B0609020204030204" pitchFamily="49" charset="0"/>
              </a:rPr>
              <a:t>tất</a:t>
            </a:r>
            <a:r>
              <a:rPr lang="en-US" dirty="0">
                <a:latin typeface="Consolas" panose="020B0609020204030204" pitchFamily="49" charset="0"/>
              </a:rPr>
              <a:t> </a:t>
            </a:r>
            <a:r>
              <a:rPr lang="en-US" dirty="0" err="1">
                <a:latin typeface="Consolas" panose="020B0609020204030204" pitchFamily="49" charset="0"/>
              </a:rPr>
              <a:t>cả</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df</a:t>
            </a:r>
            <a:r>
              <a:rPr lang="en-US" dirty="0">
                <a:latin typeface="Consolas" panose="020B0609020204030204" pitchFamily="49" charset="0"/>
              </a:rPr>
              <a:t> input </a:t>
            </a:r>
            <a:r>
              <a:rPr lang="en-US" dirty="0" err="1">
                <a:latin typeface="Consolas" panose="020B0609020204030204" pitchFamily="49" charset="0"/>
              </a:rPr>
              <a:t>đều</a:t>
            </a:r>
            <a:r>
              <a:rPr lang="en-US" dirty="0">
                <a:latin typeface="Consolas" panose="020B0609020204030204" pitchFamily="49" charset="0"/>
              </a:rPr>
              <a:t> </a:t>
            </a:r>
            <a:r>
              <a:rPr lang="en-US" dirty="0" err="1">
                <a:latin typeface="Consolas" panose="020B0609020204030204" pitchFamily="49" charset="0"/>
              </a:rPr>
              <a:t>bằng</a:t>
            </a:r>
            <a:r>
              <a:rPr lang="en-US" dirty="0">
                <a:latin typeface="Consolas" panose="020B0609020204030204" pitchFamily="49" charset="0"/>
              </a:rPr>
              <a:t> 0 </a:t>
            </a:r>
            <a:r>
              <a:rPr lang="en-US" dirty="0" err="1">
                <a:latin typeface="Consolas" panose="020B0609020204030204" pitchFamily="49" charset="0"/>
              </a:rPr>
              <a:t>hoặc</a:t>
            </a:r>
            <a:r>
              <a:rPr lang="en-US" dirty="0">
                <a:latin typeface="Consolas" panose="020B0609020204030204" pitchFamily="49" charset="0"/>
              </a:rPr>
              <a:t> </a:t>
            </a:r>
            <a:r>
              <a:rPr lang="en-US" dirty="0" err="1">
                <a:latin typeface="Consolas" panose="020B0609020204030204" pitchFamily="49" charset="0"/>
              </a:rPr>
              <a:t>xấp</a:t>
            </a:r>
            <a:r>
              <a:rPr lang="en-US" dirty="0">
                <a:latin typeface="Consolas" panose="020B0609020204030204" pitchFamily="49" charset="0"/>
              </a:rPr>
              <a:t> </a:t>
            </a:r>
            <a:r>
              <a:rPr lang="en-US" dirty="0" err="1">
                <a:latin typeface="Consolas" panose="020B0609020204030204" pitchFamily="49" charset="0"/>
              </a:rPr>
              <a:t>xỉ</a:t>
            </a:r>
            <a:r>
              <a:rPr lang="en-US" dirty="0">
                <a:latin typeface="Consolas" panose="020B0609020204030204" pitchFamily="49" charset="0"/>
              </a:rPr>
              <a:t> 0.</a:t>
            </a:r>
          </a:p>
          <a:p>
            <a:pPr marL="457200" lvl="1" indent="0">
              <a:lnSpc>
                <a:spcPct val="110000"/>
              </a:lnSpc>
              <a:buNone/>
            </a:pPr>
            <a:endParaRPr lang="en-US" dirty="0">
              <a:latin typeface="Consolas" panose="020B0609020204030204" pitchFamily="49" charset="0"/>
            </a:endParaRPr>
          </a:p>
          <a:p>
            <a:pPr lvl="1">
              <a:lnSpc>
                <a:spcPct val="110000"/>
              </a:lnSpc>
            </a:pPr>
            <a:r>
              <a:rPr lang="en-US" dirty="0" err="1">
                <a:latin typeface="Consolas" panose="020B0609020204030204" pitchFamily="49" charset="0"/>
              </a:rPr>
              <a:t>Vây</a:t>
            </a:r>
            <a:r>
              <a:rPr lang="en-US" dirty="0">
                <a:latin typeface="Consolas" panose="020B0609020204030204" pitchFamily="49" charset="0"/>
              </a:rPr>
              <a:t> </a:t>
            </a:r>
            <a:r>
              <a:rPr lang="en-US" dirty="0" err="1">
                <a:latin typeface="Consolas" panose="020B0609020204030204" pitchFamily="49" charset="0"/>
              </a:rPr>
              <a:t>đây</a:t>
            </a:r>
            <a:r>
              <a:rPr lang="en-US" dirty="0">
                <a:latin typeface="Consolas" panose="020B0609020204030204" pitchFamily="49" charset="0"/>
              </a:rPr>
              <a:t> là </a:t>
            </a:r>
            <a:r>
              <a:rPr lang="en-US" dirty="0" err="1">
                <a:latin typeface="Consolas" panose="020B0609020204030204" pitchFamily="49" charset="0"/>
              </a:rPr>
              <a:t>kết</a:t>
            </a:r>
            <a:r>
              <a:rPr lang="en-US" dirty="0">
                <a:latin typeface="Consolas" panose="020B0609020204030204" pitchFamily="49" charset="0"/>
              </a:rPr>
              <a:t> </a:t>
            </a:r>
            <a:r>
              <a:rPr lang="en-US" dirty="0" err="1">
                <a:latin typeface="Consolas" panose="020B0609020204030204" pitchFamily="49" charset="0"/>
              </a:rPr>
              <a:t>quả</a:t>
            </a:r>
            <a:r>
              <a:rPr lang="en-US" dirty="0">
                <a:latin typeface="Consolas" panose="020B0609020204030204" pitchFamily="49" charset="0"/>
              </a:rPr>
              <a:t> </a:t>
            </a:r>
            <a:r>
              <a:rPr lang="en-US" dirty="0" err="1">
                <a:latin typeface="Consolas" panose="020B0609020204030204" pitchFamily="49" charset="0"/>
              </a:rPr>
              <a:t>tệ</a:t>
            </a:r>
            <a:r>
              <a:rPr lang="en-US" dirty="0">
                <a:latin typeface="Consolas" panose="020B0609020204030204" pitchFamily="49" charset="0"/>
              </a:rPr>
              <a:t>, </a:t>
            </a:r>
            <a:r>
              <a:rPr lang="en-US" dirty="0" err="1">
                <a:latin typeface="Consolas" panose="020B0609020204030204" pitchFamily="49" charset="0"/>
              </a:rPr>
              <a:t>không</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tác</a:t>
            </a:r>
            <a:r>
              <a:rPr lang="en-US" dirty="0">
                <a:latin typeface="Consolas" panose="020B0609020204030204" pitchFamily="49" charset="0"/>
              </a:rPr>
              <a:t> dụng </a:t>
            </a:r>
            <a:r>
              <a:rPr lang="en-US" dirty="0" err="1">
                <a:latin typeface="Consolas" panose="020B0609020204030204" pitchFamily="49" charset="0"/>
              </a:rPr>
              <a:t>phân</a:t>
            </a:r>
            <a:r>
              <a:rPr lang="en-US" dirty="0">
                <a:latin typeface="Consolas" panose="020B0609020204030204" pitchFamily="49" charset="0"/>
              </a:rPr>
              <a:t> </a:t>
            </a:r>
            <a:r>
              <a:rPr lang="en-US" dirty="0" err="1">
                <a:latin typeface="Consolas" panose="020B0609020204030204" pitchFamily="49" charset="0"/>
              </a:rPr>
              <a:t>loại</a:t>
            </a:r>
            <a:r>
              <a:rPr lang="en-US" dirty="0">
                <a:latin typeface="Consolas" panose="020B0609020204030204" pitchFamily="49" charset="0"/>
              </a:rPr>
              <a:t>, </a:t>
            </a:r>
            <a:r>
              <a:rPr lang="en-US" dirty="0" err="1">
                <a:latin typeface="Consolas" panose="020B0609020204030204" pitchFamily="49" charset="0"/>
              </a:rPr>
              <a:t>trong</a:t>
            </a:r>
            <a:r>
              <a:rPr lang="en-US" dirty="0">
                <a:latin typeface="Consolas" panose="020B0609020204030204" pitchFamily="49" charset="0"/>
              </a:rPr>
              <a:t> </a:t>
            </a:r>
            <a:r>
              <a:rPr lang="en-US" dirty="0" err="1">
                <a:latin typeface="Consolas" panose="020B0609020204030204" pitchFamily="49" charset="0"/>
              </a:rPr>
              <a:t>khi</a:t>
            </a:r>
            <a:r>
              <a:rPr lang="en-US" dirty="0">
                <a:latin typeface="Consolas" panose="020B0609020204030204" pitchFamily="49" charset="0"/>
              </a:rPr>
              <a:t> </a:t>
            </a:r>
            <a:r>
              <a:rPr lang="en-US" dirty="0" err="1">
                <a:latin typeface="Consolas" panose="020B0609020204030204" pitchFamily="49" charset="0"/>
              </a:rPr>
              <a:t>bài</a:t>
            </a:r>
            <a:r>
              <a:rPr lang="en-US" dirty="0">
                <a:latin typeface="Consolas" panose="020B0609020204030204" pitchFamily="49" charset="0"/>
              </a:rPr>
              <a:t> </a:t>
            </a:r>
            <a:r>
              <a:rPr lang="en-US" dirty="0" err="1">
                <a:latin typeface="Consolas" panose="020B0609020204030204" pitchFamily="49" charset="0"/>
              </a:rPr>
              <a:t>toán</a:t>
            </a:r>
            <a:r>
              <a:rPr lang="en-US" dirty="0">
                <a:latin typeface="Consolas" panose="020B0609020204030204" pitchFamily="49" charset="0"/>
              </a:rPr>
              <a:t> </a:t>
            </a:r>
            <a:r>
              <a:rPr lang="en-US" dirty="0" err="1">
                <a:latin typeface="Consolas" panose="020B0609020204030204" pitchFamily="49" charset="0"/>
              </a:rPr>
              <a:t>chúng</a:t>
            </a:r>
            <a:r>
              <a:rPr lang="en-US" dirty="0">
                <a:latin typeface="Consolas" panose="020B0609020204030204" pitchFamily="49" charset="0"/>
              </a:rPr>
              <a:t> ta </a:t>
            </a:r>
            <a:r>
              <a:rPr lang="en-US" dirty="0" err="1">
                <a:latin typeface="Consolas" panose="020B0609020204030204" pitchFamily="49" charset="0"/>
              </a:rPr>
              <a:t>quan</a:t>
            </a:r>
            <a:r>
              <a:rPr lang="en-US" dirty="0">
                <a:latin typeface="Consolas" panose="020B0609020204030204" pitchFamily="49" charset="0"/>
              </a:rPr>
              <a:t> </a:t>
            </a:r>
            <a:r>
              <a:rPr lang="en-US" dirty="0" err="1">
                <a:latin typeface="Consolas" panose="020B0609020204030204" pitchFamily="49" charset="0"/>
              </a:rPr>
              <a:t>tâm</a:t>
            </a:r>
            <a:r>
              <a:rPr lang="en-US" dirty="0">
                <a:latin typeface="Consolas" panose="020B0609020204030204" pitchFamily="49" charset="0"/>
              </a:rPr>
              <a:t> là binary classification.</a:t>
            </a:r>
          </a:p>
          <a:p>
            <a:pPr lvl="1">
              <a:lnSpc>
                <a:spcPct val="110000"/>
              </a:lnSpc>
            </a:pPr>
            <a:r>
              <a:rPr lang="en-US" dirty="0" err="1">
                <a:latin typeface="Consolas" panose="020B0609020204030204" pitchFamily="49" charset="0"/>
              </a:rPr>
              <a:t>Nhất</a:t>
            </a:r>
            <a:r>
              <a:rPr lang="en-US" dirty="0">
                <a:latin typeface="Consolas" panose="020B0609020204030204" pitchFamily="49" charset="0"/>
              </a:rPr>
              <a:t> là </a:t>
            </a:r>
            <a:r>
              <a:rPr lang="en-US" dirty="0" err="1">
                <a:latin typeface="Consolas" panose="020B0609020204030204" pitchFamily="49" charset="0"/>
              </a:rPr>
              <a:t>khi</a:t>
            </a:r>
            <a:r>
              <a:rPr lang="en-US" dirty="0">
                <a:latin typeface="Consolas" panose="020B0609020204030204" pitchFamily="49" charset="0"/>
              </a:rPr>
              <a:t> ta </a:t>
            </a:r>
            <a:r>
              <a:rPr lang="en-US" dirty="0" err="1">
                <a:latin typeface="Consolas" panose="020B0609020204030204" pitchFamily="49" charset="0"/>
              </a:rPr>
              <a:t>cần</a:t>
            </a:r>
            <a:r>
              <a:rPr lang="en-US" dirty="0">
                <a:latin typeface="Consolas" panose="020B0609020204030204" pitchFamily="49" charset="0"/>
              </a:rPr>
              <a:t> detect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nhưng</a:t>
            </a:r>
            <a:r>
              <a:rPr lang="en-US" dirty="0">
                <a:latin typeface="Consolas" panose="020B0609020204030204" pitchFamily="49" charset="0"/>
              </a:rPr>
              <a:t> </a:t>
            </a:r>
            <a:r>
              <a:rPr lang="en-US" dirty="0" err="1">
                <a:latin typeface="Consolas" panose="020B0609020204030204" pitchFamily="49" charset="0"/>
              </a:rPr>
              <a:t>khách</a:t>
            </a:r>
            <a:r>
              <a:rPr lang="en-US" dirty="0">
                <a:latin typeface="Consolas" panose="020B0609020204030204" pitchFamily="49" charset="0"/>
              </a:rPr>
              <a:t> hang </a:t>
            </a:r>
            <a:r>
              <a:rPr lang="en-US" dirty="0" err="1">
                <a:latin typeface="Consolas" panose="020B0609020204030204" pitchFamily="49" charset="0"/>
              </a:rPr>
              <a:t>có</a:t>
            </a:r>
            <a:r>
              <a:rPr lang="en-US" dirty="0">
                <a:latin typeface="Consolas" panose="020B0609020204030204" pitchFamily="49" charset="0"/>
              </a:rPr>
              <a:t> TARGET=1</a:t>
            </a:r>
          </a:p>
          <a:p>
            <a:pPr lvl="1">
              <a:lnSpc>
                <a:spcPct val="110000"/>
              </a:lnSpc>
            </a:pP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cá</a:t>
            </a:r>
            <a:r>
              <a:rPr lang="en-US" dirty="0">
                <a:latin typeface="Consolas" panose="020B0609020204030204" pitchFamily="49" charset="0"/>
              </a:rPr>
              <a:t> </a:t>
            </a:r>
            <a:r>
              <a:rPr lang="en-US" dirty="0" err="1">
                <a:latin typeface="Consolas" panose="020B0609020204030204" pitchFamily="49" charset="0"/>
              </a:rPr>
              <a:t>nhân</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trong</a:t>
            </a:r>
            <a:r>
              <a:rPr lang="en-US" dirty="0">
                <a:latin typeface="Consolas" panose="020B0609020204030204" pitchFamily="49" charset="0"/>
              </a:rPr>
              <a:t> </a:t>
            </a:r>
            <a:r>
              <a:rPr lang="en-US" dirty="0" err="1">
                <a:latin typeface="Consolas" panose="020B0609020204030204" pitchFamily="49" charset="0"/>
              </a:rPr>
              <a:t>bài</a:t>
            </a:r>
            <a:r>
              <a:rPr lang="en-US" dirty="0">
                <a:latin typeface="Consolas" panose="020B0609020204030204" pitchFamily="49" charset="0"/>
              </a:rPr>
              <a:t> </a:t>
            </a:r>
            <a:r>
              <a:rPr lang="en-US" dirty="0" err="1">
                <a:latin typeface="Consolas" panose="020B0609020204030204" pitchFamily="49" charset="0"/>
              </a:rPr>
              <a:t>toán</a:t>
            </a:r>
            <a:r>
              <a:rPr lang="en-US" dirty="0">
                <a:latin typeface="Consolas" panose="020B0609020204030204" pitchFamily="49" charset="0"/>
              </a:rPr>
              <a:t> </a:t>
            </a:r>
            <a:r>
              <a:rPr lang="en-US" dirty="0" err="1">
                <a:latin typeface="Consolas" panose="020B0609020204030204" pitchFamily="49" charset="0"/>
              </a:rPr>
              <a:t>này</a:t>
            </a:r>
            <a:r>
              <a:rPr lang="en-US" dirty="0">
                <a:latin typeface="Consolas" panose="020B0609020204030204" pitchFamily="49" charset="0"/>
              </a:rPr>
              <a:t>, </a:t>
            </a:r>
            <a:r>
              <a:rPr lang="en-US" dirty="0" err="1">
                <a:latin typeface="Consolas" panose="020B0609020204030204" pitchFamily="49" charset="0"/>
              </a:rPr>
              <a:t>chỉ</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cần</a:t>
            </a:r>
            <a:r>
              <a:rPr lang="en-US" dirty="0">
                <a:latin typeface="Consolas" panose="020B0609020204030204" pitchFamily="49" charset="0"/>
              </a:rPr>
              <a:t> </a:t>
            </a:r>
            <a:r>
              <a:rPr lang="en-US" dirty="0" err="1">
                <a:latin typeface="Consolas" panose="020B0609020204030204" pitchFamily="49" charset="0"/>
              </a:rPr>
              <a:t>quan</a:t>
            </a:r>
            <a:r>
              <a:rPr lang="en-US" dirty="0">
                <a:latin typeface="Consolas" panose="020B0609020204030204" pitchFamily="49" charset="0"/>
              </a:rPr>
              <a:t> </a:t>
            </a:r>
            <a:r>
              <a:rPr lang="en-US" dirty="0" err="1">
                <a:latin typeface="Consolas" panose="020B0609020204030204" pitchFamily="49" charset="0"/>
              </a:rPr>
              <a:t>tâm</a:t>
            </a:r>
            <a:r>
              <a:rPr lang="en-US" dirty="0">
                <a:latin typeface="Consolas" panose="020B0609020204030204" pitchFamily="49" charset="0"/>
              </a:rPr>
              <a:t> </a:t>
            </a:r>
            <a:r>
              <a:rPr lang="en-US" dirty="0" err="1">
                <a:latin typeface="Consolas" panose="020B0609020204030204" pitchFamily="49" charset="0"/>
              </a:rPr>
              <a:t>nhất</a:t>
            </a:r>
            <a:r>
              <a:rPr lang="en-US" dirty="0">
                <a:latin typeface="Consolas" panose="020B0609020204030204" pitchFamily="49" charset="0"/>
              </a:rPr>
              <a:t> </a:t>
            </a:r>
            <a:r>
              <a:rPr lang="en-US" dirty="0" err="1">
                <a:latin typeface="Consolas" panose="020B0609020204030204" pitchFamily="49" charset="0"/>
              </a:rPr>
              <a:t>phải</a:t>
            </a:r>
            <a:r>
              <a:rPr lang="en-US" dirty="0">
                <a:latin typeface="Consolas" panose="020B0609020204030204" pitchFamily="49" charset="0"/>
              </a:rPr>
              <a:t> là Recall: </a:t>
            </a:r>
            <a:r>
              <a:rPr lang="vi-VN" dirty="0">
                <a:latin typeface="Consolas" panose="020B0609020204030204" pitchFamily="49" charset="0"/>
              </a:rPr>
              <a:t>Recall đánh giá khả năng của mô hình trong việc nhận diện đúng các mẫu thuộc lớp 1. Giá trị Recall càng cao (tối đa là 1 hoặc 100%), mô hình càng ít bỏ sót các trường hợp thuộc lớp 1.</a:t>
            </a:r>
            <a:endParaRPr lang="en-US" dirty="0">
              <a:latin typeface="Consolas" panose="020B0609020204030204" pitchFamily="49" charset="0"/>
            </a:endParaRPr>
          </a:p>
          <a:p>
            <a:pPr lvl="1">
              <a:lnSpc>
                <a:spcPct val="110000"/>
              </a:lnSpc>
            </a:pPr>
            <a:r>
              <a:rPr lang="en-US" dirty="0" err="1">
                <a:latin typeface="Consolas" panose="020B0609020204030204" pitchFamily="49" charset="0"/>
              </a:rPr>
              <a:t>Thà</a:t>
            </a:r>
            <a:r>
              <a:rPr lang="en-US" dirty="0">
                <a:latin typeface="Consolas" panose="020B0609020204030204" pitchFamily="49" charset="0"/>
              </a:rPr>
              <a:t> </a:t>
            </a:r>
            <a:r>
              <a:rPr lang="en-US" dirty="0" err="1">
                <a:latin typeface="Consolas" panose="020B0609020204030204" pitchFamily="49" charset="0"/>
              </a:rPr>
              <a:t>chọn</a:t>
            </a:r>
            <a:r>
              <a:rPr lang="en-US" dirty="0">
                <a:latin typeface="Consolas" panose="020B0609020204030204" pitchFamily="49" charset="0"/>
              </a:rPr>
              <a:t> </a:t>
            </a:r>
            <a:r>
              <a:rPr lang="en-US" dirty="0" err="1">
                <a:latin typeface="Consolas" panose="020B0609020204030204" pitchFamily="49" charset="0"/>
              </a:rPr>
              <a:t>nhầm</a:t>
            </a:r>
            <a:r>
              <a:rPr lang="en-US" dirty="0">
                <a:latin typeface="Consolas" panose="020B0609020204030204" pitchFamily="49" charset="0"/>
              </a:rPr>
              <a:t> </a:t>
            </a:r>
            <a:r>
              <a:rPr lang="en-US" dirty="0" err="1">
                <a:latin typeface="Consolas" panose="020B0609020204030204" pitchFamily="49" charset="0"/>
              </a:rPr>
              <a:t>còn</a:t>
            </a:r>
            <a:r>
              <a:rPr lang="en-US" dirty="0">
                <a:latin typeface="Consolas" panose="020B0609020204030204" pitchFamily="49" charset="0"/>
              </a:rPr>
              <a:t> </a:t>
            </a:r>
            <a:r>
              <a:rPr lang="en-US" dirty="0" err="1">
                <a:latin typeface="Consolas" panose="020B0609020204030204" pitchFamily="49" charset="0"/>
              </a:rPr>
              <a:t>hơn</a:t>
            </a:r>
            <a:r>
              <a:rPr lang="en-US" dirty="0">
                <a:latin typeface="Consolas" panose="020B0609020204030204" pitchFamily="49" charset="0"/>
              </a:rPr>
              <a:t> </a:t>
            </a:r>
            <a:r>
              <a:rPr lang="en-US" dirty="0" err="1">
                <a:latin typeface="Consolas" panose="020B0609020204030204" pitchFamily="49" charset="0"/>
              </a:rPr>
              <a:t>bỏ</a:t>
            </a:r>
            <a:r>
              <a:rPr lang="en-US" dirty="0">
                <a:latin typeface="Consolas" panose="020B0609020204030204" pitchFamily="49" charset="0"/>
              </a:rPr>
              <a:t> </a:t>
            </a:r>
            <a:r>
              <a:rPr lang="en-US" dirty="0" err="1">
                <a:latin typeface="Consolas" panose="020B0609020204030204" pitchFamily="49" charset="0"/>
              </a:rPr>
              <a:t>sót</a:t>
            </a:r>
            <a:endParaRPr lang="en-US" dirty="0">
              <a:latin typeface="Consolas" panose="020B0609020204030204" pitchFamily="49" charset="0"/>
            </a:endParaRPr>
          </a:p>
          <a:p>
            <a:pPr lvl="1">
              <a:lnSpc>
                <a:spcPct val="110000"/>
              </a:lnSpc>
            </a:pPr>
            <a:r>
              <a:rPr lang="en-US" dirty="0" err="1">
                <a:latin typeface="Consolas" panose="020B0609020204030204" pitchFamily="49" charset="0"/>
              </a:rPr>
              <a:t>Cách</a:t>
            </a:r>
            <a:r>
              <a:rPr lang="en-US" dirty="0">
                <a:latin typeface="Consolas" panose="020B0609020204030204" pitchFamily="49" charset="0"/>
              </a:rPr>
              <a:t> </a:t>
            </a:r>
            <a:r>
              <a:rPr lang="en-US" dirty="0" err="1">
                <a:latin typeface="Consolas" panose="020B0609020204030204" pitchFamily="49" charset="0"/>
              </a:rPr>
              <a:t>giải</a:t>
            </a:r>
            <a:r>
              <a:rPr lang="en-US" dirty="0">
                <a:latin typeface="Consolas" panose="020B0609020204030204" pitchFamily="49" charset="0"/>
              </a:rPr>
              <a:t> </a:t>
            </a:r>
            <a:r>
              <a:rPr lang="en-US" dirty="0" err="1">
                <a:latin typeface="Consolas" panose="020B0609020204030204" pitchFamily="49" charset="0"/>
              </a:rPr>
              <a:t>quyết</a:t>
            </a:r>
            <a:r>
              <a:rPr lang="en-US" dirty="0">
                <a:latin typeface="Consolas" panose="020B0609020204030204" pitchFamily="49" charset="0"/>
              </a:rPr>
              <a:t> ở </a:t>
            </a:r>
            <a:r>
              <a:rPr lang="en-US" dirty="0" err="1">
                <a:latin typeface="Consolas" panose="020B0609020204030204" pitchFamily="49" charset="0"/>
              </a:rPr>
              <a:t>đây</a:t>
            </a:r>
            <a:r>
              <a:rPr lang="en-US" dirty="0">
                <a:latin typeface="Consolas" panose="020B0609020204030204" pitchFamily="49" charset="0"/>
              </a:rPr>
              <a:t> là </a:t>
            </a:r>
            <a:r>
              <a:rPr lang="en-US" dirty="0" err="1">
                <a:latin typeface="Consolas" panose="020B0609020204030204" pitchFamily="49" charset="0"/>
              </a:rPr>
              <a:t>sử</a:t>
            </a:r>
            <a:r>
              <a:rPr lang="en-US" dirty="0">
                <a:latin typeface="Consolas" panose="020B0609020204030204" pitchFamily="49" charset="0"/>
              </a:rPr>
              <a:t> dụng </a:t>
            </a:r>
            <a:r>
              <a:rPr lang="vi-VN" dirty="0">
                <a:latin typeface="Consolas" panose="020B0609020204030204" pitchFamily="49" charset="0"/>
              </a:rPr>
              <a:t>Oversampling</a:t>
            </a:r>
            <a:r>
              <a:rPr lang="en-US" dirty="0">
                <a:latin typeface="Consolas" panose="020B0609020204030204" pitchFamily="49" charset="0"/>
              </a:rPr>
              <a:t>:</a:t>
            </a:r>
            <a:r>
              <a:rPr lang="vi-VN" dirty="0">
                <a:latin typeface="Consolas" panose="020B0609020204030204" pitchFamily="49" charset="0"/>
              </a:rPr>
              <a:t> kỹ thuật tăng số lượng mẫu của lớp ít dữ liệu hơn (thường là lớp dương tính trong các bài toán phân loại) bằng cách sao chép các mẫu hiện có hoặc tạo ra các mẫu giả mới.</a:t>
            </a:r>
            <a:endParaRPr lang="en-US" dirty="0">
              <a:latin typeface="Consolas" panose="020B0609020204030204" pitchFamily="49" charset="0"/>
            </a:endParaRPr>
          </a:p>
          <a:p>
            <a:pPr lvl="1">
              <a:lnSpc>
                <a:spcPct val="110000"/>
              </a:lnSpc>
            </a:pPr>
            <a:endParaRPr lang="en-US" dirty="0">
              <a:latin typeface="Consolas" panose="020B0609020204030204" pitchFamily="49" charset="0"/>
            </a:endParaRPr>
          </a:p>
          <a:p>
            <a:pPr marL="457200" lvl="1" indent="0">
              <a:lnSpc>
                <a:spcPct val="110000"/>
              </a:lnSpc>
              <a:buNone/>
            </a:pPr>
            <a:endParaRPr lang="en-US" dirty="0">
              <a:latin typeface="Consolas" panose="020B0609020204030204" pitchFamily="49" charset="0"/>
            </a:endParaRPr>
          </a:p>
        </p:txBody>
      </p:sp>
    </p:spTree>
    <p:extLst>
      <p:ext uri="{BB962C8B-B14F-4D97-AF65-F5344CB8AC3E}">
        <p14:creationId xmlns:p14="http://schemas.microsoft.com/office/powerpoint/2010/main" val="36064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4D00-D661-4D88-F45D-35FC122E3A6E}"/>
              </a:ext>
            </a:extLst>
          </p:cNvPr>
          <p:cNvSpPr>
            <a:spLocks noGrp="1"/>
          </p:cNvSpPr>
          <p:nvPr>
            <p:ph type="title"/>
          </p:nvPr>
        </p:nvSpPr>
        <p:spPr/>
        <p:txBody>
          <a:bodyPr/>
          <a:lstStyle/>
          <a:p>
            <a:r>
              <a:rPr lang="en-US" dirty="0">
                <a:latin typeface="Consolas" panose="020B0609020204030204" pitchFamily="49" charset="0"/>
              </a:rPr>
              <a:t>B7: </a:t>
            </a:r>
            <a:r>
              <a:rPr lang="en-US" dirty="0" err="1">
                <a:latin typeface="Consolas" panose="020B0609020204030204" pitchFamily="49" charset="0"/>
              </a:rPr>
              <a:t>Kiểm</a:t>
            </a:r>
            <a:r>
              <a:rPr lang="en-US" dirty="0">
                <a:latin typeface="Consolas" panose="020B0609020204030204" pitchFamily="49" charset="0"/>
              </a:rPr>
              <a:t> </a:t>
            </a:r>
            <a:r>
              <a:rPr lang="en-US" dirty="0" err="1">
                <a:latin typeface="Consolas" panose="020B0609020204030204" pitchFamily="49" charset="0"/>
              </a:rPr>
              <a:t>tra</a:t>
            </a:r>
            <a:r>
              <a:rPr lang="en-US" dirty="0">
                <a:latin typeface="Consolas" panose="020B0609020204030204" pitchFamily="49" charset="0"/>
              </a:rPr>
              <a:t> </a:t>
            </a:r>
            <a:r>
              <a:rPr lang="en-US" dirty="0" err="1">
                <a:latin typeface="Consolas" panose="020B0609020204030204" pitchFamily="49" charset="0"/>
              </a:rPr>
              <a:t>kết</a:t>
            </a:r>
            <a:r>
              <a:rPr lang="en-US" dirty="0">
                <a:latin typeface="Consolas" panose="020B0609020204030204" pitchFamily="49" charset="0"/>
              </a:rPr>
              <a:t> </a:t>
            </a:r>
            <a:r>
              <a:rPr lang="en-US" dirty="0" err="1">
                <a:latin typeface="Consolas" panose="020B0609020204030204" pitchFamily="49" charset="0"/>
              </a:rPr>
              <a:t>quả</a:t>
            </a:r>
            <a:r>
              <a:rPr lang="en-US" dirty="0">
                <a:latin typeface="Consolas" panose="020B0609020204030204" pitchFamily="49" charset="0"/>
              </a:rPr>
              <a:t> </a:t>
            </a: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kỹ</a:t>
            </a:r>
            <a:r>
              <a:rPr lang="en-US" dirty="0">
                <a:latin typeface="Consolas" panose="020B0609020204030204" pitchFamily="49" charset="0"/>
              </a:rPr>
              <a:t> </a:t>
            </a:r>
            <a:r>
              <a:rPr lang="en-US" dirty="0" err="1">
                <a:latin typeface="Consolas" panose="020B0609020204030204" pitchFamily="49" charset="0"/>
              </a:rPr>
              <a:t>thuật</a:t>
            </a:r>
            <a:r>
              <a:rPr lang="en-US" dirty="0">
                <a:latin typeface="Consolas" panose="020B0609020204030204" pitchFamily="49" charset="0"/>
              </a:rPr>
              <a:t> </a:t>
            </a:r>
            <a:r>
              <a:rPr lang="en-US" dirty="0" err="1">
                <a:latin typeface="Consolas" panose="020B0609020204030204" pitchFamily="49" charset="0"/>
              </a:rPr>
              <a:t>lấy</a:t>
            </a:r>
            <a:r>
              <a:rPr lang="en-US" dirty="0">
                <a:latin typeface="Consolas" panose="020B0609020204030204" pitchFamily="49" charset="0"/>
              </a:rPr>
              <a:t> </a:t>
            </a:r>
            <a:r>
              <a:rPr lang="en-US" dirty="0" err="1">
                <a:latin typeface="Consolas" panose="020B0609020204030204" pitchFamily="49" charset="0"/>
              </a:rPr>
              <a:t>mẫu</a:t>
            </a:r>
            <a:r>
              <a:rPr lang="en-US" dirty="0">
                <a:latin typeface="Consolas" panose="020B0609020204030204" pitchFamily="49" charset="0"/>
              </a:rPr>
              <a:t> </a:t>
            </a:r>
            <a:r>
              <a:rPr lang="en-US" dirty="0" err="1">
                <a:latin typeface="Consolas" panose="020B0609020204030204" pitchFamily="49" charset="0"/>
              </a:rPr>
              <a:t>mới</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E5565F9C-130D-0FD7-E2D2-DC9093F8D9A8}"/>
              </a:ext>
            </a:extLst>
          </p:cNvPr>
          <p:cNvSpPr>
            <a:spLocks noGrp="1"/>
          </p:cNvSpPr>
          <p:nvPr>
            <p:ph idx="1"/>
          </p:nvPr>
        </p:nvSpPr>
        <p:spPr/>
        <p:txBody>
          <a:bodyPr>
            <a:normAutofit fontScale="92500" lnSpcReduction="20000"/>
          </a:bodyPr>
          <a:lstStyle/>
          <a:p>
            <a:pPr>
              <a:lnSpc>
                <a:spcPct val="110000"/>
              </a:lnSpc>
            </a:pPr>
            <a:r>
              <a:rPr lang="en-US" dirty="0" err="1">
                <a:latin typeface="Consolas" panose="020B0609020204030204" pitchFamily="49" charset="0"/>
              </a:rPr>
              <a:t>Phần</a:t>
            </a:r>
            <a:r>
              <a:rPr lang="en-US" dirty="0">
                <a:latin typeface="Consolas" panose="020B0609020204030204" pitchFamily="49" charset="0"/>
              </a:rPr>
              <a:t> </a:t>
            </a:r>
            <a:r>
              <a:rPr lang="en-US" dirty="0" err="1">
                <a:latin typeface="Consolas" panose="020B0609020204030204" pitchFamily="49" charset="0"/>
              </a:rPr>
              <a:t>này</a:t>
            </a:r>
            <a:r>
              <a:rPr lang="en-US" dirty="0">
                <a:latin typeface="Consolas" panose="020B0609020204030204" pitchFamily="49" charset="0"/>
              </a:rPr>
              <a:t> </a:t>
            </a:r>
            <a:r>
              <a:rPr lang="en-US" dirty="0" err="1">
                <a:latin typeface="Consolas" panose="020B0609020204030204" pitchFamily="49" charset="0"/>
              </a:rPr>
              <a:t>nằm</a:t>
            </a:r>
            <a:r>
              <a:rPr lang="en-US" dirty="0">
                <a:latin typeface="Consolas" panose="020B0609020204030204" pitchFamily="49" charset="0"/>
              </a:rPr>
              <a:t> </a:t>
            </a:r>
            <a:r>
              <a:rPr lang="en-US" dirty="0" err="1">
                <a:latin typeface="Consolas" panose="020B0609020204030204" pitchFamily="49" charset="0"/>
              </a:rPr>
              <a:t>tại</a:t>
            </a:r>
            <a:r>
              <a:rPr lang="en-US" dirty="0">
                <a:latin typeface="Consolas" panose="020B0609020204030204" pitchFamily="49" charset="0"/>
              </a:rPr>
              <a:t> markdown ### New method</a:t>
            </a:r>
          </a:p>
          <a:p>
            <a:pPr>
              <a:lnSpc>
                <a:spcPct val="110000"/>
              </a:lnSpc>
            </a:pPr>
            <a:r>
              <a:rPr lang="en-US" dirty="0" err="1">
                <a:latin typeface="Consolas" panose="020B0609020204030204" pitchFamily="49" charset="0"/>
              </a:rPr>
              <a:t>Nhìn</a:t>
            </a:r>
            <a:r>
              <a:rPr lang="en-US" dirty="0">
                <a:latin typeface="Consolas" panose="020B0609020204030204" pitchFamily="49" charset="0"/>
              </a:rPr>
              <a:t> </a:t>
            </a:r>
            <a:r>
              <a:rPr lang="en-US" dirty="0" err="1">
                <a:latin typeface="Consolas" panose="020B0609020204030204" pitchFamily="49" charset="0"/>
              </a:rPr>
              <a:t>chung</a:t>
            </a:r>
            <a:r>
              <a:rPr lang="en-US" dirty="0">
                <a:latin typeface="Consolas" panose="020B0609020204030204" pitchFamily="49" charset="0"/>
              </a:rPr>
              <a:t> Recall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cải</a:t>
            </a:r>
            <a:r>
              <a:rPr lang="en-US" dirty="0">
                <a:latin typeface="Consolas" panose="020B0609020204030204" pitchFamily="49" charset="0"/>
              </a:rPr>
              <a:t> </a:t>
            </a:r>
            <a:r>
              <a:rPr lang="en-US" dirty="0" err="1">
                <a:latin typeface="Consolas" panose="020B0609020204030204" pitchFamily="49" charset="0"/>
              </a:rPr>
              <a:t>thiện</a:t>
            </a:r>
            <a:r>
              <a:rPr lang="en-US" dirty="0">
                <a:latin typeface="Consolas" panose="020B0609020204030204" pitchFamily="49" charset="0"/>
              </a:rPr>
              <a:t> </a:t>
            </a:r>
            <a:r>
              <a:rPr lang="en-US" dirty="0" err="1">
                <a:latin typeface="Consolas" panose="020B0609020204030204" pitchFamily="49" charset="0"/>
              </a:rPr>
              <a:t>khá</a:t>
            </a:r>
            <a:r>
              <a:rPr lang="en-US" dirty="0">
                <a:latin typeface="Consolas" panose="020B0609020204030204" pitchFamily="49" charset="0"/>
              </a:rPr>
              <a:t> </a:t>
            </a:r>
            <a:r>
              <a:rPr lang="en-US" dirty="0" err="1">
                <a:latin typeface="Consolas" panose="020B0609020204030204" pitchFamily="49" charset="0"/>
              </a:rPr>
              <a:t>nhiều</a:t>
            </a:r>
            <a:r>
              <a:rPr lang="en-US" dirty="0">
                <a:latin typeface="Consolas" panose="020B0609020204030204" pitchFamily="49" charset="0"/>
              </a:rPr>
              <a:t>, song Accuracy </a:t>
            </a:r>
            <a:r>
              <a:rPr lang="en-US" dirty="0" err="1">
                <a:latin typeface="Consolas" panose="020B0609020204030204" pitchFamily="49" charset="0"/>
              </a:rPr>
              <a:t>lại</a:t>
            </a:r>
            <a:r>
              <a:rPr lang="en-US" dirty="0">
                <a:latin typeface="Consolas" panose="020B0609020204030204" pitchFamily="49" charset="0"/>
              </a:rPr>
              <a:t> </a:t>
            </a:r>
            <a:r>
              <a:rPr lang="en-US" dirty="0" err="1">
                <a:latin typeface="Consolas" panose="020B0609020204030204" pitchFamily="49" charset="0"/>
              </a:rPr>
              <a:t>giảm</a:t>
            </a:r>
            <a:r>
              <a:rPr lang="en-US" dirty="0">
                <a:latin typeface="Consolas" panose="020B0609020204030204" pitchFamily="49" charset="0"/>
              </a:rPr>
              <a:t> </a:t>
            </a:r>
            <a:r>
              <a:rPr lang="en-US" dirty="0" err="1">
                <a:latin typeface="Consolas" panose="020B0609020204030204" pitchFamily="49" charset="0"/>
              </a:rPr>
              <a:t>đáng</a:t>
            </a:r>
            <a:r>
              <a:rPr lang="en-US" dirty="0">
                <a:latin typeface="Consolas" panose="020B0609020204030204" pitchFamily="49" charset="0"/>
              </a:rPr>
              <a:t> </a:t>
            </a:r>
            <a:r>
              <a:rPr lang="en-US" dirty="0" err="1">
                <a:latin typeface="Consolas" panose="020B0609020204030204" pitchFamily="49" charset="0"/>
              </a:rPr>
              <a:t>kể</a:t>
            </a:r>
            <a:endParaRPr lang="en-US" dirty="0">
              <a:latin typeface="Consolas" panose="020B0609020204030204" pitchFamily="49" charset="0"/>
            </a:endParaRPr>
          </a:p>
          <a:p>
            <a:pPr>
              <a:lnSpc>
                <a:spcPct val="110000"/>
              </a:lnSpc>
            </a:pPr>
            <a:r>
              <a:rPr lang="en-US" dirty="0">
                <a:latin typeface="Consolas" panose="020B0609020204030204" pitchFamily="49" charset="0"/>
              </a:rPr>
              <a:t>Recall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cải</a:t>
            </a:r>
            <a:r>
              <a:rPr lang="en-US" dirty="0">
                <a:latin typeface="Consolas" panose="020B0609020204030204" pitchFamily="49" charset="0"/>
              </a:rPr>
              <a:t> </a:t>
            </a:r>
            <a:r>
              <a:rPr lang="en-US" dirty="0" err="1">
                <a:latin typeface="Consolas" panose="020B0609020204030204" pitchFamily="49" charset="0"/>
              </a:rPr>
              <a:t>thiện</a:t>
            </a:r>
            <a:r>
              <a:rPr lang="en-US" dirty="0">
                <a:latin typeface="Consolas" panose="020B0609020204030204" pitchFamily="49" charset="0"/>
              </a:rPr>
              <a:t> song </a:t>
            </a:r>
            <a:r>
              <a:rPr lang="en-US" dirty="0" err="1">
                <a:latin typeface="Consolas" panose="020B0609020204030204" pitchFamily="49" charset="0"/>
              </a:rPr>
              <a:t>đa</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đều</a:t>
            </a:r>
            <a:r>
              <a:rPr lang="en-US" dirty="0">
                <a:latin typeface="Consolas" panose="020B0609020204030204" pitchFamily="49" charset="0"/>
              </a:rPr>
              <a:t> </a:t>
            </a:r>
            <a:r>
              <a:rPr lang="en-US" dirty="0" err="1">
                <a:latin typeface="Consolas" panose="020B0609020204030204" pitchFamily="49" charset="0"/>
              </a:rPr>
              <a:t>nằm</a:t>
            </a:r>
            <a:r>
              <a:rPr lang="en-US" dirty="0">
                <a:latin typeface="Consolas" panose="020B0609020204030204" pitchFamily="49" charset="0"/>
              </a:rPr>
              <a:t> </a:t>
            </a:r>
            <a:r>
              <a:rPr lang="en-US" dirty="0" err="1">
                <a:latin typeface="Consolas" panose="020B0609020204030204" pitchFamily="49" charset="0"/>
              </a:rPr>
              <a:t>dưới</a:t>
            </a:r>
            <a:r>
              <a:rPr lang="en-US" dirty="0">
                <a:latin typeface="Consolas" panose="020B0609020204030204" pitchFamily="49" charset="0"/>
              </a:rPr>
              <a:t> 50%, </a:t>
            </a:r>
            <a:r>
              <a:rPr lang="en-US" dirty="0" err="1">
                <a:latin typeface="Consolas" panose="020B0609020204030204" pitchFamily="49" charset="0"/>
              </a:rPr>
              <a:t>vô</a:t>
            </a:r>
            <a:r>
              <a:rPr lang="en-US" dirty="0">
                <a:latin typeface="Consolas" panose="020B0609020204030204" pitchFamily="49" charset="0"/>
              </a:rPr>
              <a:t> </a:t>
            </a:r>
            <a:r>
              <a:rPr lang="en-US" dirty="0" err="1">
                <a:latin typeface="Consolas" panose="020B0609020204030204" pitchFamily="49" charset="0"/>
              </a:rPr>
              <a:t>giá</a:t>
            </a:r>
            <a:r>
              <a:rPr lang="en-US" dirty="0">
                <a:latin typeface="Consolas" panose="020B0609020204030204" pitchFamily="49" charset="0"/>
              </a:rPr>
              <a:t> </a:t>
            </a:r>
            <a:r>
              <a:rPr lang="en-US" dirty="0" err="1">
                <a:latin typeface="Consolas" panose="020B0609020204030204" pitchFamily="49" charset="0"/>
              </a:rPr>
              <a:t>trị</a:t>
            </a:r>
            <a:endParaRPr lang="en-US" dirty="0">
              <a:latin typeface="Consolas" panose="020B0609020204030204" pitchFamily="49" charset="0"/>
            </a:endParaRPr>
          </a:p>
          <a:p>
            <a:pPr>
              <a:lnSpc>
                <a:spcPct val="110000"/>
              </a:lnSpc>
            </a:pP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duy</a:t>
            </a:r>
            <a:r>
              <a:rPr lang="en-US" dirty="0">
                <a:latin typeface="Consolas" panose="020B0609020204030204" pitchFamily="49" charset="0"/>
              </a:rPr>
              <a:t> </a:t>
            </a:r>
            <a:r>
              <a:rPr lang="en-US" dirty="0" err="1">
                <a:latin typeface="Consolas" panose="020B0609020204030204" pitchFamily="49" charset="0"/>
              </a:rPr>
              <a:t>nhất</a:t>
            </a:r>
            <a:r>
              <a:rPr lang="en-US" dirty="0">
                <a:latin typeface="Consolas" panose="020B0609020204030204" pitchFamily="49" charset="0"/>
              </a:rPr>
              <a:t> </a:t>
            </a:r>
            <a:r>
              <a:rPr lang="en-US" b="0" dirty="0" err="1">
                <a:solidFill>
                  <a:srgbClr val="9CDCFE"/>
                </a:solidFill>
                <a:effectLst/>
                <a:latin typeface="Consolas" panose="020B0609020204030204" pitchFamily="49" charset="0"/>
              </a:rPr>
              <a:t>df_status_target</a:t>
            </a:r>
            <a:r>
              <a:rPr lang="en-US" dirty="0">
                <a:latin typeface="Consolas" panose="020B0609020204030204" pitchFamily="49" charset="0"/>
              </a:rPr>
              <a:t>, </a:t>
            </a:r>
            <a:r>
              <a:rPr lang="en-US" dirty="0" err="1">
                <a:latin typeface="Consolas" panose="020B0609020204030204" pitchFamily="49" charset="0"/>
              </a:rPr>
              <a:t>với</a:t>
            </a:r>
            <a:r>
              <a:rPr lang="en-US" dirty="0">
                <a:latin typeface="Consolas" panose="020B0609020204030204" pitchFamily="49" charset="0"/>
              </a:rPr>
              <a:t> model </a:t>
            </a:r>
            <a:r>
              <a:rPr lang="en-US" b="0" i="0" dirty="0" err="1">
                <a:effectLst/>
                <a:latin typeface="Consolas" panose="020B0609020204030204" pitchFamily="49" charset="0"/>
              </a:rPr>
              <a:t>XGBoost</a:t>
            </a:r>
            <a:r>
              <a:rPr lang="en-US" b="0" i="0" dirty="0">
                <a:effectLst/>
                <a:latin typeface="Consolas" panose="020B0609020204030204" pitchFamily="49" charset="0"/>
              </a:rPr>
              <a:t> Model </a:t>
            </a:r>
            <a:r>
              <a:rPr lang="en-US" b="0" i="0" dirty="0" err="1">
                <a:effectLst/>
                <a:latin typeface="Consolas" panose="020B0609020204030204" pitchFamily="49" charset="0"/>
              </a:rPr>
              <a:t>đạt</a:t>
            </a:r>
            <a:r>
              <a:rPr lang="en-US" b="0" i="0" dirty="0">
                <a:effectLst/>
                <a:latin typeface="Consolas" panose="020B0609020204030204" pitchFamily="49" charset="0"/>
              </a:rPr>
              <a:t> Recall 51.08%</a:t>
            </a:r>
          </a:p>
          <a:p>
            <a:pPr>
              <a:lnSpc>
                <a:spcPct val="110000"/>
              </a:lnSpc>
            </a:pP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thể</a:t>
            </a:r>
            <a:r>
              <a:rPr lang="en-US" dirty="0">
                <a:latin typeface="Consolas" panose="020B0609020204030204" pitchFamily="49" charset="0"/>
              </a:rPr>
              <a:t> </a:t>
            </a:r>
            <a:r>
              <a:rPr lang="en-US" dirty="0" err="1">
                <a:latin typeface="Consolas" panose="020B0609020204030204" pitchFamily="49" charset="0"/>
              </a:rPr>
              <a:t>thấy</a:t>
            </a:r>
            <a:r>
              <a:rPr lang="en-US" dirty="0">
                <a:latin typeface="Consolas" panose="020B0609020204030204" pitchFamily="49" charset="0"/>
              </a:rPr>
              <a:t> </a:t>
            </a:r>
            <a:r>
              <a:rPr lang="en-US" dirty="0" err="1">
                <a:latin typeface="Consolas" panose="020B0609020204030204" pitchFamily="49" charset="0"/>
              </a:rPr>
              <a:t>một</a:t>
            </a:r>
            <a:r>
              <a:rPr lang="en-US" dirty="0">
                <a:latin typeface="Consolas" panose="020B0609020204030204" pitchFamily="49" charset="0"/>
              </a:rPr>
              <a:t> attribute </a:t>
            </a:r>
            <a:r>
              <a:rPr lang="en-US" dirty="0" err="1">
                <a:latin typeface="Consolas" panose="020B0609020204030204" pitchFamily="49" charset="0"/>
              </a:rPr>
              <a:t>có</a:t>
            </a:r>
            <a:r>
              <a:rPr lang="en-US" dirty="0">
                <a:latin typeface="Consolas" panose="020B0609020204030204" pitchFamily="49" charset="0"/>
              </a:rPr>
              <a:t> ý </a:t>
            </a:r>
            <a:r>
              <a:rPr lang="en-US" dirty="0" err="1">
                <a:latin typeface="Consolas" panose="020B0609020204030204" pitchFamily="49" charset="0"/>
              </a:rPr>
              <a:t>nghĩa</a:t>
            </a:r>
            <a:r>
              <a:rPr lang="en-US" dirty="0">
                <a:latin typeface="Consolas" panose="020B0609020204030204" pitchFamily="49" charset="0"/>
              </a:rPr>
              <a:t> </a:t>
            </a:r>
            <a:r>
              <a:rPr lang="en-US" dirty="0" err="1">
                <a:latin typeface="Consolas" panose="020B0609020204030204" pitchFamily="49" charset="0"/>
              </a:rPr>
              <a:t>sẽ</a:t>
            </a:r>
            <a:r>
              <a:rPr lang="en-US" dirty="0">
                <a:latin typeface="Consolas" panose="020B0609020204030204" pitchFamily="49" charset="0"/>
              </a:rPr>
              <a:t> </a:t>
            </a:r>
            <a:r>
              <a:rPr lang="en-US" dirty="0" err="1">
                <a:latin typeface="Consolas" panose="020B0609020204030204" pitchFamily="49" charset="0"/>
              </a:rPr>
              <a:t>tốt</a:t>
            </a:r>
            <a:r>
              <a:rPr lang="en-US" dirty="0">
                <a:latin typeface="Consolas" panose="020B0609020204030204" pitchFamily="49" charset="0"/>
              </a:rPr>
              <a:t> </a:t>
            </a:r>
            <a:r>
              <a:rPr lang="en-US" dirty="0" err="1">
                <a:latin typeface="Consolas" panose="020B0609020204030204" pitchFamily="49" charset="0"/>
              </a:rPr>
              <a:t>hơn</a:t>
            </a:r>
            <a:r>
              <a:rPr lang="en-US" dirty="0">
                <a:latin typeface="Consolas" panose="020B0609020204030204" pitchFamily="49" charset="0"/>
              </a:rPr>
              <a:t> </a:t>
            </a:r>
            <a:r>
              <a:rPr lang="en-US" dirty="0" err="1">
                <a:latin typeface="Consolas" panose="020B0609020204030204" pitchFamily="49" charset="0"/>
              </a:rPr>
              <a:t>nhiều</a:t>
            </a:r>
            <a:r>
              <a:rPr lang="en-US" dirty="0">
                <a:latin typeface="Consolas" panose="020B0609020204030204" pitchFamily="49" charset="0"/>
              </a:rPr>
              <a:t> attribute </a:t>
            </a:r>
            <a:r>
              <a:rPr lang="en-US" dirty="0" err="1">
                <a:latin typeface="Consolas" panose="020B0609020204030204" pitchFamily="49" charset="0"/>
              </a:rPr>
              <a:t>nhiễu</a:t>
            </a:r>
            <a:r>
              <a:rPr lang="en-US" dirty="0">
                <a:latin typeface="Consolas" panose="020B0609020204030204" pitchFamily="49" charset="0"/>
              </a:rPr>
              <a:t>, </a:t>
            </a: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bảng</a:t>
            </a:r>
            <a:r>
              <a:rPr lang="en-US" dirty="0">
                <a:latin typeface="Consolas" panose="020B0609020204030204" pitchFamily="49" charset="0"/>
              </a:rPr>
              <a:t> </a:t>
            </a:r>
            <a:r>
              <a:rPr lang="en-US" dirty="0" err="1">
                <a:latin typeface="Consolas" panose="020B0609020204030204" pitchFamily="49" charset="0"/>
              </a:rPr>
              <a:t>còn</a:t>
            </a:r>
            <a:r>
              <a:rPr lang="en-US" dirty="0">
                <a:latin typeface="Consolas" panose="020B0609020204030204" pitchFamily="49" charset="0"/>
              </a:rPr>
              <a:t> </a:t>
            </a:r>
            <a:r>
              <a:rPr lang="en-US" dirty="0" err="1">
                <a:latin typeface="Consolas" panose="020B0609020204030204" pitchFamily="49" charset="0"/>
              </a:rPr>
              <a:t>lại</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sẽ</a:t>
            </a:r>
            <a:r>
              <a:rPr lang="en-US" dirty="0">
                <a:latin typeface="Consolas" panose="020B0609020204030204" pitchFamily="49" charset="0"/>
              </a:rPr>
              <a:t> </a:t>
            </a:r>
            <a:r>
              <a:rPr lang="en-US" dirty="0" err="1">
                <a:latin typeface="Consolas" panose="020B0609020204030204" pitchFamily="49" charset="0"/>
              </a:rPr>
              <a:t>tìm</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attribute </a:t>
            </a:r>
            <a:r>
              <a:rPr lang="en-US" dirty="0" err="1">
                <a:latin typeface="Consolas" panose="020B0609020204030204" pitchFamily="49" charset="0"/>
              </a:rPr>
              <a:t>mà</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cho</a:t>
            </a:r>
            <a:r>
              <a:rPr lang="en-US" dirty="0">
                <a:latin typeface="Consolas" panose="020B0609020204030204" pitchFamily="49" charset="0"/>
              </a:rPr>
              <a:t> là </a:t>
            </a:r>
            <a:r>
              <a:rPr lang="en-US" dirty="0" err="1">
                <a:latin typeface="Consolas" panose="020B0609020204030204" pitchFamily="49" charset="0"/>
              </a:rPr>
              <a:t>tốt</a:t>
            </a:r>
            <a:r>
              <a:rPr lang="en-US" dirty="0">
                <a:latin typeface="Consolas" panose="020B0609020204030204" pitchFamily="49" charset="0"/>
              </a:rPr>
              <a:t>, </a:t>
            </a:r>
            <a:r>
              <a:rPr lang="en-US" dirty="0" err="1">
                <a:latin typeface="Consolas" panose="020B0609020204030204" pitchFamily="49" charset="0"/>
              </a:rPr>
              <a:t>thay</a:t>
            </a:r>
            <a:r>
              <a:rPr lang="en-US" dirty="0">
                <a:latin typeface="Consolas" panose="020B0609020204030204" pitchFamily="49" charset="0"/>
              </a:rPr>
              <a:t> </a:t>
            </a:r>
            <a:r>
              <a:rPr lang="en-US" dirty="0" err="1">
                <a:latin typeface="Consolas" panose="020B0609020204030204" pitchFamily="49" charset="0"/>
              </a:rPr>
              <a:t>vì</a:t>
            </a:r>
            <a:r>
              <a:rPr lang="en-US" dirty="0">
                <a:latin typeface="Consolas" panose="020B0609020204030204" pitchFamily="49" charset="0"/>
              </a:rPr>
              <a:t> </a:t>
            </a:r>
            <a:r>
              <a:rPr lang="en-US" dirty="0" err="1">
                <a:latin typeface="Consolas" panose="020B0609020204030204" pitchFamily="49" charset="0"/>
              </a:rPr>
              <a:t>gộp</a:t>
            </a:r>
            <a:r>
              <a:rPr lang="en-US" dirty="0">
                <a:latin typeface="Consolas" panose="020B0609020204030204" pitchFamily="49" charset="0"/>
              </a:rPr>
              <a:t> </a:t>
            </a:r>
            <a:r>
              <a:rPr lang="en-US" dirty="0" err="1">
                <a:latin typeface="Consolas" panose="020B0609020204030204" pitchFamily="49" charset="0"/>
              </a:rPr>
              <a:t>hết</a:t>
            </a:r>
            <a:r>
              <a:rPr lang="en-US" dirty="0">
                <a:latin typeface="Consolas" panose="020B0609020204030204" pitchFamily="49" charset="0"/>
              </a:rPr>
              <a:t> </a:t>
            </a:r>
            <a:r>
              <a:rPr lang="en-US" dirty="0" err="1">
                <a:latin typeface="Consolas" panose="020B0609020204030204" pitchFamily="49" charset="0"/>
              </a:rPr>
              <a:t>lại</a:t>
            </a:r>
            <a:endParaRPr lang="en-US" dirty="0">
              <a:latin typeface="Consolas" panose="020B0609020204030204" pitchFamily="49" charset="0"/>
            </a:endParaRPr>
          </a:p>
          <a:p>
            <a:pPr>
              <a:lnSpc>
                <a:spcPct val="110000"/>
              </a:lnSpc>
            </a:pPr>
            <a:endParaRPr lang="en-US" dirty="0">
              <a:latin typeface="Consolas" panose="020B0609020204030204" pitchFamily="49" charset="0"/>
            </a:endParaRPr>
          </a:p>
        </p:txBody>
      </p:sp>
    </p:spTree>
    <p:extLst>
      <p:ext uri="{BB962C8B-B14F-4D97-AF65-F5344CB8AC3E}">
        <p14:creationId xmlns:p14="http://schemas.microsoft.com/office/powerpoint/2010/main" val="59731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F914-5E23-8D8C-8EFE-DB7B58309FC8}"/>
              </a:ext>
            </a:extLst>
          </p:cNvPr>
          <p:cNvSpPr>
            <a:spLocks noGrp="1"/>
          </p:cNvSpPr>
          <p:nvPr>
            <p:ph type="title"/>
          </p:nvPr>
        </p:nvSpPr>
        <p:spPr/>
        <p:txBody>
          <a:bodyPr/>
          <a:lstStyle/>
          <a:p>
            <a:r>
              <a:rPr lang="en-US" dirty="0">
                <a:latin typeface="Consolas" panose="020B0609020204030204" pitchFamily="49" charset="0"/>
              </a:rPr>
              <a:t>B8: </a:t>
            </a:r>
            <a:r>
              <a:rPr lang="en-US" dirty="0" err="1">
                <a:latin typeface="Consolas" panose="020B0609020204030204" pitchFamily="49" charset="0"/>
              </a:rPr>
              <a:t>Sử</a:t>
            </a:r>
            <a:r>
              <a:rPr lang="en-US" dirty="0">
                <a:latin typeface="Consolas" panose="020B0609020204030204" pitchFamily="49" charset="0"/>
              </a:rPr>
              <a:t> dụng </a:t>
            </a:r>
            <a:r>
              <a:rPr lang="en-US" dirty="0" err="1">
                <a:latin typeface="Consolas" panose="020B0609020204030204" pitchFamily="49" charset="0"/>
              </a:rPr>
              <a:t>chiến</a:t>
            </a:r>
            <a:r>
              <a:rPr lang="en-US" dirty="0">
                <a:latin typeface="Consolas" panose="020B0609020204030204" pitchFamily="49" charset="0"/>
              </a:rPr>
              <a:t> </a:t>
            </a:r>
            <a:r>
              <a:rPr lang="en-US" dirty="0" err="1">
                <a:latin typeface="Consolas" panose="020B0609020204030204" pitchFamily="49" charset="0"/>
              </a:rPr>
              <a:t>lược</a:t>
            </a:r>
            <a:r>
              <a:rPr lang="en-US" dirty="0">
                <a:latin typeface="Consolas" panose="020B0609020204030204" pitchFamily="49" charset="0"/>
              </a:rPr>
              <a:t> </a:t>
            </a:r>
            <a:r>
              <a:rPr lang="en-US" dirty="0" err="1">
                <a:latin typeface="Consolas" panose="020B0609020204030204" pitchFamily="49" charset="0"/>
              </a:rPr>
              <a:t>vét</a:t>
            </a:r>
            <a:r>
              <a:rPr lang="en-US" dirty="0">
                <a:latin typeface="Consolas" panose="020B0609020204030204" pitchFamily="49" charset="0"/>
              </a:rPr>
              <a:t> </a:t>
            </a:r>
            <a:r>
              <a:rPr lang="en-US" dirty="0" err="1">
                <a:latin typeface="Consolas" panose="020B0609020204030204" pitchFamily="49" charset="0"/>
              </a:rPr>
              <a:t>cạn</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CC97050-520D-EA37-C924-14E41554C70F}"/>
              </a:ext>
            </a:extLst>
          </p:cNvPr>
          <p:cNvSpPr>
            <a:spLocks noGrp="1"/>
          </p:cNvSpPr>
          <p:nvPr>
            <p:ph idx="1"/>
          </p:nvPr>
        </p:nvSpPr>
        <p:spPr>
          <a:xfrm>
            <a:off x="838200" y="1825625"/>
            <a:ext cx="9311640" cy="4351338"/>
          </a:xfrm>
        </p:spPr>
        <p:txBody>
          <a:bodyPr>
            <a:normAutofit/>
          </a:bodyPr>
          <a:lstStyle/>
          <a:p>
            <a:pPr>
              <a:lnSpc>
                <a:spcPct val="100000"/>
              </a:lnSpc>
            </a:pPr>
            <a:r>
              <a:rPr lang="en-US" dirty="0">
                <a:latin typeface="Consolas" panose="020B0609020204030204" pitchFamily="49" charset="0"/>
              </a:rPr>
              <a:t>Em </a:t>
            </a:r>
            <a:r>
              <a:rPr lang="en-US" dirty="0" err="1">
                <a:latin typeface="Consolas" panose="020B0609020204030204" pitchFamily="49" charset="0"/>
              </a:rPr>
              <a:t>kết</a:t>
            </a:r>
            <a:r>
              <a:rPr lang="en-US" dirty="0">
                <a:latin typeface="Consolas" panose="020B0609020204030204" pitchFamily="49" charset="0"/>
              </a:rPr>
              <a:t> </a:t>
            </a:r>
            <a:r>
              <a:rPr lang="en-US" dirty="0" err="1">
                <a:latin typeface="Consolas" panose="020B0609020204030204" pitchFamily="49" charset="0"/>
              </a:rPr>
              <a:t>hợp</a:t>
            </a:r>
            <a:r>
              <a:rPr lang="en-US" dirty="0">
                <a:latin typeface="Consolas" panose="020B0609020204030204" pitchFamily="49" charset="0"/>
              </a:rPr>
              <a:t> </a:t>
            </a:r>
            <a:r>
              <a:rPr lang="en-US" b="0" dirty="0" err="1">
                <a:solidFill>
                  <a:srgbClr val="9CDCFE"/>
                </a:solidFill>
                <a:effectLst/>
                <a:latin typeface="Consolas" panose="020B0609020204030204" pitchFamily="49" charset="0"/>
              </a:rPr>
              <a:t>df_status_target</a:t>
            </a:r>
            <a:r>
              <a:rPr lang="en-US" b="0" dirty="0">
                <a:solidFill>
                  <a:srgbClr val="9CDCFE"/>
                </a:solidFill>
                <a:effectLst/>
                <a:latin typeface="Consolas" panose="020B0609020204030204" pitchFamily="49" charset="0"/>
              </a:rPr>
              <a:t> </a:t>
            </a:r>
            <a:r>
              <a:rPr lang="en-US" b="0" dirty="0" err="1">
                <a:effectLst/>
                <a:latin typeface="Consolas" panose="020B0609020204030204" pitchFamily="49" charset="0"/>
              </a:rPr>
              <a:t>với</a:t>
            </a:r>
            <a:r>
              <a:rPr lang="en-US" b="0" dirty="0">
                <a:effectLst/>
                <a:latin typeface="Consolas" panose="020B0609020204030204" pitchFamily="49" charset="0"/>
              </a:rPr>
              <a:t> </a:t>
            </a:r>
            <a:r>
              <a:rPr lang="en-US" b="0" dirty="0" err="1">
                <a:effectLst/>
                <a:latin typeface="Consolas" panose="020B0609020204030204" pitchFamily="49" charset="0"/>
              </a:rPr>
              <a:t>các</a:t>
            </a:r>
            <a:r>
              <a:rPr lang="en-US" b="0" dirty="0">
                <a:effectLst/>
                <a:latin typeface="Consolas" panose="020B0609020204030204" pitchFamily="49" charset="0"/>
              </a:rPr>
              <a:t> </a:t>
            </a:r>
            <a:r>
              <a:rPr lang="en-US" b="0" dirty="0" err="1">
                <a:effectLst/>
                <a:latin typeface="Consolas" panose="020B0609020204030204" pitchFamily="49" charset="0"/>
              </a:rPr>
              <a:t>cột</a:t>
            </a:r>
            <a:r>
              <a:rPr lang="en-US" b="0" dirty="0">
                <a:effectLst/>
                <a:latin typeface="Consolas" panose="020B0609020204030204" pitchFamily="49" charset="0"/>
              </a:rPr>
              <a:t> </a:t>
            </a:r>
            <a:r>
              <a:rPr lang="en-US" b="0" dirty="0" err="1">
                <a:effectLst/>
                <a:latin typeface="Consolas" panose="020B0609020204030204" pitchFamily="49" charset="0"/>
              </a:rPr>
              <a:t>bất</a:t>
            </a:r>
            <a:r>
              <a:rPr lang="en-US" b="0" dirty="0">
                <a:effectLst/>
                <a:latin typeface="Consolas" panose="020B0609020204030204" pitchFamily="49" charset="0"/>
              </a:rPr>
              <a:t> </a:t>
            </a:r>
            <a:r>
              <a:rPr lang="en-US" b="0" dirty="0" err="1">
                <a:effectLst/>
                <a:latin typeface="Consolas" panose="020B0609020204030204" pitchFamily="49" charset="0"/>
              </a:rPr>
              <a:t>kỳ</a:t>
            </a:r>
            <a:r>
              <a:rPr lang="en-US" b="0" dirty="0">
                <a:effectLst/>
                <a:latin typeface="Consolas" panose="020B0609020204030204" pitchFamily="49" charset="0"/>
              </a:rPr>
              <a:t> </a:t>
            </a:r>
            <a:r>
              <a:rPr lang="en-US" b="0" dirty="0" err="1">
                <a:effectLst/>
                <a:latin typeface="Consolas" panose="020B0609020204030204" pitchFamily="49" charset="0"/>
              </a:rPr>
              <a:t>trong</a:t>
            </a:r>
            <a:r>
              <a:rPr lang="en-US" b="0" dirty="0">
                <a:effectLst/>
                <a:latin typeface="Consolas" panose="020B0609020204030204" pitchFamily="49" charset="0"/>
              </a:rPr>
              <a:t> df_merged_1 </a:t>
            </a:r>
            <a:r>
              <a:rPr lang="en-US" b="0" dirty="0" err="1">
                <a:effectLst/>
                <a:latin typeface="Consolas" panose="020B0609020204030204" pitchFamily="49" charset="0"/>
              </a:rPr>
              <a:t>với</a:t>
            </a:r>
            <a:r>
              <a:rPr lang="en-US" b="0" dirty="0">
                <a:effectLst/>
                <a:latin typeface="Consolas" panose="020B0609020204030204" pitchFamily="49" charset="0"/>
              </a:rPr>
              <a:t> </a:t>
            </a:r>
            <a:r>
              <a:rPr lang="en-US" b="0" dirty="0" err="1">
                <a:effectLst/>
                <a:latin typeface="Consolas" panose="020B0609020204030204" pitchFamily="49" charset="0"/>
              </a:rPr>
              <a:t>mong</a:t>
            </a:r>
            <a:r>
              <a:rPr lang="en-US" b="0" dirty="0">
                <a:effectLst/>
                <a:latin typeface="Consolas" panose="020B0609020204030204" pitchFamily="49" charset="0"/>
              </a:rPr>
              <a:t> </a:t>
            </a:r>
            <a:r>
              <a:rPr lang="en-US" b="0" dirty="0" err="1">
                <a:effectLst/>
                <a:latin typeface="Consolas" panose="020B0609020204030204" pitchFamily="49" charset="0"/>
              </a:rPr>
              <a:t>muốn</a:t>
            </a:r>
            <a:r>
              <a:rPr lang="en-US" b="0" dirty="0">
                <a:effectLst/>
                <a:latin typeface="Consolas" panose="020B0609020204030204" pitchFamily="49" charset="0"/>
              </a:rPr>
              <a:t> </a:t>
            </a:r>
            <a:r>
              <a:rPr lang="en-US" b="0" dirty="0" err="1">
                <a:effectLst/>
                <a:latin typeface="Consolas" panose="020B0609020204030204" pitchFamily="49" charset="0"/>
              </a:rPr>
              <a:t>tìm</a:t>
            </a:r>
            <a:r>
              <a:rPr lang="en-US" b="0" dirty="0">
                <a:effectLst/>
                <a:latin typeface="Consolas" panose="020B0609020204030204" pitchFamily="49" charset="0"/>
              </a:rPr>
              <a:t> </a:t>
            </a:r>
            <a:r>
              <a:rPr lang="en-US" b="0" dirty="0" err="1">
                <a:effectLst/>
                <a:latin typeface="Consolas" panose="020B0609020204030204" pitchFamily="49" charset="0"/>
              </a:rPr>
              <a:t>được</a:t>
            </a:r>
            <a:r>
              <a:rPr lang="en-US" b="0" dirty="0">
                <a:effectLst/>
                <a:latin typeface="Consolas" panose="020B0609020204030204" pitchFamily="49" charset="0"/>
              </a:rPr>
              <a:t> </a:t>
            </a:r>
            <a:r>
              <a:rPr lang="en-US" b="0" dirty="0" err="1">
                <a:effectLst/>
                <a:latin typeface="Consolas" panose="020B0609020204030204" pitchFamily="49" charset="0"/>
              </a:rPr>
              <a:t>các</a:t>
            </a:r>
            <a:r>
              <a:rPr lang="en-US" b="0" dirty="0">
                <a:effectLst/>
                <a:latin typeface="Consolas" panose="020B0609020204030204" pitchFamily="49" charset="0"/>
              </a:rPr>
              <a:t> attribute </a:t>
            </a:r>
            <a:r>
              <a:rPr lang="en-US" b="0" dirty="0" err="1">
                <a:effectLst/>
                <a:latin typeface="Consolas" panose="020B0609020204030204" pitchFamily="49" charset="0"/>
              </a:rPr>
              <a:t>có</a:t>
            </a:r>
            <a:r>
              <a:rPr lang="en-US" b="0" dirty="0">
                <a:effectLst/>
                <a:latin typeface="Consolas" panose="020B0609020204030204" pitchFamily="49" charset="0"/>
              </a:rPr>
              <a:t> </a:t>
            </a:r>
            <a:r>
              <a:rPr lang="en-US" b="0" dirty="0" err="1">
                <a:effectLst/>
                <a:latin typeface="Consolas" panose="020B0609020204030204" pitchFamily="49" charset="0"/>
              </a:rPr>
              <a:t>ích</a:t>
            </a:r>
            <a:r>
              <a:rPr lang="en-US" b="0" dirty="0">
                <a:effectLst/>
                <a:latin typeface="Consolas" panose="020B0609020204030204" pitchFamily="49" charset="0"/>
              </a:rPr>
              <a:t>. Sau </a:t>
            </a:r>
            <a:r>
              <a:rPr lang="en-US" b="0" dirty="0" err="1">
                <a:effectLst/>
                <a:latin typeface="Consolas" panose="020B0609020204030204" pitchFamily="49" charset="0"/>
              </a:rPr>
              <a:t>đó</a:t>
            </a:r>
            <a:r>
              <a:rPr lang="en-US" b="0" dirty="0">
                <a:effectLst/>
                <a:latin typeface="Consolas" panose="020B0609020204030204" pitchFamily="49" charset="0"/>
              </a:rPr>
              <a:t> </a:t>
            </a:r>
            <a:r>
              <a:rPr lang="en-US" b="0" dirty="0" err="1">
                <a:effectLst/>
                <a:latin typeface="Consolas" panose="020B0609020204030204" pitchFamily="49" charset="0"/>
              </a:rPr>
              <a:t>em</a:t>
            </a:r>
            <a:r>
              <a:rPr lang="en-US" b="0" dirty="0">
                <a:effectLst/>
                <a:latin typeface="Consolas" panose="020B0609020204030204" pitchFamily="49" charset="0"/>
              </a:rPr>
              <a:t> </a:t>
            </a:r>
            <a:r>
              <a:rPr lang="en-US" b="0" dirty="0" err="1">
                <a:effectLst/>
                <a:latin typeface="Consolas" panose="020B0609020204030204" pitchFamily="49" charset="0"/>
              </a:rPr>
              <a:t>tiếp</a:t>
            </a:r>
            <a:r>
              <a:rPr lang="en-US" b="0" dirty="0">
                <a:effectLst/>
                <a:latin typeface="Consolas" panose="020B0609020204030204" pitchFamily="49" charset="0"/>
              </a:rPr>
              <a:t> </a:t>
            </a:r>
            <a:r>
              <a:rPr lang="en-US" b="0" dirty="0" err="1">
                <a:effectLst/>
                <a:latin typeface="Consolas" panose="020B0609020204030204" pitchFamily="49" charset="0"/>
              </a:rPr>
              <a:t>tục</a:t>
            </a:r>
            <a:r>
              <a:rPr lang="en-US" b="0" dirty="0">
                <a:effectLst/>
                <a:latin typeface="Consolas" panose="020B0609020204030204" pitchFamily="49" charset="0"/>
              </a:rPr>
              <a:t> </a:t>
            </a:r>
            <a:r>
              <a:rPr lang="en-US" b="0" dirty="0" err="1">
                <a:effectLst/>
                <a:latin typeface="Consolas" panose="020B0609020204030204" pitchFamily="49" charset="0"/>
              </a:rPr>
              <a:t>vét</a:t>
            </a:r>
            <a:r>
              <a:rPr lang="en-US" b="0" dirty="0">
                <a:effectLst/>
                <a:latin typeface="Consolas" panose="020B0609020204030204" pitchFamily="49" charset="0"/>
              </a:rPr>
              <a:t> </a:t>
            </a:r>
            <a:r>
              <a:rPr lang="en-US" b="0" dirty="0" err="1">
                <a:effectLst/>
                <a:latin typeface="Consolas" panose="020B0609020204030204" pitchFamily="49" charset="0"/>
              </a:rPr>
              <a:t>cạn</a:t>
            </a:r>
            <a:r>
              <a:rPr lang="en-US" b="0" dirty="0">
                <a:effectLst/>
                <a:latin typeface="Consolas" panose="020B0609020204030204" pitchFamily="49" charset="0"/>
              </a:rPr>
              <a:t> </a:t>
            </a:r>
            <a:r>
              <a:rPr lang="en-US" b="0" dirty="0" err="1">
                <a:effectLst/>
                <a:latin typeface="Consolas" panose="020B0609020204030204" pitchFamily="49" charset="0"/>
              </a:rPr>
              <a:t>các</a:t>
            </a:r>
            <a:r>
              <a:rPr lang="en-US" b="0" dirty="0">
                <a:effectLst/>
                <a:latin typeface="Consolas" panose="020B0609020204030204" pitchFamily="49" charset="0"/>
              </a:rPr>
              <a:t> </a:t>
            </a:r>
            <a:r>
              <a:rPr lang="en-US" b="0" dirty="0" err="1">
                <a:effectLst/>
                <a:latin typeface="Consolas" panose="020B0609020204030204" pitchFamily="49" charset="0"/>
              </a:rPr>
              <a:t>vòng</a:t>
            </a:r>
            <a:r>
              <a:rPr lang="en-US" b="0" dirty="0">
                <a:effectLst/>
                <a:latin typeface="Consolas" panose="020B0609020204030204" pitchFamily="49" charset="0"/>
              </a:rPr>
              <a:t> </a:t>
            </a:r>
            <a:r>
              <a:rPr lang="en-US" b="0" dirty="0" err="1">
                <a:effectLst/>
                <a:latin typeface="Consolas" panose="020B0609020204030204" pitchFamily="49" charset="0"/>
              </a:rPr>
              <a:t>tiếp</a:t>
            </a:r>
            <a:r>
              <a:rPr lang="en-US" b="0" dirty="0">
                <a:effectLst/>
                <a:latin typeface="Consolas" panose="020B0609020204030204" pitchFamily="49" charset="0"/>
              </a:rPr>
              <a:t> </a:t>
            </a:r>
            <a:r>
              <a:rPr lang="en-US" b="0" dirty="0" err="1">
                <a:effectLst/>
                <a:latin typeface="Consolas" panose="020B0609020204030204" pitchFamily="49" charset="0"/>
              </a:rPr>
              <a:t>theo</a:t>
            </a:r>
            <a:endParaRPr lang="en-US" b="0" dirty="0">
              <a:effectLst/>
              <a:latin typeface="Consolas" panose="020B0609020204030204" pitchFamily="49" charset="0"/>
            </a:endParaRPr>
          </a:p>
          <a:p>
            <a:pPr>
              <a:lnSpc>
                <a:spcPct val="100000"/>
              </a:lnSpc>
            </a:pPr>
            <a:r>
              <a:rPr lang="en-US" dirty="0">
                <a:latin typeface="Consolas" panose="020B0609020204030204" pitchFamily="49" charset="0"/>
              </a:rPr>
              <a:t>Sau </a:t>
            </a:r>
            <a:r>
              <a:rPr lang="en-US" dirty="0" err="1">
                <a:latin typeface="Consolas" panose="020B0609020204030204" pitchFamily="49" charset="0"/>
              </a:rPr>
              <a:t>khi</a:t>
            </a:r>
            <a:r>
              <a:rPr lang="en-US" dirty="0">
                <a:latin typeface="Consolas" panose="020B0609020204030204" pitchFamily="49" charset="0"/>
              </a:rPr>
              <a:t> </a:t>
            </a:r>
            <a:r>
              <a:rPr lang="en-US" dirty="0" err="1">
                <a:latin typeface="Consolas" panose="020B0609020204030204" pitchFamily="49" charset="0"/>
              </a:rPr>
              <a:t>thêm</a:t>
            </a:r>
            <a:r>
              <a:rPr lang="en-US" dirty="0">
                <a:latin typeface="Consolas" panose="020B0609020204030204" pitchFamily="49" charset="0"/>
              </a:rPr>
              <a:t> attribute</a:t>
            </a:r>
          </a:p>
          <a:p>
            <a:pPr marL="0" indent="0">
              <a:lnSpc>
                <a:spcPct val="100000"/>
              </a:lnSpc>
              <a:buNone/>
            </a:pPr>
            <a:r>
              <a:rPr lang="en-US" dirty="0">
                <a:latin typeface="Consolas" panose="020B0609020204030204" pitchFamily="49" charset="0"/>
              </a:rPr>
              <a:t> </a:t>
            </a:r>
            <a:r>
              <a:rPr lang="en-US" b="0" dirty="0">
                <a:effectLst/>
                <a:latin typeface="Consolas" panose="020B0609020204030204" pitchFamily="49" charset="0"/>
              </a:rPr>
              <a:t>CODE_GENDER, recall </a:t>
            </a:r>
            <a:r>
              <a:rPr lang="en-US" b="0" dirty="0" err="1">
                <a:effectLst/>
                <a:latin typeface="Consolas" panose="020B0609020204030204" pitchFamily="49" charset="0"/>
              </a:rPr>
              <a:t>tăng</a:t>
            </a:r>
            <a:r>
              <a:rPr lang="en-US" b="0" dirty="0">
                <a:effectLst/>
                <a:latin typeface="Consolas" panose="020B0609020204030204" pitchFamily="49" charset="0"/>
              </a:rPr>
              <a:t> </a:t>
            </a:r>
            <a:r>
              <a:rPr lang="en-US" b="0" dirty="0" err="1">
                <a:effectLst/>
                <a:latin typeface="Consolas" panose="020B0609020204030204" pitchFamily="49" charset="0"/>
              </a:rPr>
              <a:t>đáng</a:t>
            </a:r>
            <a:r>
              <a:rPr lang="en-US" b="0" dirty="0">
                <a:effectLst/>
                <a:latin typeface="Consolas" panose="020B0609020204030204" pitchFamily="49" charset="0"/>
              </a:rPr>
              <a:t> </a:t>
            </a:r>
            <a:r>
              <a:rPr lang="en-US" b="0" dirty="0" err="1">
                <a:effectLst/>
                <a:latin typeface="Consolas" panose="020B0609020204030204" pitchFamily="49" charset="0"/>
              </a:rPr>
              <a:t>kể</a:t>
            </a:r>
            <a:r>
              <a:rPr lang="en-US" b="0" dirty="0">
                <a:effectLst/>
                <a:latin typeface="Consolas" panose="020B0609020204030204" pitchFamily="49" charset="0"/>
              </a:rPr>
              <a:t>: 65%</a:t>
            </a:r>
            <a:endParaRPr lang="en-US" dirty="0">
              <a:latin typeface="Consolas" panose="020B0609020204030204" pitchFamily="49" charset="0"/>
            </a:endParaRPr>
          </a:p>
          <a:p>
            <a:pPr>
              <a:lnSpc>
                <a:spcPct val="100000"/>
              </a:lnSpc>
            </a:pPr>
            <a:r>
              <a:rPr lang="en-US" dirty="0" err="1">
                <a:latin typeface="Consolas" panose="020B0609020204030204" pitchFamily="49" charset="0"/>
              </a:rPr>
              <a:t>Tiếp</a:t>
            </a:r>
            <a:r>
              <a:rPr lang="en-US" dirty="0">
                <a:latin typeface="Consolas" panose="020B0609020204030204" pitchFamily="49" charset="0"/>
              </a:rPr>
              <a:t> </a:t>
            </a:r>
            <a:r>
              <a:rPr lang="en-US" dirty="0" err="1">
                <a:latin typeface="Consolas" panose="020B0609020204030204" pitchFamily="49" charset="0"/>
              </a:rPr>
              <a:t>tục</a:t>
            </a:r>
            <a:r>
              <a:rPr lang="en-US" dirty="0">
                <a:latin typeface="Consolas" panose="020B0609020204030204" pitchFamily="49" charset="0"/>
              </a:rPr>
              <a:t> </a:t>
            </a:r>
            <a:r>
              <a:rPr lang="en-US" dirty="0" err="1">
                <a:latin typeface="Consolas" panose="020B0609020204030204" pitchFamily="49" charset="0"/>
              </a:rPr>
              <a:t>thêm</a:t>
            </a:r>
            <a:r>
              <a:rPr lang="en-US" dirty="0">
                <a:latin typeface="Consolas" panose="020B0609020204030204" pitchFamily="49" charset="0"/>
              </a:rPr>
              <a:t> attribute</a:t>
            </a:r>
            <a:r>
              <a:rPr lang="en-US" b="0" dirty="0">
                <a:solidFill>
                  <a:srgbClr val="CE9178"/>
                </a:solidFill>
                <a:effectLst/>
                <a:latin typeface="Consolas" panose="020B0609020204030204" pitchFamily="49" charset="0"/>
              </a:rPr>
              <a:t> </a:t>
            </a:r>
            <a:r>
              <a:rPr lang="en-US" b="0" dirty="0">
                <a:effectLst/>
                <a:latin typeface="Consolas" panose="020B0609020204030204" pitchFamily="49" charset="0"/>
              </a:rPr>
              <a:t>FLAG_EMP_PHONE, recall </a:t>
            </a:r>
            <a:r>
              <a:rPr lang="en-US" b="0" dirty="0" err="1">
                <a:effectLst/>
                <a:latin typeface="Consolas" panose="020B0609020204030204" pitchFamily="49" charset="0"/>
              </a:rPr>
              <a:t>đã</a:t>
            </a:r>
            <a:r>
              <a:rPr lang="en-US" b="0" dirty="0">
                <a:effectLst/>
                <a:latin typeface="Consolas" panose="020B0609020204030204" pitchFamily="49" charset="0"/>
              </a:rPr>
              <a:t> tang </a:t>
            </a:r>
            <a:r>
              <a:rPr lang="en-US" b="0" dirty="0" err="1">
                <a:effectLst/>
                <a:latin typeface="Consolas" panose="020B0609020204030204" pitchFamily="49" charset="0"/>
              </a:rPr>
              <a:t>lên</a:t>
            </a:r>
            <a:r>
              <a:rPr lang="en-US" b="0" dirty="0">
                <a:effectLst/>
                <a:latin typeface="Consolas" panose="020B0609020204030204" pitchFamily="49" charset="0"/>
              </a:rPr>
              <a:t> 67.41%</a:t>
            </a:r>
          </a:p>
          <a:p>
            <a:pPr>
              <a:lnSpc>
                <a:spcPct val="100000"/>
              </a:lnSpc>
            </a:pPr>
            <a:endParaRPr lang="en-US" dirty="0">
              <a:latin typeface="Consolas" panose="020B0609020204030204" pitchFamily="49" charset="0"/>
            </a:endParaRPr>
          </a:p>
        </p:txBody>
      </p:sp>
      <p:pic>
        <p:nvPicPr>
          <p:cNvPr id="9" name="Picture 8">
            <a:extLst>
              <a:ext uri="{FF2B5EF4-FFF2-40B4-BE49-F238E27FC236}">
                <a16:creationId xmlns:a16="http://schemas.microsoft.com/office/drawing/2014/main" id="{CBD05B8E-9823-D69D-C846-5BA927953D1D}"/>
              </a:ext>
            </a:extLst>
          </p:cNvPr>
          <p:cNvPicPr>
            <a:picLocks noChangeAspect="1"/>
          </p:cNvPicPr>
          <p:nvPr/>
        </p:nvPicPr>
        <p:blipFill>
          <a:blip r:embed="rId2"/>
          <a:stretch>
            <a:fillRect/>
          </a:stretch>
        </p:blipFill>
        <p:spPr>
          <a:xfrm>
            <a:off x="8894127" y="4896459"/>
            <a:ext cx="3003233" cy="1514183"/>
          </a:xfrm>
          <a:prstGeom prst="rect">
            <a:avLst/>
          </a:prstGeom>
        </p:spPr>
      </p:pic>
    </p:spTree>
    <p:extLst>
      <p:ext uri="{BB962C8B-B14F-4D97-AF65-F5344CB8AC3E}">
        <p14:creationId xmlns:p14="http://schemas.microsoft.com/office/powerpoint/2010/main" val="68574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223521" y="365125"/>
            <a:ext cx="12385040" cy="1325563"/>
          </a:xfrm>
        </p:spPr>
        <p:txBody>
          <a:bodyPr>
            <a:normAutofit/>
          </a:bodyPr>
          <a:lstStyle/>
          <a:p>
            <a:r>
              <a:rPr lang="en-US" dirty="0">
                <a:latin typeface="Consolas" panose="020B0609020204030204" pitchFamily="49" charset="0"/>
              </a:rPr>
              <a:t>B9: </a:t>
            </a:r>
            <a:r>
              <a:rPr lang="en-US" dirty="0" err="1">
                <a:latin typeface="Consolas" panose="020B0609020204030204" pitchFamily="49" charset="0"/>
              </a:rPr>
              <a:t>Xử</a:t>
            </a:r>
            <a:r>
              <a:rPr lang="en-US" dirty="0">
                <a:latin typeface="Consolas" panose="020B0609020204030204" pitchFamily="49" charset="0"/>
              </a:rPr>
              <a:t> </a:t>
            </a:r>
            <a:r>
              <a:rPr lang="en-US" dirty="0" err="1">
                <a:latin typeface="Consolas" panose="020B0609020204030204" pitchFamily="49" charset="0"/>
              </a:rPr>
              <a:t>lý</a:t>
            </a:r>
            <a:r>
              <a:rPr lang="en-US" dirty="0">
                <a:latin typeface="Consolas" panose="020B0609020204030204" pitchFamily="49" charset="0"/>
              </a:rPr>
              <a:t> </a:t>
            </a:r>
            <a:r>
              <a:rPr lang="en-US" b="0" dirty="0">
                <a:solidFill>
                  <a:srgbClr val="9CDCFE"/>
                </a:solidFill>
                <a:effectLst/>
                <a:latin typeface="Consolas" panose="020B0609020204030204" pitchFamily="49" charset="0"/>
              </a:rPr>
              <a:t>df_previous_application_norm</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864AE494-2C06-CBCD-05A1-9CA9B5D56576}"/>
              </a:ext>
            </a:extLst>
          </p:cNvPr>
          <p:cNvSpPr>
            <a:spLocks noGrp="1"/>
          </p:cNvSpPr>
          <p:nvPr>
            <p:ph idx="1"/>
          </p:nvPr>
        </p:nvSpPr>
        <p:spPr>
          <a:xfrm>
            <a:off x="838199" y="1825625"/>
            <a:ext cx="10953467" cy="4351338"/>
          </a:xfrm>
        </p:spPr>
        <p:txBody>
          <a:bodyPr>
            <a:normAutofit/>
          </a:bodyPr>
          <a:lstStyle/>
          <a:p>
            <a:pPr>
              <a:lnSpc>
                <a:spcPct val="120000"/>
              </a:lnSpc>
            </a:pPr>
            <a:r>
              <a:rPr lang="en-US" dirty="0" err="1">
                <a:latin typeface="Consolas" panose="020B0609020204030204" pitchFamily="49" charset="0"/>
              </a:rPr>
              <a:t>Số</a:t>
            </a:r>
            <a:r>
              <a:rPr lang="en-US" dirty="0">
                <a:latin typeface="Consolas" panose="020B0609020204030204" pitchFamily="49" charset="0"/>
              </a:rPr>
              <a:t> record: </a:t>
            </a:r>
            <a:r>
              <a:rPr lang="en-US" b="0" i="0" dirty="0">
                <a:effectLst/>
                <a:latin typeface="Consolas" panose="020B0609020204030204" pitchFamily="49" charset="0"/>
              </a:rPr>
              <a:t>1670214</a:t>
            </a:r>
          </a:p>
          <a:p>
            <a:pPr>
              <a:lnSpc>
                <a:spcPct val="120000"/>
              </a:lnSpc>
            </a:pPr>
            <a:r>
              <a:rPr lang="en-US" dirty="0" err="1">
                <a:latin typeface="Consolas" panose="020B0609020204030204" pitchFamily="49" charset="0"/>
              </a:rPr>
              <a:t>Số</a:t>
            </a:r>
            <a:r>
              <a:rPr lang="en-US" dirty="0">
                <a:latin typeface="Consolas" panose="020B0609020204030204" pitchFamily="49" charset="0"/>
              </a:rPr>
              <a:t> column: 37</a:t>
            </a:r>
          </a:p>
          <a:p>
            <a:pPr>
              <a:lnSpc>
                <a:spcPct val="120000"/>
              </a:lnSpc>
            </a:pPr>
            <a:r>
              <a:rPr lang="en-US" dirty="0">
                <a:latin typeface="Consolas" panose="020B0609020204030204" pitchFamily="49" charset="0"/>
              </a:rPr>
              <a:t>Em </a:t>
            </a:r>
            <a:r>
              <a:rPr lang="en-US" dirty="0" err="1">
                <a:latin typeface="Consolas" panose="020B0609020204030204" pitchFamily="49" charset="0"/>
              </a:rPr>
              <a:t>loại</a:t>
            </a:r>
            <a:r>
              <a:rPr lang="en-US" dirty="0">
                <a:latin typeface="Consolas" panose="020B0609020204030204" pitchFamily="49" charset="0"/>
              </a:rPr>
              <a:t> </a:t>
            </a:r>
            <a:r>
              <a:rPr lang="en-US" dirty="0" err="1">
                <a:latin typeface="Consolas" panose="020B0609020204030204" pitchFamily="49" charset="0"/>
              </a:rPr>
              <a:t>những</a:t>
            </a:r>
            <a:r>
              <a:rPr lang="en-US" dirty="0">
                <a:latin typeface="Consolas" panose="020B0609020204030204" pitchFamily="49" charset="0"/>
              </a:rPr>
              <a:t> </a:t>
            </a:r>
            <a:r>
              <a:rPr lang="en-US" dirty="0" err="1">
                <a:latin typeface="Consolas" panose="020B0609020204030204" pitchFamily="49" charset="0"/>
              </a:rPr>
              <a:t>cột</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giá</a:t>
            </a:r>
            <a:r>
              <a:rPr lang="en-US" dirty="0">
                <a:latin typeface="Consolas" panose="020B0609020204030204" pitchFamily="49" charset="0"/>
              </a:rPr>
              <a:t> </a:t>
            </a:r>
            <a:r>
              <a:rPr lang="en-US" dirty="0" err="1">
                <a:latin typeface="Consolas" panose="020B0609020204030204" pitchFamily="49" charset="0"/>
              </a:rPr>
              <a:t>trị</a:t>
            </a:r>
            <a:r>
              <a:rPr lang="en-US" dirty="0">
                <a:latin typeface="Consolas" panose="020B0609020204030204" pitchFamily="49" charset="0"/>
              </a:rPr>
              <a:t> null &gt; 10%</a:t>
            </a:r>
          </a:p>
          <a:p>
            <a:pPr>
              <a:lnSpc>
                <a:spcPct val="120000"/>
              </a:lnSpc>
            </a:pPr>
            <a:r>
              <a:rPr lang="en-US" dirty="0">
                <a:latin typeface="Consolas" panose="020B0609020204030204" pitchFamily="49" charset="0"/>
              </a:rPr>
              <a:t>24 columns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giữ</a:t>
            </a:r>
            <a:r>
              <a:rPr lang="en-US" dirty="0">
                <a:latin typeface="Consolas" panose="020B0609020204030204" pitchFamily="49" charset="0"/>
              </a:rPr>
              <a:t> </a:t>
            </a:r>
            <a:r>
              <a:rPr lang="en-US" dirty="0" err="1">
                <a:latin typeface="Consolas" panose="020B0609020204030204" pitchFamily="49" charset="0"/>
              </a:rPr>
              <a:t>lại</a:t>
            </a:r>
            <a:endParaRPr lang="en-US" dirty="0">
              <a:latin typeface="Consolas" panose="020B0609020204030204" pitchFamily="49" charset="0"/>
            </a:endParaRPr>
          </a:p>
          <a:p>
            <a:pPr>
              <a:lnSpc>
                <a:spcPct val="120000"/>
              </a:lnSpc>
            </a:pPr>
            <a:r>
              <a:rPr lang="en-US" dirty="0" err="1">
                <a:latin typeface="Consolas" panose="020B0609020204030204" pitchFamily="49" charset="0"/>
              </a:rPr>
              <a:t>Thử</a:t>
            </a:r>
            <a:r>
              <a:rPr lang="en-US" dirty="0">
                <a:latin typeface="Consolas" panose="020B0609020204030204" pitchFamily="49" charset="0"/>
              </a:rPr>
              <a:t> group by </a:t>
            </a:r>
            <a:r>
              <a:rPr lang="en-US" dirty="0" err="1">
                <a:latin typeface="Consolas" panose="020B0609020204030204" pitchFamily="49" charset="0"/>
              </a:rPr>
              <a:t>lại</a:t>
            </a:r>
            <a:r>
              <a:rPr lang="en-US" dirty="0">
                <a:latin typeface="Consolas" panose="020B0609020204030204" pitchFamily="49" charset="0"/>
              </a:rPr>
              <a:t> the ID </a:t>
            </a:r>
            <a:r>
              <a:rPr lang="en-US" dirty="0" err="1">
                <a:latin typeface="Consolas" panose="020B0609020204030204" pitchFamily="49" charset="0"/>
              </a:rPr>
              <a:t>khách</a:t>
            </a:r>
            <a:r>
              <a:rPr lang="en-US" dirty="0">
                <a:latin typeface="Consolas" panose="020B0609020204030204" pitchFamily="49" charset="0"/>
              </a:rPr>
              <a:t> </a:t>
            </a:r>
            <a:r>
              <a:rPr lang="en-US" dirty="0" err="1">
                <a:latin typeface="Consolas" panose="020B0609020204030204" pitchFamily="49" charset="0"/>
              </a:rPr>
              <a:t>hàng</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bản</a:t>
            </a:r>
            <a:r>
              <a:rPr lang="en-US" dirty="0">
                <a:latin typeface="Consolas" panose="020B0609020204030204" pitchFamily="49" charset="0"/>
              </a:rPr>
              <a:t> </a:t>
            </a:r>
            <a:r>
              <a:rPr lang="en-US" dirty="0" err="1">
                <a:latin typeface="Consolas" panose="020B0609020204030204" pitchFamily="49" charset="0"/>
              </a:rPr>
              <a:t>ghi</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được</a:t>
            </a:r>
            <a:r>
              <a:rPr lang="en-US" dirty="0">
                <a:latin typeface="Consolas" panose="020B0609020204030204" pitchFamily="49" charset="0"/>
              </a:rPr>
              <a:t> ở DF </a:t>
            </a:r>
            <a:r>
              <a:rPr lang="en-US" dirty="0" err="1">
                <a:latin typeface="Consolas" panose="020B0609020204030204" pitchFamily="49" charset="0"/>
              </a:rPr>
              <a:t>mới</a:t>
            </a:r>
            <a:r>
              <a:rPr lang="en-US" dirty="0">
                <a:latin typeface="Consolas" panose="020B0609020204030204" pitchFamily="49" charset="0"/>
              </a:rPr>
              <a:t> </a:t>
            </a:r>
            <a:r>
              <a:rPr lang="en-US" dirty="0" err="1">
                <a:latin typeface="Consolas" panose="020B0609020204030204" pitchFamily="49" charset="0"/>
              </a:rPr>
              <a:t>đúng</a:t>
            </a:r>
            <a:r>
              <a:rPr lang="en-US" dirty="0">
                <a:latin typeface="Consolas" panose="020B0609020204030204" pitchFamily="49" charset="0"/>
              </a:rPr>
              <a:t> </a:t>
            </a:r>
            <a:r>
              <a:rPr lang="en-US" dirty="0" err="1">
                <a:latin typeface="Consolas" panose="020B0609020204030204" pitchFamily="49" charset="0"/>
              </a:rPr>
              <a:t>bằng</a:t>
            </a:r>
            <a:r>
              <a:rPr lang="en-US" dirty="0">
                <a:latin typeface="Consolas" panose="020B0609020204030204" pitchFamily="49" charset="0"/>
              </a:rPr>
              <a:t> </a:t>
            </a:r>
            <a:r>
              <a:rPr lang="en-US" b="0" i="0" dirty="0">
                <a:effectLst/>
                <a:latin typeface="Consolas" panose="020B0609020204030204" pitchFamily="49" charset="0"/>
              </a:rPr>
              <a:t>338857, </a:t>
            </a:r>
            <a:r>
              <a:rPr lang="en-US" b="0" i="0" dirty="0" err="1">
                <a:effectLst/>
                <a:latin typeface="Consolas" panose="020B0609020204030204" pitchFamily="49" charset="0"/>
              </a:rPr>
              <a:t>nhiều</a:t>
            </a:r>
            <a:r>
              <a:rPr lang="en-US" b="0" i="0" dirty="0">
                <a:effectLst/>
                <a:latin typeface="Consolas" panose="020B0609020204030204" pitchFamily="49" charset="0"/>
              </a:rPr>
              <a:t> </a:t>
            </a:r>
            <a:r>
              <a:rPr lang="en-US" b="0" i="0" dirty="0" err="1">
                <a:effectLst/>
                <a:latin typeface="Consolas" panose="020B0609020204030204" pitchFamily="49" charset="0"/>
              </a:rPr>
              <a:t>hơn</a:t>
            </a:r>
            <a:r>
              <a:rPr lang="en-US" b="0" i="0" dirty="0">
                <a:effectLst/>
                <a:latin typeface="Consolas" panose="020B0609020204030204" pitchFamily="49" charset="0"/>
              </a:rPr>
              <a:t> </a:t>
            </a:r>
            <a:r>
              <a:rPr lang="en-US" b="0" i="0" dirty="0" err="1">
                <a:effectLst/>
                <a:latin typeface="Consolas" panose="020B0609020204030204" pitchFamily="49" charset="0"/>
              </a:rPr>
              <a:t>số</a:t>
            </a:r>
            <a:r>
              <a:rPr lang="en-US" b="0" i="0" dirty="0">
                <a:effectLst/>
                <a:latin typeface="Consolas" panose="020B0609020204030204" pitchFamily="49" charset="0"/>
              </a:rPr>
              <a:t> </a:t>
            </a:r>
            <a:r>
              <a:rPr lang="en-US" b="0" i="0" dirty="0" err="1">
                <a:effectLst/>
                <a:latin typeface="Consolas" panose="020B0609020204030204" pitchFamily="49" charset="0"/>
              </a:rPr>
              <a:t>bản</a:t>
            </a:r>
            <a:r>
              <a:rPr lang="en-US" dirty="0">
                <a:latin typeface="Consolas" panose="020B0609020204030204" pitchFamily="49" charset="0"/>
              </a:rPr>
              <a:t> </a:t>
            </a:r>
            <a:r>
              <a:rPr lang="en-US" dirty="0" err="1">
                <a:latin typeface="Consolas" panose="020B0609020204030204" pitchFamily="49" charset="0"/>
              </a:rPr>
              <a:t>ghi</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b="0" dirty="0" err="1">
                <a:effectLst/>
                <a:latin typeface="Consolas" panose="020B0609020204030204" pitchFamily="49" charset="0"/>
              </a:rPr>
              <a:t>df_application_train</a:t>
            </a: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dirty="0">
              <a:latin typeface="Consolas" panose="020B0609020204030204" pitchFamily="49" charset="0"/>
            </a:endParaRPr>
          </a:p>
        </p:txBody>
      </p:sp>
    </p:spTree>
    <p:extLst>
      <p:ext uri="{BB962C8B-B14F-4D97-AF65-F5344CB8AC3E}">
        <p14:creationId xmlns:p14="http://schemas.microsoft.com/office/powerpoint/2010/main" val="3971968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838199" y="365125"/>
            <a:ext cx="11353801" cy="1325563"/>
          </a:xfrm>
        </p:spPr>
        <p:txBody>
          <a:bodyPr>
            <a:normAutofit/>
          </a:bodyPr>
          <a:lstStyle/>
          <a:p>
            <a:r>
              <a:rPr lang="en-US" dirty="0">
                <a:latin typeface="Consolas" panose="020B0609020204030204" pitchFamily="49" charset="0"/>
              </a:rPr>
              <a:t>B10: </a:t>
            </a:r>
            <a:r>
              <a:rPr lang="en-US" dirty="0" err="1">
                <a:latin typeface="Consolas" panose="020B0609020204030204" pitchFamily="49" charset="0"/>
              </a:rPr>
              <a:t>Vét</a:t>
            </a:r>
            <a:r>
              <a:rPr lang="en-US" dirty="0">
                <a:latin typeface="Consolas" panose="020B0609020204030204" pitchFamily="49" charset="0"/>
              </a:rPr>
              <a:t> </a:t>
            </a:r>
            <a:r>
              <a:rPr lang="en-US" dirty="0" err="1">
                <a:latin typeface="Consolas" panose="020B0609020204030204" pitchFamily="49" charset="0"/>
              </a:rPr>
              <a:t>cạn</a:t>
            </a:r>
            <a:r>
              <a:rPr lang="en-US" dirty="0">
                <a:latin typeface="Consolas" panose="020B0609020204030204" pitchFamily="49" charset="0"/>
              </a:rPr>
              <a:t> </a:t>
            </a:r>
            <a:r>
              <a:rPr lang="en-US" dirty="0" err="1">
                <a:latin typeface="Consolas" panose="020B0609020204030204" pitchFamily="49" charset="0"/>
              </a:rPr>
              <a:t>sử</a:t>
            </a:r>
            <a:r>
              <a:rPr lang="en-US" dirty="0">
                <a:latin typeface="Consolas" panose="020B0609020204030204" pitchFamily="49" charset="0"/>
              </a:rPr>
              <a:t> dụng </a:t>
            </a:r>
            <a:r>
              <a:rPr lang="en-US" b="0" dirty="0">
                <a:solidFill>
                  <a:srgbClr val="9CDCFE"/>
                </a:solidFill>
                <a:effectLst/>
                <a:latin typeface="Consolas" panose="020B0609020204030204" pitchFamily="49" charset="0"/>
              </a:rPr>
              <a:t>df_previous_application_norm</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864AE494-2C06-CBCD-05A1-9CA9B5D56576}"/>
              </a:ext>
            </a:extLst>
          </p:cNvPr>
          <p:cNvSpPr>
            <a:spLocks noGrp="1"/>
          </p:cNvSpPr>
          <p:nvPr>
            <p:ph idx="1"/>
          </p:nvPr>
        </p:nvSpPr>
        <p:spPr>
          <a:xfrm>
            <a:off x="838199" y="1825625"/>
            <a:ext cx="5383925" cy="4351338"/>
          </a:xfrm>
        </p:spPr>
        <p:txBody>
          <a:bodyPr>
            <a:normAutofit/>
          </a:bodyPr>
          <a:lstStyle/>
          <a:p>
            <a:pPr>
              <a:lnSpc>
                <a:spcPct val="120000"/>
              </a:lnSpc>
            </a:pPr>
            <a:r>
              <a:rPr lang="en-US" b="0" dirty="0" err="1">
                <a:effectLst/>
                <a:latin typeface="Consolas" panose="020B0609020204030204" pitchFamily="49" charset="0"/>
              </a:rPr>
              <a:t>Trước</a:t>
            </a:r>
            <a:r>
              <a:rPr lang="en-US" b="0" dirty="0">
                <a:effectLst/>
                <a:latin typeface="Consolas" panose="020B0609020204030204" pitchFamily="49" charset="0"/>
              </a:rPr>
              <a:t> </a:t>
            </a:r>
            <a:r>
              <a:rPr lang="en-US" b="0" dirty="0" err="1">
                <a:effectLst/>
                <a:latin typeface="Consolas" panose="020B0609020204030204" pitchFamily="49" charset="0"/>
              </a:rPr>
              <a:t>tiên</a:t>
            </a:r>
            <a:r>
              <a:rPr lang="en-US" b="0" dirty="0">
                <a:effectLst/>
                <a:latin typeface="Consolas" panose="020B0609020204030204" pitchFamily="49" charset="0"/>
              </a:rPr>
              <a:t> </a:t>
            </a:r>
            <a:r>
              <a:rPr lang="en-US" b="0" dirty="0" err="1">
                <a:effectLst/>
                <a:latin typeface="Consolas" panose="020B0609020204030204" pitchFamily="49" charset="0"/>
              </a:rPr>
              <a:t>em</a:t>
            </a:r>
            <a:r>
              <a:rPr lang="en-US" b="0" dirty="0">
                <a:effectLst/>
                <a:latin typeface="Consolas" panose="020B0609020204030204" pitchFamily="49" charset="0"/>
              </a:rPr>
              <a:t> </a:t>
            </a:r>
            <a:r>
              <a:rPr lang="en-US" b="0" dirty="0" err="1">
                <a:effectLst/>
                <a:latin typeface="Consolas" panose="020B0609020204030204" pitchFamily="49" charset="0"/>
              </a:rPr>
              <a:t>thử</a:t>
            </a:r>
            <a:r>
              <a:rPr lang="en-US" b="0" dirty="0">
                <a:effectLst/>
                <a:latin typeface="Consolas" panose="020B0609020204030204" pitchFamily="49" charset="0"/>
              </a:rPr>
              <a:t> </a:t>
            </a:r>
            <a:r>
              <a:rPr lang="en-US" b="0" dirty="0" err="1">
                <a:effectLst/>
                <a:latin typeface="Consolas" panose="020B0609020204030204" pitchFamily="49" charset="0"/>
              </a:rPr>
              <a:t>d</a:t>
            </a:r>
            <a:r>
              <a:rPr lang="en-US" dirty="0" err="1">
                <a:latin typeface="Consolas" panose="020B0609020204030204" pitchFamily="49" charset="0"/>
              </a:rPr>
              <a:t>ù</a:t>
            </a:r>
            <a:r>
              <a:rPr lang="en-US" b="0" dirty="0" err="1">
                <a:effectLst/>
                <a:latin typeface="Consolas" panose="020B0609020204030204" pitchFamily="49" charset="0"/>
              </a:rPr>
              <a:t>ng</a:t>
            </a:r>
            <a:r>
              <a:rPr lang="en-US" b="0" dirty="0">
                <a:effectLst/>
                <a:latin typeface="Consolas" panose="020B0609020204030204" pitchFamily="49" charset="0"/>
              </a:rPr>
              <a:t> </a:t>
            </a:r>
            <a:r>
              <a:rPr lang="en-US" b="0" dirty="0" err="1">
                <a:effectLst/>
                <a:latin typeface="Consolas" panose="020B0609020204030204" pitchFamily="49" charset="0"/>
              </a:rPr>
              <a:t>tất</a:t>
            </a:r>
            <a:r>
              <a:rPr lang="en-US" b="0" dirty="0">
                <a:effectLst/>
                <a:latin typeface="Consolas" panose="020B0609020204030204" pitchFamily="49" charset="0"/>
              </a:rPr>
              <a:t> </a:t>
            </a:r>
            <a:r>
              <a:rPr lang="en-US" b="0" dirty="0" err="1">
                <a:effectLst/>
                <a:latin typeface="Consolas" panose="020B0609020204030204" pitchFamily="49" charset="0"/>
              </a:rPr>
              <a:t>cả</a:t>
            </a:r>
            <a:r>
              <a:rPr lang="en-US" b="0" dirty="0">
                <a:effectLst/>
                <a:latin typeface="Consolas" panose="020B0609020204030204" pitchFamily="49" charset="0"/>
              </a:rPr>
              <a:t> </a:t>
            </a:r>
            <a:r>
              <a:rPr lang="en-US" b="0" dirty="0" err="1">
                <a:effectLst/>
                <a:latin typeface="Consolas" panose="020B0609020204030204" pitchFamily="49" charset="0"/>
              </a:rPr>
              <a:t>các</a:t>
            </a:r>
            <a:r>
              <a:rPr lang="en-US" b="0" dirty="0">
                <a:effectLst/>
                <a:latin typeface="Consolas" panose="020B0609020204030204" pitchFamily="49" charset="0"/>
              </a:rPr>
              <a:t> column </a:t>
            </a:r>
            <a:r>
              <a:rPr lang="en-US" b="0" dirty="0" err="1">
                <a:effectLst/>
                <a:latin typeface="Consolas" panose="020B0609020204030204" pitchFamily="49" charset="0"/>
              </a:rPr>
              <a:t>làm</a:t>
            </a:r>
            <a:r>
              <a:rPr lang="en-US" b="0" dirty="0">
                <a:effectLst/>
                <a:latin typeface="Consolas" panose="020B0609020204030204" pitchFamily="49" charset="0"/>
              </a:rPr>
              <a:t> input.</a:t>
            </a:r>
          </a:p>
          <a:p>
            <a:pPr>
              <a:lnSpc>
                <a:spcPct val="120000"/>
              </a:lnSpc>
            </a:pPr>
            <a:r>
              <a:rPr lang="en-US" dirty="0">
                <a:latin typeface="Consolas" panose="020B0609020204030204" pitchFamily="49" charset="0"/>
              </a:rPr>
              <a:t>Trong </a:t>
            </a:r>
            <a:r>
              <a:rPr lang="en-US" dirty="0" err="1">
                <a:latin typeface="Consolas" panose="020B0609020204030204" pitchFamily="49" charset="0"/>
              </a:rPr>
              <a:t>quá</a:t>
            </a:r>
            <a:r>
              <a:rPr lang="en-US" dirty="0">
                <a:latin typeface="Consolas" panose="020B0609020204030204" pitchFamily="49" charset="0"/>
              </a:rPr>
              <a:t> </a:t>
            </a:r>
            <a:r>
              <a:rPr lang="en-US" dirty="0" err="1">
                <a:latin typeface="Consolas" panose="020B0609020204030204" pitchFamily="49" charset="0"/>
              </a:rPr>
              <a:t>trình</a:t>
            </a:r>
            <a:r>
              <a:rPr lang="en-US" dirty="0">
                <a:latin typeface="Consolas" panose="020B0609020204030204" pitchFamily="49" charset="0"/>
              </a:rPr>
              <a:t> </a:t>
            </a:r>
            <a:r>
              <a:rPr lang="en-US" dirty="0" err="1">
                <a:latin typeface="Consolas" panose="020B0609020204030204" pitchFamily="49" charset="0"/>
              </a:rPr>
              <a:t>vét</a:t>
            </a:r>
            <a:r>
              <a:rPr lang="en-US" dirty="0">
                <a:latin typeface="Consolas" panose="020B0609020204030204" pitchFamily="49" charset="0"/>
              </a:rPr>
              <a:t> </a:t>
            </a:r>
            <a:r>
              <a:rPr lang="en-US" dirty="0" err="1">
                <a:latin typeface="Consolas" panose="020B0609020204030204" pitchFamily="49" charset="0"/>
              </a:rPr>
              <a:t>cạn</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2 attribute </a:t>
            </a:r>
            <a:r>
              <a:rPr lang="en-US" dirty="0" err="1">
                <a:latin typeface="Consolas" panose="020B0609020204030204" pitchFamily="49" charset="0"/>
              </a:rPr>
              <a:t>cho</a:t>
            </a:r>
            <a:r>
              <a:rPr lang="en-US" dirty="0">
                <a:latin typeface="Consolas" panose="020B0609020204030204" pitchFamily="49" charset="0"/>
              </a:rPr>
              <a:t> Recall </a:t>
            </a:r>
            <a:r>
              <a:rPr lang="en-US" dirty="0" err="1">
                <a:latin typeface="Consolas" panose="020B0609020204030204" pitchFamily="49" charset="0"/>
              </a:rPr>
              <a:t>khá</a:t>
            </a:r>
            <a:r>
              <a:rPr lang="en-US" dirty="0">
                <a:latin typeface="Consolas" panose="020B0609020204030204" pitchFamily="49" charset="0"/>
              </a:rPr>
              <a:t> </a:t>
            </a:r>
            <a:r>
              <a:rPr lang="en-US" dirty="0" err="1">
                <a:latin typeface="Consolas" panose="020B0609020204030204" pitchFamily="49" charset="0"/>
              </a:rPr>
              <a:t>tốt</a:t>
            </a:r>
            <a:r>
              <a:rPr lang="en-US" dirty="0">
                <a:latin typeface="Consolas" panose="020B0609020204030204" pitchFamily="49" charset="0"/>
              </a:rPr>
              <a:t> </a:t>
            </a:r>
            <a:r>
              <a:rPr lang="en-US" dirty="0" err="1">
                <a:latin typeface="Consolas" panose="020B0609020204030204" pitchFamily="49" charset="0"/>
              </a:rPr>
              <a:t>nhưng</a:t>
            </a:r>
            <a:r>
              <a:rPr lang="en-US" dirty="0">
                <a:latin typeface="Consolas" panose="020B0609020204030204" pitchFamily="49" charset="0"/>
              </a:rPr>
              <a:t> Accuracy </a:t>
            </a:r>
            <a:r>
              <a:rPr lang="en-US" dirty="0" err="1">
                <a:latin typeface="Consolas" panose="020B0609020204030204" pitchFamily="49" charset="0"/>
              </a:rPr>
              <a:t>yếu</a:t>
            </a: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dirty="0"/>
          </a:p>
        </p:txBody>
      </p:sp>
      <p:pic>
        <p:nvPicPr>
          <p:cNvPr id="5" name="Picture 4">
            <a:extLst>
              <a:ext uri="{FF2B5EF4-FFF2-40B4-BE49-F238E27FC236}">
                <a16:creationId xmlns:a16="http://schemas.microsoft.com/office/drawing/2014/main" id="{DE165991-2045-E4CD-7973-CC2BDC3374C2}"/>
              </a:ext>
            </a:extLst>
          </p:cNvPr>
          <p:cNvPicPr>
            <a:picLocks noChangeAspect="1"/>
          </p:cNvPicPr>
          <p:nvPr/>
        </p:nvPicPr>
        <p:blipFill>
          <a:blip r:embed="rId2"/>
          <a:stretch>
            <a:fillRect/>
          </a:stretch>
        </p:blipFill>
        <p:spPr>
          <a:xfrm>
            <a:off x="6671065" y="1723149"/>
            <a:ext cx="3311777" cy="1705851"/>
          </a:xfrm>
          <a:prstGeom prst="rect">
            <a:avLst/>
          </a:prstGeom>
        </p:spPr>
      </p:pic>
      <p:pic>
        <p:nvPicPr>
          <p:cNvPr id="9" name="Picture 8">
            <a:extLst>
              <a:ext uri="{FF2B5EF4-FFF2-40B4-BE49-F238E27FC236}">
                <a16:creationId xmlns:a16="http://schemas.microsoft.com/office/drawing/2014/main" id="{28E9CE71-A495-4D44-417E-3CC288059013}"/>
              </a:ext>
            </a:extLst>
          </p:cNvPr>
          <p:cNvPicPr>
            <a:picLocks noChangeAspect="1"/>
          </p:cNvPicPr>
          <p:nvPr/>
        </p:nvPicPr>
        <p:blipFill rotWithShape="1">
          <a:blip r:embed="rId3"/>
          <a:srcRect t="1" b="664"/>
          <a:stretch/>
        </p:blipFill>
        <p:spPr>
          <a:xfrm>
            <a:off x="7123011" y="3614152"/>
            <a:ext cx="2388852" cy="2765627"/>
          </a:xfrm>
          <a:prstGeom prst="rect">
            <a:avLst/>
          </a:prstGeom>
        </p:spPr>
      </p:pic>
    </p:spTree>
    <p:extLst>
      <p:ext uri="{BB962C8B-B14F-4D97-AF65-F5344CB8AC3E}">
        <p14:creationId xmlns:p14="http://schemas.microsoft.com/office/powerpoint/2010/main" val="11461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838199" y="365125"/>
            <a:ext cx="11353801" cy="1325563"/>
          </a:xfrm>
        </p:spPr>
        <p:txBody>
          <a:bodyPr>
            <a:normAutofit/>
          </a:bodyPr>
          <a:lstStyle/>
          <a:p>
            <a:r>
              <a:rPr lang="en-US" dirty="0">
                <a:latin typeface="Consolas" panose="020B0609020204030204" pitchFamily="49" charset="0"/>
              </a:rPr>
              <a:t>B11: </a:t>
            </a:r>
            <a:r>
              <a:rPr lang="en-US" dirty="0" err="1">
                <a:latin typeface="Consolas" panose="020B0609020204030204" pitchFamily="49" charset="0"/>
              </a:rPr>
              <a:t>Xử</a:t>
            </a:r>
            <a:r>
              <a:rPr lang="en-US" dirty="0">
                <a:latin typeface="Consolas" panose="020B0609020204030204" pitchFamily="49" charset="0"/>
              </a:rPr>
              <a:t> </a:t>
            </a:r>
            <a:r>
              <a:rPr lang="en-US" dirty="0" err="1">
                <a:latin typeface="Consolas" panose="020B0609020204030204" pitchFamily="49" charset="0"/>
              </a:rPr>
              <a:t>lý</a:t>
            </a:r>
            <a:r>
              <a:rPr lang="en-US" dirty="0">
                <a:latin typeface="Consolas" panose="020B0609020204030204" pitchFamily="49" charset="0"/>
              </a:rPr>
              <a:t> </a:t>
            </a:r>
            <a:r>
              <a:rPr lang="en-US" dirty="0">
                <a:solidFill>
                  <a:srgbClr val="9CDCFE"/>
                </a:solidFill>
                <a:latin typeface="Consolas" panose="020B0609020204030204" pitchFamily="49" charset="0"/>
              </a:rPr>
              <a:t>df_</a:t>
            </a:r>
            <a:r>
              <a:rPr lang="en-US" b="0" dirty="0">
                <a:solidFill>
                  <a:srgbClr val="9CDCFE"/>
                </a:solidFill>
                <a:effectLst/>
                <a:latin typeface="Consolas" panose="020B0609020204030204" pitchFamily="49" charset="0"/>
              </a:rPr>
              <a:t>POS_CASH_balance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864AE494-2C06-CBCD-05A1-9CA9B5D56576}"/>
              </a:ext>
            </a:extLst>
          </p:cNvPr>
          <p:cNvSpPr>
            <a:spLocks noGrp="1"/>
          </p:cNvSpPr>
          <p:nvPr>
            <p:ph idx="1"/>
          </p:nvPr>
        </p:nvSpPr>
        <p:spPr>
          <a:xfrm>
            <a:off x="838199" y="1825625"/>
            <a:ext cx="10953467" cy="4351338"/>
          </a:xfrm>
        </p:spPr>
        <p:txBody>
          <a:bodyPr>
            <a:normAutofit/>
          </a:bodyPr>
          <a:lstStyle/>
          <a:p>
            <a:pPr>
              <a:lnSpc>
                <a:spcPct val="120000"/>
              </a:lnSpc>
            </a:pPr>
            <a:r>
              <a:rPr lang="en-US" dirty="0" err="1">
                <a:latin typeface="Consolas" panose="020B0609020204030204" pitchFamily="49" charset="0"/>
              </a:rPr>
              <a:t>Số</a:t>
            </a:r>
            <a:r>
              <a:rPr lang="en-US" dirty="0">
                <a:latin typeface="Consolas" panose="020B0609020204030204" pitchFamily="49" charset="0"/>
              </a:rPr>
              <a:t> record: </a:t>
            </a:r>
            <a:r>
              <a:rPr lang="en-US" b="0" i="0" dirty="0">
                <a:solidFill>
                  <a:srgbClr val="CCCCCC"/>
                </a:solidFill>
                <a:effectLst/>
                <a:latin typeface="Consolas" panose="020B0609020204030204" pitchFamily="49" charset="0"/>
              </a:rPr>
              <a:t>10001358</a:t>
            </a:r>
          </a:p>
          <a:p>
            <a:pPr>
              <a:lnSpc>
                <a:spcPct val="120000"/>
              </a:lnSpc>
            </a:pPr>
            <a:r>
              <a:rPr lang="en-US" dirty="0" err="1">
                <a:latin typeface="Consolas" panose="020B0609020204030204" pitchFamily="49" charset="0"/>
              </a:rPr>
              <a:t>Số</a:t>
            </a:r>
            <a:r>
              <a:rPr lang="en-US" dirty="0">
                <a:latin typeface="Consolas" panose="020B0609020204030204" pitchFamily="49" charset="0"/>
              </a:rPr>
              <a:t> column: 8</a:t>
            </a:r>
          </a:p>
          <a:p>
            <a:pPr>
              <a:lnSpc>
                <a:spcPct val="120000"/>
              </a:lnSpc>
            </a:pPr>
            <a:r>
              <a:rPr lang="en-US" dirty="0">
                <a:latin typeface="Consolas" panose="020B0609020204030204" pitchFamily="49" charset="0"/>
              </a:rPr>
              <a:t>Em </a:t>
            </a:r>
            <a:r>
              <a:rPr lang="en-US" dirty="0" err="1">
                <a:latin typeface="Consolas" panose="020B0609020204030204" pitchFamily="49" charset="0"/>
              </a:rPr>
              <a:t>loại</a:t>
            </a:r>
            <a:r>
              <a:rPr lang="en-US" dirty="0">
                <a:latin typeface="Consolas" panose="020B0609020204030204" pitchFamily="49" charset="0"/>
              </a:rPr>
              <a:t> </a:t>
            </a:r>
            <a:r>
              <a:rPr lang="en-US" dirty="0" err="1">
                <a:latin typeface="Consolas" panose="020B0609020204030204" pitchFamily="49" charset="0"/>
              </a:rPr>
              <a:t>những</a:t>
            </a:r>
            <a:r>
              <a:rPr lang="en-US" dirty="0">
                <a:latin typeface="Consolas" panose="020B0609020204030204" pitchFamily="49" charset="0"/>
              </a:rPr>
              <a:t> </a:t>
            </a:r>
            <a:r>
              <a:rPr lang="en-US" dirty="0" err="1">
                <a:latin typeface="Consolas" panose="020B0609020204030204" pitchFamily="49" charset="0"/>
              </a:rPr>
              <a:t>cột</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giá</a:t>
            </a:r>
            <a:r>
              <a:rPr lang="en-US" dirty="0">
                <a:latin typeface="Consolas" panose="020B0609020204030204" pitchFamily="49" charset="0"/>
              </a:rPr>
              <a:t> </a:t>
            </a:r>
            <a:r>
              <a:rPr lang="en-US" dirty="0" err="1">
                <a:latin typeface="Consolas" panose="020B0609020204030204" pitchFamily="49" charset="0"/>
              </a:rPr>
              <a:t>trị</a:t>
            </a:r>
            <a:r>
              <a:rPr lang="en-US" dirty="0">
                <a:latin typeface="Consolas" panose="020B0609020204030204" pitchFamily="49" charset="0"/>
              </a:rPr>
              <a:t> null &gt; 10%</a:t>
            </a:r>
          </a:p>
          <a:p>
            <a:pPr>
              <a:lnSpc>
                <a:spcPct val="120000"/>
              </a:lnSpc>
            </a:pPr>
            <a:r>
              <a:rPr lang="en-US" dirty="0">
                <a:latin typeface="Consolas" panose="020B0609020204030204" pitchFamily="49" charset="0"/>
              </a:rPr>
              <a:t>8 columns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giữ</a:t>
            </a:r>
            <a:r>
              <a:rPr lang="en-US" dirty="0">
                <a:latin typeface="Consolas" panose="020B0609020204030204" pitchFamily="49" charset="0"/>
              </a:rPr>
              <a:t> </a:t>
            </a:r>
            <a:r>
              <a:rPr lang="en-US" dirty="0" err="1">
                <a:latin typeface="Consolas" panose="020B0609020204030204" pitchFamily="49" charset="0"/>
              </a:rPr>
              <a:t>lại</a:t>
            </a:r>
            <a:endParaRPr lang="en-US" dirty="0">
              <a:latin typeface="Consolas" panose="020B0609020204030204" pitchFamily="49" charset="0"/>
            </a:endParaRPr>
          </a:p>
          <a:p>
            <a:pPr>
              <a:lnSpc>
                <a:spcPct val="120000"/>
              </a:lnSpc>
            </a:pPr>
            <a:r>
              <a:rPr lang="en-US" dirty="0" err="1">
                <a:latin typeface="Consolas" panose="020B0609020204030204" pitchFamily="49" charset="0"/>
              </a:rPr>
              <a:t>Thử</a:t>
            </a:r>
            <a:r>
              <a:rPr lang="en-US" dirty="0">
                <a:latin typeface="Consolas" panose="020B0609020204030204" pitchFamily="49" charset="0"/>
              </a:rPr>
              <a:t> group by </a:t>
            </a:r>
            <a:r>
              <a:rPr lang="en-US" dirty="0" err="1">
                <a:latin typeface="Consolas" panose="020B0609020204030204" pitchFamily="49" charset="0"/>
              </a:rPr>
              <a:t>lại</a:t>
            </a:r>
            <a:r>
              <a:rPr lang="en-US" dirty="0">
                <a:latin typeface="Consolas" panose="020B0609020204030204" pitchFamily="49" charset="0"/>
              </a:rPr>
              <a:t> the ID </a:t>
            </a:r>
            <a:r>
              <a:rPr lang="en-US" dirty="0" err="1">
                <a:latin typeface="Consolas" panose="020B0609020204030204" pitchFamily="49" charset="0"/>
              </a:rPr>
              <a:t>khách</a:t>
            </a:r>
            <a:r>
              <a:rPr lang="en-US" dirty="0">
                <a:latin typeface="Consolas" panose="020B0609020204030204" pitchFamily="49" charset="0"/>
              </a:rPr>
              <a:t> </a:t>
            </a:r>
            <a:r>
              <a:rPr lang="en-US" dirty="0" err="1">
                <a:latin typeface="Consolas" panose="020B0609020204030204" pitchFamily="49" charset="0"/>
              </a:rPr>
              <a:t>hàng</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bản</a:t>
            </a:r>
            <a:r>
              <a:rPr lang="en-US" dirty="0">
                <a:latin typeface="Consolas" panose="020B0609020204030204" pitchFamily="49" charset="0"/>
              </a:rPr>
              <a:t> </a:t>
            </a:r>
            <a:r>
              <a:rPr lang="en-US" dirty="0" err="1">
                <a:latin typeface="Consolas" panose="020B0609020204030204" pitchFamily="49" charset="0"/>
              </a:rPr>
              <a:t>ghi</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được</a:t>
            </a:r>
            <a:r>
              <a:rPr lang="en-US" dirty="0">
                <a:latin typeface="Consolas" panose="020B0609020204030204" pitchFamily="49" charset="0"/>
              </a:rPr>
              <a:t> ở DF </a:t>
            </a:r>
            <a:r>
              <a:rPr lang="en-US" dirty="0" err="1">
                <a:latin typeface="Consolas" panose="020B0609020204030204" pitchFamily="49" charset="0"/>
              </a:rPr>
              <a:t>mới</a:t>
            </a:r>
            <a:r>
              <a:rPr lang="en-US" dirty="0">
                <a:latin typeface="Consolas" panose="020B0609020204030204" pitchFamily="49" charset="0"/>
              </a:rPr>
              <a:t> </a:t>
            </a:r>
            <a:r>
              <a:rPr lang="en-US" dirty="0" err="1">
                <a:latin typeface="Consolas" panose="020B0609020204030204" pitchFamily="49" charset="0"/>
              </a:rPr>
              <a:t>đúng</a:t>
            </a:r>
            <a:r>
              <a:rPr lang="en-US" dirty="0">
                <a:latin typeface="Consolas" panose="020B0609020204030204" pitchFamily="49" charset="0"/>
              </a:rPr>
              <a:t> </a:t>
            </a:r>
            <a:r>
              <a:rPr lang="en-US" dirty="0" err="1">
                <a:latin typeface="Consolas" panose="020B0609020204030204" pitchFamily="49" charset="0"/>
              </a:rPr>
              <a:t>bằng</a:t>
            </a:r>
            <a:r>
              <a:rPr lang="en-US" dirty="0">
                <a:latin typeface="Consolas" panose="020B0609020204030204" pitchFamily="49" charset="0"/>
              </a:rPr>
              <a:t> </a:t>
            </a:r>
            <a:r>
              <a:rPr lang="en-US" b="0" i="0" dirty="0">
                <a:effectLst/>
                <a:latin typeface="Consolas" panose="020B0609020204030204" pitchFamily="49" charset="0"/>
              </a:rPr>
              <a:t>337252, </a:t>
            </a:r>
            <a:r>
              <a:rPr lang="en-US" b="0" i="0" dirty="0" err="1">
                <a:effectLst/>
                <a:latin typeface="Consolas" panose="020B0609020204030204" pitchFamily="49" charset="0"/>
              </a:rPr>
              <a:t>nhiều</a:t>
            </a:r>
            <a:r>
              <a:rPr lang="en-US" b="0" i="0" dirty="0">
                <a:effectLst/>
                <a:latin typeface="Consolas" panose="020B0609020204030204" pitchFamily="49" charset="0"/>
              </a:rPr>
              <a:t> </a:t>
            </a:r>
            <a:r>
              <a:rPr lang="en-US" b="0" i="0" dirty="0" err="1">
                <a:effectLst/>
                <a:latin typeface="Consolas" panose="020B0609020204030204" pitchFamily="49" charset="0"/>
              </a:rPr>
              <a:t>hơn</a:t>
            </a:r>
            <a:r>
              <a:rPr lang="en-US" b="0" i="0" dirty="0">
                <a:effectLst/>
                <a:latin typeface="Consolas" panose="020B0609020204030204" pitchFamily="49" charset="0"/>
              </a:rPr>
              <a:t> </a:t>
            </a:r>
            <a:r>
              <a:rPr lang="en-US" b="0" i="0" dirty="0" err="1">
                <a:effectLst/>
                <a:latin typeface="Consolas" panose="020B0609020204030204" pitchFamily="49" charset="0"/>
              </a:rPr>
              <a:t>số</a:t>
            </a:r>
            <a:r>
              <a:rPr lang="en-US" b="0" i="0" dirty="0">
                <a:effectLst/>
                <a:latin typeface="Consolas" panose="020B0609020204030204" pitchFamily="49" charset="0"/>
              </a:rPr>
              <a:t> </a:t>
            </a:r>
            <a:r>
              <a:rPr lang="en-US" b="0" i="0" dirty="0" err="1">
                <a:effectLst/>
                <a:latin typeface="Consolas" panose="020B0609020204030204" pitchFamily="49" charset="0"/>
              </a:rPr>
              <a:t>bản</a:t>
            </a:r>
            <a:r>
              <a:rPr lang="en-US" dirty="0">
                <a:latin typeface="Consolas" panose="020B0609020204030204" pitchFamily="49" charset="0"/>
              </a:rPr>
              <a:t> </a:t>
            </a:r>
            <a:r>
              <a:rPr lang="en-US" dirty="0" err="1">
                <a:latin typeface="Consolas" panose="020B0609020204030204" pitchFamily="49" charset="0"/>
              </a:rPr>
              <a:t>ghi</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b="0" dirty="0" err="1">
                <a:effectLst/>
                <a:latin typeface="Consolas" panose="020B0609020204030204" pitchFamily="49" charset="0"/>
              </a:rPr>
              <a:t>df_application_train</a:t>
            </a: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dirty="0">
              <a:latin typeface="Consolas" panose="020B0609020204030204" pitchFamily="49" charset="0"/>
            </a:endParaRPr>
          </a:p>
        </p:txBody>
      </p:sp>
    </p:spTree>
    <p:extLst>
      <p:ext uri="{BB962C8B-B14F-4D97-AF65-F5344CB8AC3E}">
        <p14:creationId xmlns:p14="http://schemas.microsoft.com/office/powerpoint/2010/main" val="3199978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838199" y="365125"/>
            <a:ext cx="11490960" cy="1325563"/>
          </a:xfrm>
        </p:spPr>
        <p:txBody>
          <a:bodyPr>
            <a:normAutofit/>
          </a:bodyPr>
          <a:lstStyle/>
          <a:p>
            <a:r>
              <a:rPr lang="en-US" dirty="0">
                <a:latin typeface="Consolas" panose="020B0609020204030204" pitchFamily="49" charset="0"/>
              </a:rPr>
              <a:t>B12: </a:t>
            </a:r>
            <a:r>
              <a:rPr lang="en-US" dirty="0" err="1">
                <a:latin typeface="Consolas" panose="020B0609020204030204" pitchFamily="49" charset="0"/>
              </a:rPr>
              <a:t>Vét</a:t>
            </a:r>
            <a:r>
              <a:rPr lang="en-US" dirty="0">
                <a:latin typeface="Consolas" panose="020B0609020204030204" pitchFamily="49" charset="0"/>
              </a:rPr>
              <a:t> </a:t>
            </a:r>
            <a:r>
              <a:rPr lang="en-US" dirty="0" err="1">
                <a:latin typeface="Consolas" panose="020B0609020204030204" pitchFamily="49" charset="0"/>
              </a:rPr>
              <a:t>cạn</a:t>
            </a:r>
            <a:r>
              <a:rPr lang="en-US" dirty="0">
                <a:latin typeface="Consolas" panose="020B0609020204030204" pitchFamily="49" charset="0"/>
              </a:rPr>
              <a:t> </a:t>
            </a:r>
            <a:r>
              <a:rPr lang="en-US" dirty="0" err="1">
                <a:latin typeface="Consolas" panose="020B0609020204030204" pitchFamily="49" charset="0"/>
              </a:rPr>
              <a:t>sử</a:t>
            </a:r>
            <a:r>
              <a:rPr lang="en-US" dirty="0">
                <a:latin typeface="Consolas" panose="020B0609020204030204" pitchFamily="49" charset="0"/>
              </a:rPr>
              <a:t> dụng </a:t>
            </a:r>
            <a:r>
              <a:rPr lang="en-US" dirty="0">
                <a:solidFill>
                  <a:srgbClr val="9CDCFE"/>
                </a:solidFill>
                <a:latin typeface="Consolas" panose="020B0609020204030204" pitchFamily="49" charset="0"/>
              </a:rPr>
              <a:t>df_</a:t>
            </a:r>
            <a:r>
              <a:rPr lang="en-US" b="0" dirty="0">
                <a:solidFill>
                  <a:srgbClr val="9CDCFE"/>
                </a:solidFill>
                <a:effectLst/>
                <a:latin typeface="Consolas" panose="020B0609020204030204" pitchFamily="49" charset="0"/>
              </a:rPr>
              <a:t>POS_CASH_balance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864AE494-2C06-CBCD-05A1-9CA9B5D56576}"/>
              </a:ext>
            </a:extLst>
          </p:cNvPr>
          <p:cNvSpPr>
            <a:spLocks noGrp="1"/>
          </p:cNvSpPr>
          <p:nvPr>
            <p:ph idx="1"/>
          </p:nvPr>
        </p:nvSpPr>
        <p:spPr>
          <a:xfrm>
            <a:off x="838199" y="1825625"/>
            <a:ext cx="5383925" cy="4351338"/>
          </a:xfrm>
        </p:spPr>
        <p:txBody>
          <a:bodyPr>
            <a:normAutofit/>
          </a:bodyPr>
          <a:lstStyle/>
          <a:p>
            <a:pPr>
              <a:lnSpc>
                <a:spcPct val="120000"/>
              </a:lnSpc>
            </a:pPr>
            <a:r>
              <a:rPr lang="en-US" b="0" dirty="0" err="1">
                <a:effectLst/>
                <a:latin typeface="Consolas" panose="020B0609020204030204" pitchFamily="49" charset="0"/>
              </a:rPr>
              <a:t>Trước</a:t>
            </a:r>
            <a:r>
              <a:rPr lang="en-US" b="0" dirty="0">
                <a:effectLst/>
                <a:latin typeface="Consolas" panose="020B0609020204030204" pitchFamily="49" charset="0"/>
              </a:rPr>
              <a:t> </a:t>
            </a:r>
            <a:r>
              <a:rPr lang="en-US" b="0" dirty="0" err="1">
                <a:effectLst/>
                <a:latin typeface="Consolas" panose="020B0609020204030204" pitchFamily="49" charset="0"/>
              </a:rPr>
              <a:t>tiên</a:t>
            </a:r>
            <a:r>
              <a:rPr lang="en-US" b="0" dirty="0">
                <a:effectLst/>
                <a:latin typeface="Consolas" panose="020B0609020204030204" pitchFamily="49" charset="0"/>
              </a:rPr>
              <a:t> </a:t>
            </a:r>
            <a:r>
              <a:rPr lang="en-US" b="0" dirty="0" err="1">
                <a:effectLst/>
                <a:latin typeface="Consolas" panose="020B0609020204030204" pitchFamily="49" charset="0"/>
              </a:rPr>
              <a:t>em</a:t>
            </a:r>
            <a:r>
              <a:rPr lang="en-US" b="0" dirty="0">
                <a:effectLst/>
                <a:latin typeface="Consolas" panose="020B0609020204030204" pitchFamily="49" charset="0"/>
              </a:rPr>
              <a:t> </a:t>
            </a:r>
            <a:r>
              <a:rPr lang="en-US" b="0" dirty="0" err="1">
                <a:effectLst/>
                <a:latin typeface="Consolas" panose="020B0609020204030204" pitchFamily="49" charset="0"/>
              </a:rPr>
              <a:t>thử</a:t>
            </a:r>
            <a:r>
              <a:rPr lang="en-US" b="0" dirty="0">
                <a:effectLst/>
                <a:latin typeface="Consolas" panose="020B0609020204030204" pitchFamily="49" charset="0"/>
              </a:rPr>
              <a:t> </a:t>
            </a:r>
            <a:r>
              <a:rPr lang="en-US" b="0" dirty="0" err="1">
                <a:effectLst/>
                <a:latin typeface="Consolas" panose="020B0609020204030204" pitchFamily="49" charset="0"/>
              </a:rPr>
              <a:t>d</a:t>
            </a:r>
            <a:r>
              <a:rPr lang="en-US" dirty="0" err="1">
                <a:latin typeface="Consolas" panose="020B0609020204030204" pitchFamily="49" charset="0"/>
              </a:rPr>
              <a:t>ù</a:t>
            </a:r>
            <a:r>
              <a:rPr lang="en-US" b="0" dirty="0" err="1">
                <a:effectLst/>
                <a:latin typeface="Consolas" panose="020B0609020204030204" pitchFamily="49" charset="0"/>
              </a:rPr>
              <a:t>ng</a:t>
            </a:r>
            <a:r>
              <a:rPr lang="en-US" b="0" dirty="0">
                <a:effectLst/>
                <a:latin typeface="Consolas" panose="020B0609020204030204" pitchFamily="49" charset="0"/>
              </a:rPr>
              <a:t> </a:t>
            </a:r>
            <a:r>
              <a:rPr lang="en-US" b="0" dirty="0" err="1">
                <a:effectLst/>
                <a:latin typeface="Consolas" panose="020B0609020204030204" pitchFamily="49" charset="0"/>
              </a:rPr>
              <a:t>tất</a:t>
            </a:r>
            <a:r>
              <a:rPr lang="en-US" b="0" dirty="0">
                <a:effectLst/>
                <a:latin typeface="Consolas" panose="020B0609020204030204" pitchFamily="49" charset="0"/>
              </a:rPr>
              <a:t> </a:t>
            </a:r>
            <a:r>
              <a:rPr lang="en-US" b="0" dirty="0" err="1">
                <a:effectLst/>
                <a:latin typeface="Consolas" panose="020B0609020204030204" pitchFamily="49" charset="0"/>
              </a:rPr>
              <a:t>cả</a:t>
            </a:r>
            <a:r>
              <a:rPr lang="en-US" b="0" dirty="0">
                <a:effectLst/>
                <a:latin typeface="Consolas" panose="020B0609020204030204" pitchFamily="49" charset="0"/>
              </a:rPr>
              <a:t> </a:t>
            </a:r>
            <a:r>
              <a:rPr lang="en-US" b="0" dirty="0" err="1">
                <a:effectLst/>
                <a:latin typeface="Consolas" panose="020B0609020204030204" pitchFamily="49" charset="0"/>
              </a:rPr>
              <a:t>các</a:t>
            </a:r>
            <a:r>
              <a:rPr lang="en-US" b="0" dirty="0">
                <a:effectLst/>
                <a:latin typeface="Consolas" panose="020B0609020204030204" pitchFamily="49" charset="0"/>
              </a:rPr>
              <a:t> column </a:t>
            </a:r>
            <a:r>
              <a:rPr lang="en-US" b="0" dirty="0" err="1">
                <a:effectLst/>
                <a:latin typeface="Consolas" panose="020B0609020204030204" pitchFamily="49" charset="0"/>
              </a:rPr>
              <a:t>làm</a:t>
            </a:r>
            <a:r>
              <a:rPr lang="en-US" b="0" dirty="0">
                <a:effectLst/>
                <a:latin typeface="Consolas" panose="020B0609020204030204" pitchFamily="49" charset="0"/>
              </a:rPr>
              <a:t> input.</a:t>
            </a:r>
          </a:p>
          <a:p>
            <a:pPr>
              <a:lnSpc>
                <a:spcPct val="120000"/>
              </a:lnSpc>
            </a:pPr>
            <a:r>
              <a:rPr lang="en-US" dirty="0">
                <a:latin typeface="Consolas" panose="020B0609020204030204" pitchFamily="49" charset="0"/>
              </a:rPr>
              <a:t>Trong </a:t>
            </a:r>
            <a:r>
              <a:rPr lang="en-US" dirty="0" err="1">
                <a:latin typeface="Consolas" panose="020B0609020204030204" pitchFamily="49" charset="0"/>
              </a:rPr>
              <a:t>quá</a:t>
            </a:r>
            <a:r>
              <a:rPr lang="en-US" dirty="0">
                <a:latin typeface="Consolas" panose="020B0609020204030204" pitchFamily="49" charset="0"/>
              </a:rPr>
              <a:t> </a:t>
            </a:r>
            <a:r>
              <a:rPr lang="en-US" dirty="0" err="1">
                <a:latin typeface="Consolas" panose="020B0609020204030204" pitchFamily="49" charset="0"/>
              </a:rPr>
              <a:t>trình</a:t>
            </a:r>
            <a:r>
              <a:rPr lang="en-US" dirty="0">
                <a:latin typeface="Consolas" panose="020B0609020204030204" pitchFamily="49" charset="0"/>
              </a:rPr>
              <a:t> </a:t>
            </a:r>
            <a:r>
              <a:rPr lang="en-US" dirty="0" err="1">
                <a:latin typeface="Consolas" panose="020B0609020204030204" pitchFamily="49" charset="0"/>
              </a:rPr>
              <a:t>vét</a:t>
            </a:r>
            <a:r>
              <a:rPr lang="en-US" dirty="0">
                <a:latin typeface="Consolas" panose="020B0609020204030204" pitchFamily="49" charset="0"/>
              </a:rPr>
              <a:t> </a:t>
            </a:r>
            <a:r>
              <a:rPr lang="en-US" dirty="0" err="1">
                <a:latin typeface="Consolas" panose="020B0609020204030204" pitchFamily="49" charset="0"/>
              </a:rPr>
              <a:t>cạn</a:t>
            </a:r>
            <a:r>
              <a:rPr lang="en-US" dirty="0">
                <a:latin typeface="Consolas" panose="020B0609020204030204" pitchFamily="49" charset="0"/>
              </a:rPr>
              <a:t>, </a:t>
            </a:r>
            <a:r>
              <a:rPr lang="en-US" dirty="0" err="1">
                <a:latin typeface="Consolas" panose="020B0609020204030204" pitchFamily="49" charset="0"/>
              </a:rPr>
              <a:t>không</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attribute </a:t>
            </a:r>
            <a:r>
              <a:rPr lang="en-US" dirty="0" err="1">
                <a:latin typeface="Consolas" panose="020B0609020204030204" pitchFamily="49" charset="0"/>
              </a:rPr>
              <a:t>nào</a:t>
            </a:r>
            <a:r>
              <a:rPr lang="en-US" dirty="0">
                <a:latin typeface="Consolas" panose="020B0609020204030204" pitchFamily="49" charset="0"/>
              </a:rPr>
              <a:t> </a:t>
            </a:r>
            <a:r>
              <a:rPr lang="en-US" dirty="0" err="1">
                <a:latin typeface="Consolas" panose="020B0609020204030204" pitchFamily="49" charset="0"/>
              </a:rPr>
              <a:t>cho</a:t>
            </a:r>
            <a:r>
              <a:rPr lang="en-US" dirty="0">
                <a:latin typeface="Consolas" panose="020B0609020204030204" pitchFamily="49" charset="0"/>
              </a:rPr>
              <a:t> recall </a:t>
            </a:r>
            <a:r>
              <a:rPr lang="en-US" dirty="0" err="1">
                <a:latin typeface="Consolas" panose="020B0609020204030204" pitchFamily="49" charset="0"/>
              </a:rPr>
              <a:t>tốt</a:t>
            </a: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dirty="0">
              <a:latin typeface="Consolas" panose="020B0609020204030204" pitchFamily="49" charset="0"/>
            </a:endParaRPr>
          </a:p>
        </p:txBody>
      </p:sp>
      <p:pic>
        <p:nvPicPr>
          <p:cNvPr id="6" name="Picture 5">
            <a:extLst>
              <a:ext uri="{FF2B5EF4-FFF2-40B4-BE49-F238E27FC236}">
                <a16:creationId xmlns:a16="http://schemas.microsoft.com/office/drawing/2014/main" id="{D58F82FC-A4BA-D44D-12EE-AE41C6AD2696}"/>
              </a:ext>
            </a:extLst>
          </p:cNvPr>
          <p:cNvPicPr>
            <a:picLocks noChangeAspect="1"/>
          </p:cNvPicPr>
          <p:nvPr/>
        </p:nvPicPr>
        <p:blipFill>
          <a:blip r:embed="rId2"/>
          <a:stretch>
            <a:fillRect/>
          </a:stretch>
        </p:blipFill>
        <p:spPr>
          <a:xfrm>
            <a:off x="6515099" y="1690688"/>
            <a:ext cx="4153480" cy="2400635"/>
          </a:xfrm>
          <a:prstGeom prst="rect">
            <a:avLst/>
          </a:prstGeom>
        </p:spPr>
      </p:pic>
    </p:spTree>
    <p:extLst>
      <p:ext uri="{BB962C8B-B14F-4D97-AF65-F5344CB8AC3E}">
        <p14:creationId xmlns:p14="http://schemas.microsoft.com/office/powerpoint/2010/main" val="1672072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838199" y="365125"/>
            <a:ext cx="11353801" cy="1325563"/>
          </a:xfrm>
        </p:spPr>
        <p:txBody>
          <a:bodyPr>
            <a:normAutofit/>
          </a:bodyPr>
          <a:lstStyle/>
          <a:p>
            <a:r>
              <a:rPr lang="en-US" dirty="0">
                <a:latin typeface="Consolas" panose="020B0609020204030204" pitchFamily="49" charset="0"/>
              </a:rPr>
              <a:t>B13: </a:t>
            </a:r>
            <a:r>
              <a:rPr lang="en-US" dirty="0" err="1">
                <a:latin typeface="Consolas" panose="020B0609020204030204" pitchFamily="49" charset="0"/>
              </a:rPr>
              <a:t>Xử</a:t>
            </a:r>
            <a:r>
              <a:rPr lang="en-US" dirty="0">
                <a:latin typeface="Consolas" panose="020B0609020204030204" pitchFamily="49" charset="0"/>
              </a:rPr>
              <a:t> </a:t>
            </a:r>
            <a:r>
              <a:rPr lang="en-US" dirty="0" err="1">
                <a:latin typeface="Consolas" panose="020B0609020204030204" pitchFamily="49" charset="0"/>
              </a:rPr>
              <a:t>lý</a:t>
            </a:r>
            <a:r>
              <a:rPr lang="en-US" dirty="0">
                <a:latin typeface="Consolas" panose="020B0609020204030204" pitchFamily="49" charset="0"/>
              </a:rPr>
              <a:t> </a:t>
            </a:r>
            <a:r>
              <a:rPr lang="en-US" dirty="0" err="1">
                <a:solidFill>
                  <a:srgbClr val="9CDCFE"/>
                </a:solidFill>
                <a:latin typeface="Consolas" panose="020B0609020204030204" pitchFamily="49" charset="0"/>
              </a:rPr>
              <a:t>credit_card_balance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864AE494-2C06-CBCD-05A1-9CA9B5D56576}"/>
              </a:ext>
            </a:extLst>
          </p:cNvPr>
          <p:cNvSpPr>
            <a:spLocks noGrp="1"/>
          </p:cNvSpPr>
          <p:nvPr>
            <p:ph idx="1"/>
          </p:nvPr>
        </p:nvSpPr>
        <p:spPr>
          <a:xfrm>
            <a:off x="838199" y="1825625"/>
            <a:ext cx="10953467" cy="4351338"/>
          </a:xfrm>
        </p:spPr>
        <p:txBody>
          <a:bodyPr>
            <a:normAutofit/>
          </a:bodyPr>
          <a:lstStyle/>
          <a:p>
            <a:pPr>
              <a:lnSpc>
                <a:spcPct val="120000"/>
              </a:lnSpc>
            </a:pPr>
            <a:r>
              <a:rPr lang="en-US" dirty="0" err="1">
                <a:latin typeface="Consolas" panose="020B0609020204030204" pitchFamily="49" charset="0"/>
              </a:rPr>
              <a:t>Số</a:t>
            </a:r>
            <a:r>
              <a:rPr lang="en-US" dirty="0">
                <a:latin typeface="Consolas" panose="020B0609020204030204" pitchFamily="49" charset="0"/>
              </a:rPr>
              <a:t> record: </a:t>
            </a:r>
            <a:r>
              <a:rPr lang="en-US" b="0" i="0" dirty="0">
                <a:solidFill>
                  <a:srgbClr val="CCCCCC"/>
                </a:solidFill>
                <a:effectLst/>
                <a:latin typeface="Consolas" panose="020B0609020204030204" pitchFamily="49" charset="0"/>
              </a:rPr>
              <a:t>3840312</a:t>
            </a:r>
          </a:p>
          <a:p>
            <a:pPr>
              <a:lnSpc>
                <a:spcPct val="120000"/>
              </a:lnSpc>
            </a:pPr>
            <a:r>
              <a:rPr lang="en-US" dirty="0" err="1">
                <a:latin typeface="Consolas" panose="020B0609020204030204" pitchFamily="49" charset="0"/>
              </a:rPr>
              <a:t>Số</a:t>
            </a:r>
            <a:r>
              <a:rPr lang="en-US" dirty="0">
                <a:latin typeface="Consolas" panose="020B0609020204030204" pitchFamily="49" charset="0"/>
              </a:rPr>
              <a:t> column: 23</a:t>
            </a:r>
          </a:p>
          <a:p>
            <a:pPr>
              <a:lnSpc>
                <a:spcPct val="120000"/>
              </a:lnSpc>
            </a:pPr>
            <a:r>
              <a:rPr lang="en-US" dirty="0">
                <a:latin typeface="Consolas" panose="020B0609020204030204" pitchFamily="49" charset="0"/>
              </a:rPr>
              <a:t>Em </a:t>
            </a:r>
            <a:r>
              <a:rPr lang="en-US" dirty="0" err="1">
                <a:latin typeface="Consolas" panose="020B0609020204030204" pitchFamily="49" charset="0"/>
              </a:rPr>
              <a:t>loại</a:t>
            </a:r>
            <a:r>
              <a:rPr lang="en-US" dirty="0">
                <a:latin typeface="Consolas" panose="020B0609020204030204" pitchFamily="49" charset="0"/>
              </a:rPr>
              <a:t> </a:t>
            </a:r>
            <a:r>
              <a:rPr lang="en-US" dirty="0" err="1">
                <a:latin typeface="Consolas" panose="020B0609020204030204" pitchFamily="49" charset="0"/>
              </a:rPr>
              <a:t>những</a:t>
            </a:r>
            <a:r>
              <a:rPr lang="en-US" dirty="0">
                <a:latin typeface="Consolas" panose="020B0609020204030204" pitchFamily="49" charset="0"/>
              </a:rPr>
              <a:t> </a:t>
            </a:r>
            <a:r>
              <a:rPr lang="en-US" dirty="0" err="1">
                <a:latin typeface="Consolas" panose="020B0609020204030204" pitchFamily="49" charset="0"/>
              </a:rPr>
              <a:t>cột</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giá</a:t>
            </a:r>
            <a:r>
              <a:rPr lang="en-US" dirty="0">
                <a:latin typeface="Consolas" panose="020B0609020204030204" pitchFamily="49" charset="0"/>
              </a:rPr>
              <a:t> </a:t>
            </a:r>
            <a:r>
              <a:rPr lang="en-US" dirty="0" err="1">
                <a:latin typeface="Consolas" panose="020B0609020204030204" pitchFamily="49" charset="0"/>
              </a:rPr>
              <a:t>trị</a:t>
            </a:r>
            <a:r>
              <a:rPr lang="en-US" dirty="0">
                <a:latin typeface="Consolas" panose="020B0609020204030204" pitchFamily="49" charset="0"/>
              </a:rPr>
              <a:t> null &gt; 10%</a:t>
            </a:r>
          </a:p>
          <a:p>
            <a:pPr>
              <a:lnSpc>
                <a:spcPct val="120000"/>
              </a:lnSpc>
            </a:pPr>
            <a:r>
              <a:rPr lang="en-US" dirty="0">
                <a:latin typeface="Consolas" panose="020B0609020204030204" pitchFamily="49" charset="0"/>
              </a:rPr>
              <a:t>23 columns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giữ</a:t>
            </a:r>
            <a:r>
              <a:rPr lang="en-US" dirty="0">
                <a:latin typeface="Consolas" panose="020B0609020204030204" pitchFamily="49" charset="0"/>
              </a:rPr>
              <a:t> </a:t>
            </a:r>
            <a:r>
              <a:rPr lang="en-US" dirty="0" err="1">
                <a:latin typeface="Consolas" panose="020B0609020204030204" pitchFamily="49" charset="0"/>
              </a:rPr>
              <a:t>lại</a:t>
            </a:r>
            <a:endParaRPr lang="en-US" dirty="0">
              <a:latin typeface="Consolas" panose="020B0609020204030204" pitchFamily="49" charset="0"/>
            </a:endParaRPr>
          </a:p>
          <a:p>
            <a:pPr>
              <a:lnSpc>
                <a:spcPct val="120000"/>
              </a:lnSpc>
            </a:pPr>
            <a:r>
              <a:rPr lang="en-US" dirty="0" err="1">
                <a:latin typeface="Consolas" panose="020B0609020204030204" pitchFamily="49" charset="0"/>
              </a:rPr>
              <a:t>Thử</a:t>
            </a:r>
            <a:r>
              <a:rPr lang="en-US" dirty="0">
                <a:latin typeface="Consolas" panose="020B0609020204030204" pitchFamily="49" charset="0"/>
              </a:rPr>
              <a:t> group by </a:t>
            </a:r>
            <a:r>
              <a:rPr lang="en-US" dirty="0" err="1">
                <a:latin typeface="Consolas" panose="020B0609020204030204" pitchFamily="49" charset="0"/>
              </a:rPr>
              <a:t>lại</a:t>
            </a:r>
            <a:r>
              <a:rPr lang="en-US" dirty="0">
                <a:latin typeface="Consolas" panose="020B0609020204030204" pitchFamily="49" charset="0"/>
              </a:rPr>
              <a:t> the ID </a:t>
            </a:r>
            <a:r>
              <a:rPr lang="en-US" dirty="0" err="1">
                <a:latin typeface="Consolas" panose="020B0609020204030204" pitchFamily="49" charset="0"/>
              </a:rPr>
              <a:t>khách</a:t>
            </a:r>
            <a:r>
              <a:rPr lang="en-US" dirty="0">
                <a:latin typeface="Consolas" panose="020B0609020204030204" pitchFamily="49" charset="0"/>
              </a:rPr>
              <a:t> </a:t>
            </a:r>
            <a:r>
              <a:rPr lang="en-US" dirty="0" err="1">
                <a:latin typeface="Consolas" panose="020B0609020204030204" pitchFamily="49" charset="0"/>
              </a:rPr>
              <a:t>hàng</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bản</a:t>
            </a:r>
            <a:r>
              <a:rPr lang="en-US" dirty="0">
                <a:latin typeface="Consolas" panose="020B0609020204030204" pitchFamily="49" charset="0"/>
              </a:rPr>
              <a:t> </a:t>
            </a:r>
            <a:r>
              <a:rPr lang="en-US" dirty="0" err="1">
                <a:latin typeface="Consolas" panose="020B0609020204030204" pitchFamily="49" charset="0"/>
              </a:rPr>
              <a:t>ghi</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được</a:t>
            </a:r>
            <a:r>
              <a:rPr lang="en-US" dirty="0">
                <a:latin typeface="Consolas" panose="020B0609020204030204" pitchFamily="49" charset="0"/>
              </a:rPr>
              <a:t> ở DF </a:t>
            </a:r>
            <a:r>
              <a:rPr lang="en-US" dirty="0" err="1">
                <a:latin typeface="Consolas" panose="020B0609020204030204" pitchFamily="49" charset="0"/>
              </a:rPr>
              <a:t>mới</a:t>
            </a:r>
            <a:r>
              <a:rPr lang="en-US" dirty="0">
                <a:latin typeface="Consolas" panose="020B0609020204030204" pitchFamily="49" charset="0"/>
              </a:rPr>
              <a:t> </a:t>
            </a:r>
            <a:r>
              <a:rPr lang="en-US" dirty="0" err="1">
                <a:latin typeface="Consolas" panose="020B0609020204030204" pitchFamily="49" charset="0"/>
              </a:rPr>
              <a:t>đúng</a:t>
            </a:r>
            <a:r>
              <a:rPr lang="en-US" dirty="0">
                <a:latin typeface="Consolas" panose="020B0609020204030204" pitchFamily="49" charset="0"/>
              </a:rPr>
              <a:t> </a:t>
            </a:r>
            <a:r>
              <a:rPr lang="en-US" dirty="0" err="1">
                <a:latin typeface="Consolas" panose="020B0609020204030204" pitchFamily="49" charset="0"/>
              </a:rPr>
              <a:t>bằng</a:t>
            </a:r>
            <a:r>
              <a:rPr lang="en-US" dirty="0">
                <a:latin typeface="Consolas" panose="020B0609020204030204" pitchFamily="49" charset="0"/>
              </a:rPr>
              <a:t> </a:t>
            </a:r>
            <a:r>
              <a:rPr lang="en-US" b="0" i="0" dirty="0">
                <a:solidFill>
                  <a:srgbClr val="CCCCCC"/>
                </a:solidFill>
                <a:effectLst/>
                <a:latin typeface="Consolas" panose="020B0609020204030204" pitchFamily="49" charset="0"/>
              </a:rPr>
              <a:t>103558</a:t>
            </a:r>
            <a:r>
              <a:rPr lang="en-US" b="0" i="0" dirty="0">
                <a:effectLst/>
                <a:latin typeface="Consolas" panose="020B0609020204030204" pitchFamily="49" charset="0"/>
              </a:rPr>
              <a:t>, </a:t>
            </a:r>
            <a:r>
              <a:rPr lang="en-US" dirty="0" err="1">
                <a:latin typeface="Consolas" panose="020B0609020204030204" pitchFamily="49" charset="0"/>
              </a:rPr>
              <a:t>ít</a:t>
            </a:r>
            <a:r>
              <a:rPr lang="en-US" b="0" i="0" dirty="0">
                <a:effectLst/>
                <a:latin typeface="Consolas" panose="020B0609020204030204" pitchFamily="49" charset="0"/>
              </a:rPr>
              <a:t> </a:t>
            </a:r>
            <a:r>
              <a:rPr lang="en-US" b="0" i="0" dirty="0" err="1">
                <a:effectLst/>
                <a:latin typeface="Consolas" panose="020B0609020204030204" pitchFamily="49" charset="0"/>
              </a:rPr>
              <a:t>hơn</a:t>
            </a:r>
            <a:r>
              <a:rPr lang="en-US" b="0" i="0" dirty="0">
                <a:effectLst/>
                <a:latin typeface="Consolas" panose="020B0609020204030204" pitchFamily="49" charset="0"/>
              </a:rPr>
              <a:t> </a:t>
            </a:r>
            <a:r>
              <a:rPr lang="en-US" b="0" i="0" dirty="0" err="1">
                <a:effectLst/>
                <a:latin typeface="Consolas" panose="020B0609020204030204" pitchFamily="49" charset="0"/>
              </a:rPr>
              <a:t>số</a:t>
            </a:r>
            <a:r>
              <a:rPr lang="en-US" b="0" i="0" dirty="0">
                <a:effectLst/>
                <a:latin typeface="Consolas" panose="020B0609020204030204" pitchFamily="49" charset="0"/>
              </a:rPr>
              <a:t> </a:t>
            </a:r>
            <a:r>
              <a:rPr lang="en-US" b="0" i="0" dirty="0" err="1">
                <a:effectLst/>
                <a:latin typeface="Consolas" panose="020B0609020204030204" pitchFamily="49" charset="0"/>
              </a:rPr>
              <a:t>bản</a:t>
            </a:r>
            <a:r>
              <a:rPr lang="en-US" dirty="0">
                <a:latin typeface="Consolas" panose="020B0609020204030204" pitchFamily="49" charset="0"/>
              </a:rPr>
              <a:t> </a:t>
            </a:r>
            <a:r>
              <a:rPr lang="en-US" dirty="0" err="1">
                <a:latin typeface="Consolas" panose="020B0609020204030204" pitchFamily="49" charset="0"/>
              </a:rPr>
              <a:t>ghi</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b="0" dirty="0" err="1">
                <a:effectLst/>
                <a:latin typeface="Consolas" panose="020B0609020204030204" pitchFamily="49" charset="0"/>
              </a:rPr>
              <a:t>df_application_train</a:t>
            </a:r>
            <a:r>
              <a:rPr lang="en-US" b="0" dirty="0">
                <a:effectLst/>
                <a:latin typeface="Consolas" panose="020B0609020204030204" pitchFamily="49" charset="0"/>
              </a:rPr>
              <a:t> =&gt; Join </a:t>
            </a:r>
            <a:r>
              <a:rPr lang="en-US" b="0" dirty="0" err="1">
                <a:effectLst/>
                <a:latin typeface="Consolas" panose="020B0609020204030204" pitchFamily="49" charset="0"/>
              </a:rPr>
              <a:t>cuối</a:t>
            </a:r>
            <a:r>
              <a:rPr lang="en-US" b="0" dirty="0">
                <a:effectLst/>
                <a:latin typeface="Consolas" panose="020B0609020204030204" pitchFamily="49" charset="0"/>
              </a:rPr>
              <a:t> </a:t>
            </a:r>
            <a:r>
              <a:rPr lang="en-US" b="0" dirty="0" err="1">
                <a:effectLst/>
                <a:latin typeface="Consolas" panose="020B0609020204030204" pitchFamily="49" charset="0"/>
              </a:rPr>
              <a:t>cùng</a:t>
            </a: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dirty="0">
              <a:latin typeface="Consolas" panose="020B0609020204030204" pitchFamily="49" charset="0"/>
            </a:endParaRPr>
          </a:p>
        </p:txBody>
      </p:sp>
    </p:spTree>
    <p:extLst>
      <p:ext uri="{BB962C8B-B14F-4D97-AF65-F5344CB8AC3E}">
        <p14:creationId xmlns:p14="http://schemas.microsoft.com/office/powerpoint/2010/main" val="1299207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838199" y="365125"/>
            <a:ext cx="12186921" cy="1325563"/>
          </a:xfrm>
        </p:spPr>
        <p:txBody>
          <a:bodyPr>
            <a:normAutofit/>
          </a:bodyPr>
          <a:lstStyle/>
          <a:p>
            <a:r>
              <a:rPr lang="en-US" dirty="0">
                <a:latin typeface="Consolas" panose="020B0609020204030204" pitchFamily="49" charset="0"/>
              </a:rPr>
              <a:t>B14: </a:t>
            </a:r>
            <a:r>
              <a:rPr lang="en-US" dirty="0" err="1">
                <a:latin typeface="Consolas" panose="020B0609020204030204" pitchFamily="49" charset="0"/>
              </a:rPr>
              <a:t>Vét</a:t>
            </a:r>
            <a:r>
              <a:rPr lang="en-US" dirty="0">
                <a:latin typeface="Consolas" panose="020B0609020204030204" pitchFamily="49" charset="0"/>
              </a:rPr>
              <a:t> </a:t>
            </a:r>
            <a:r>
              <a:rPr lang="en-US" dirty="0" err="1">
                <a:latin typeface="Consolas" panose="020B0609020204030204" pitchFamily="49" charset="0"/>
              </a:rPr>
              <a:t>cạn</a:t>
            </a:r>
            <a:r>
              <a:rPr lang="en-US" dirty="0">
                <a:latin typeface="Consolas" panose="020B0609020204030204" pitchFamily="49" charset="0"/>
              </a:rPr>
              <a:t> </a:t>
            </a:r>
            <a:r>
              <a:rPr lang="en-US" dirty="0" err="1">
                <a:latin typeface="Consolas" panose="020B0609020204030204" pitchFamily="49" charset="0"/>
              </a:rPr>
              <a:t>sử</a:t>
            </a:r>
            <a:r>
              <a:rPr lang="en-US" dirty="0">
                <a:latin typeface="Consolas" panose="020B0609020204030204" pitchFamily="49" charset="0"/>
              </a:rPr>
              <a:t> dụng </a:t>
            </a:r>
            <a:r>
              <a:rPr lang="en-US" dirty="0" err="1">
                <a:solidFill>
                  <a:srgbClr val="9CDCFE"/>
                </a:solidFill>
                <a:latin typeface="Consolas" panose="020B0609020204030204" pitchFamily="49" charset="0"/>
              </a:rPr>
              <a:t>credit_card_balance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864AE494-2C06-CBCD-05A1-9CA9B5D56576}"/>
              </a:ext>
            </a:extLst>
          </p:cNvPr>
          <p:cNvSpPr>
            <a:spLocks noGrp="1"/>
          </p:cNvSpPr>
          <p:nvPr>
            <p:ph idx="1"/>
          </p:nvPr>
        </p:nvSpPr>
        <p:spPr>
          <a:xfrm>
            <a:off x="838199" y="1825625"/>
            <a:ext cx="5383925" cy="4351338"/>
          </a:xfrm>
        </p:spPr>
        <p:txBody>
          <a:bodyPr>
            <a:normAutofit/>
          </a:bodyPr>
          <a:lstStyle/>
          <a:p>
            <a:pPr>
              <a:lnSpc>
                <a:spcPct val="120000"/>
              </a:lnSpc>
            </a:pPr>
            <a:r>
              <a:rPr lang="en-US" b="0" dirty="0" err="1">
                <a:effectLst/>
                <a:latin typeface="Consolas" panose="020B0609020204030204" pitchFamily="49" charset="0"/>
              </a:rPr>
              <a:t>Trước</a:t>
            </a:r>
            <a:r>
              <a:rPr lang="en-US" b="0" dirty="0">
                <a:effectLst/>
                <a:latin typeface="Consolas" panose="020B0609020204030204" pitchFamily="49" charset="0"/>
              </a:rPr>
              <a:t> </a:t>
            </a:r>
            <a:r>
              <a:rPr lang="en-US" b="0" dirty="0" err="1">
                <a:effectLst/>
                <a:latin typeface="Consolas" panose="020B0609020204030204" pitchFamily="49" charset="0"/>
              </a:rPr>
              <a:t>tiên</a:t>
            </a:r>
            <a:r>
              <a:rPr lang="en-US" b="0" dirty="0">
                <a:effectLst/>
                <a:latin typeface="Consolas" panose="020B0609020204030204" pitchFamily="49" charset="0"/>
              </a:rPr>
              <a:t> </a:t>
            </a:r>
            <a:r>
              <a:rPr lang="en-US" b="0" dirty="0" err="1">
                <a:effectLst/>
                <a:latin typeface="Consolas" panose="020B0609020204030204" pitchFamily="49" charset="0"/>
              </a:rPr>
              <a:t>em</a:t>
            </a:r>
            <a:r>
              <a:rPr lang="en-US" b="0" dirty="0">
                <a:effectLst/>
                <a:latin typeface="Consolas" panose="020B0609020204030204" pitchFamily="49" charset="0"/>
              </a:rPr>
              <a:t> </a:t>
            </a:r>
            <a:r>
              <a:rPr lang="en-US" b="0" dirty="0" err="1">
                <a:effectLst/>
                <a:latin typeface="Consolas" panose="020B0609020204030204" pitchFamily="49" charset="0"/>
              </a:rPr>
              <a:t>thử</a:t>
            </a:r>
            <a:r>
              <a:rPr lang="en-US" b="0" dirty="0">
                <a:effectLst/>
                <a:latin typeface="Consolas" panose="020B0609020204030204" pitchFamily="49" charset="0"/>
              </a:rPr>
              <a:t> </a:t>
            </a:r>
            <a:r>
              <a:rPr lang="en-US" b="0" dirty="0" err="1">
                <a:effectLst/>
                <a:latin typeface="Consolas" panose="020B0609020204030204" pitchFamily="49" charset="0"/>
              </a:rPr>
              <a:t>d</a:t>
            </a:r>
            <a:r>
              <a:rPr lang="en-US" dirty="0" err="1">
                <a:latin typeface="Consolas" panose="020B0609020204030204" pitchFamily="49" charset="0"/>
              </a:rPr>
              <a:t>ù</a:t>
            </a:r>
            <a:r>
              <a:rPr lang="en-US" b="0" dirty="0" err="1">
                <a:effectLst/>
                <a:latin typeface="Consolas" panose="020B0609020204030204" pitchFamily="49" charset="0"/>
              </a:rPr>
              <a:t>ng</a:t>
            </a:r>
            <a:r>
              <a:rPr lang="en-US" b="0" dirty="0">
                <a:effectLst/>
                <a:latin typeface="Consolas" panose="020B0609020204030204" pitchFamily="49" charset="0"/>
              </a:rPr>
              <a:t> </a:t>
            </a:r>
            <a:r>
              <a:rPr lang="en-US" b="0" dirty="0" err="1">
                <a:effectLst/>
                <a:latin typeface="Consolas" panose="020B0609020204030204" pitchFamily="49" charset="0"/>
              </a:rPr>
              <a:t>tất</a:t>
            </a:r>
            <a:r>
              <a:rPr lang="en-US" b="0" dirty="0">
                <a:effectLst/>
                <a:latin typeface="Consolas" panose="020B0609020204030204" pitchFamily="49" charset="0"/>
              </a:rPr>
              <a:t> </a:t>
            </a:r>
            <a:r>
              <a:rPr lang="en-US" b="0" dirty="0" err="1">
                <a:effectLst/>
                <a:latin typeface="Consolas" panose="020B0609020204030204" pitchFamily="49" charset="0"/>
              </a:rPr>
              <a:t>cả</a:t>
            </a:r>
            <a:r>
              <a:rPr lang="en-US" b="0" dirty="0">
                <a:effectLst/>
                <a:latin typeface="Consolas" panose="020B0609020204030204" pitchFamily="49" charset="0"/>
              </a:rPr>
              <a:t> </a:t>
            </a:r>
            <a:r>
              <a:rPr lang="en-US" b="0" dirty="0" err="1">
                <a:effectLst/>
                <a:latin typeface="Consolas" panose="020B0609020204030204" pitchFamily="49" charset="0"/>
              </a:rPr>
              <a:t>các</a:t>
            </a:r>
            <a:r>
              <a:rPr lang="en-US" b="0" dirty="0">
                <a:effectLst/>
                <a:latin typeface="Consolas" panose="020B0609020204030204" pitchFamily="49" charset="0"/>
              </a:rPr>
              <a:t> column </a:t>
            </a:r>
            <a:r>
              <a:rPr lang="en-US" b="0" dirty="0" err="1">
                <a:effectLst/>
                <a:latin typeface="Consolas" panose="020B0609020204030204" pitchFamily="49" charset="0"/>
              </a:rPr>
              <a:t>làm</a:t>
            </a:r>
            <a:r>
              <a:rPr lang="en-US" b="0" dirty="0">
                <a:effectLst/>
                <a:latin typeface="Consolas" panose="020B0609020204030204" pitchFamily="49" charset="0"/>
              </a:rPr>
              <a:t> input.</a:t>
            </a:r>
            <a:endParaRPr lang="en-US" dirty="0">
              <a:latin typeface="Consolas" panose="020B0609020204030204" pitchFamily="49" charset="0"/>
            </a:endParaRPr>
          </a:p>
          <a:p>
            <a:pPr>
              <a:lnSpc>
                <a:spcPct val="120000"/>
              </a:lnSpc>
            </a:pPr>
            <a:r>
              <a:rPr lang="en-US" dirty="0">
                <a:latin typeface="Consolas" panose="020B0609020204030204" pitchFamily="49" charset="0"/>
              </a:rPr>
              <a:t>Trong </a:t>
            </a:r>
            <a:r>
              <a:rPr lang="en-US" dirty="0" err="1">
                <a:latin typeface="Consolas" panose="020B0609020204030204" pitchFamily="49" charset="0"/>
              </a:rPr>
              <a:t>quá</a:t>
            </a:r>
            <a:r>
              <a:rPr lang="en-US" dirty="0">
                <a:latin typeface="Consolas" panose="020B0609020204030204" pitchFamily="49" charset="0"/>
              </a:rPr>
              <a:t> </a:t>
            </a:r>
            <a:r>
              <a:rPr lang="en-US" dirty="0" err="1">
                <a:latin typeface="Consolas" panose="020B0609020204030204" pitchFamily="49" charset="0"/>
              </a:rPr>
              <a:t>trình</a:t>
            </a:r>
            <a:r>
              <a:rPr lang="en-US" dirty="0">
                <a:latin typeface="Consolas" panose="020B0609020204030204" pitchFamily="49" charset="0"/>
              </a:rPr>
              <a:t> </a:t>
            </a:r>
            <a:r>
              <a:rPr lang="en-US" dirty="0" err="1">
                <a:latin typeface="Consolas" panose="020B0609020204030204" pitchFamily="49" charset="0"/>
              </a:rPr>
              <a:t>vét</a:t>
            </a:r>
            <a:r>
              <a:rPr lang="en-US" dirty="0">
                <a:latin typeface="Consolas" panose="020B0609020204030204" pitchFamily="49" charset="0"/>
              </a:rPr>
              <a:t> </a:t>
            </a:r>
            <a:r>
              <a:rPr lang="en-US" dirty="0" err="1">
                <a:latin typeface="Consolas" panose="020B0609020204030204" pitchFamily="49" charset="0"/>
              </a:rPr>
              <a:t>cạn</a:t>
            </a:r>
            <a:r>
              <a:rPr lang="en-US" dirty="0">
                <a:latin typeface="Consolas" panose="020B0609020204030204" pitchFamily="49" charset="0"/>
              </a:rPr>
              <a:t>, </a:t>
            </a:r>
            <a:r>
              <a:rPr lang="en-US" dirty="0" err="1">
                <a:latin typeface="Consolas" panose="020B0609020204030204" pitchFamily="49" charset="0"/>
              </a:rPr>
              <a:t>không</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attribute </a:t>
            </a:r>
            <a:r>
              <a:rPr lang="en-US" dirty="0" err="1">
                <a:latin typeface="Consolas" panose="020B0609020204030204" pitchFamily="49" charset="0"/>
              </a:rPr>
              <a:t>nào</a:t>
            </a:r>
            <a:r>
              <a:rPr lang="en-US" dirty="0">
                <a:latin typeface="Consolas" panose="020B0609020204030204" pitchFamily="49" charset="0"/>
              </a:rPr>
              <a:t> </a:t>
            </a:r>
            <a:r>
              <a:rPr lang="en-US" dirty="0" err="1">
                <a:latin typeface="Consolas" panose="020B0609020204030204" pitchFamily="49" charset="0"/>
              </a:rPr>
              <a:t>cho</a:t>
            </a:r>
            <a:r>
              <a:rPr lang="en-US" dirty="0">
                <a:latin typeface="Consolas" panose="020B0609020204030204" pitchFamily="49" charset="0"/>
              </a:rPr>
              <a:t> recall </a:t>
            </a:r>
            <a:r>
              <a:rPr lang="en-US" dirty="0" err="1">
                <a:latin typeface="Consolas" panose="020B0609020204030204" pitchFamily="49" charset="0"/>
              </a:rPr>
              <a:t>tốt</a:t>
            </a:r>
            <a:endParaRPr lang="en-US" b="0" dirty="0">
              <a:effectLst/>
              <a:latin typeface="Consolas" panose="020B0609020204030204" pitchFamily="49" charset="0"/>
            </a:endParaRPr>
          </a:p>
          <a:p>
            <a:pPr marL="0" indent="0">
              <a:lnSpc>
                <a:spcPct val="120000"/>
              </a:lnSpc>
              <a:buNone/>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dirty="0">
              <a:latin typeface="Consolas" panose="020B0609020204030204" pitchFamily="49" charset="0"/>
            </a:endParaRPr>
          </a:p>
        </p:txBody>
      </p:sp>
      <p:pic>
        <p:nvPicPr>
          <p:cNvPr id="12" name="Picture 11">
            <a:extLst>
              <a:ext uri="{FF2B5EF4-FFF2-40B4-BE49-F238E27FC236}">
                <a16:creationId xmlns:a16="http://schemas.microsoft.com/office/drawing/2014/main" id="{CDF6AF83-C2BE-A47C-F0F0-2F74CFFE2E3B}"/>
              </a:ext>
            </a:extLst>
          </p:cNvPr>
          <p:cNvPicPr>
            <a:picLocks noChangeAspect="1"/>
          </p:cNvPicPr>
          <p:nvPr/>
        </p:nvPicPr>
        <p:blipFill>
          <a:blip r:embed="rId2"/>
          <a:stretch>
            <a:fillRect/>
          </a:stretch>
        </p:blipFill>
        <p:spPr>
          <a:xfrm>
            <a:off x="6626578" y="1825625"/>
            <a:ext cx="4039164" cy="2267266"/>
          </a:xfrm>
          <a:prstGeom prst="rect">
            <a:avLst/>
          </a:prstGeom>
        </p:spPr>
      </p:pic>
    </p:spTree>
    <p:extLst>
      <p:ext uri="{BB962C8B-B14F-4D97-AF65-F5344CB8AC3E}">
        <p14:creationId xmlns:p14="http://schemas.microsoft.com/office/powerpoint/2010/main" val="2050696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838199" y="365125"/>
            <a:ext cx="11353801" cy="1325563"/>
          </a:xfrm>
        </p:spPr>
        <p:txBody>
          <a:bodyPr>
            <a:normAutofit/>
          </a:bodyPr>
          <a:lstStyle/>
          <a:p>
            <a:r>
              <a:rPr lang="en-US" dirty="0">
                <a:latin typeface="Consolas" panose="020B0609020204030204" pitchFamily="49" charset="0"/>
              </a:rPr>
              <a:t>B15: </a:t>
            </a:r>
            <a:r>
              <a:rPr lang="en-US" dirty="0" err="1">
                <a:latin typeface="Consolas" panose="020B0609020204030204" pitchFamily="49" charset="0"/>
              </a:rPr>
              <a:t>Xử</a:t>
            </a:r>
            <a:r>
              <a:rPr lang="en-US" dirty="0">
                <a:latin typeface="Consolas" panose="020B0609020204030204" pitchFamily="49" charset="0"/>
              </a:rPr>
              <a:t> </a:t>
            </a:r>
            <a:r>
              <a:rPr lang="en-US" dirty="0" err="1">
                <a:latin typeface="Consolas" panose="020B0609020204030204" pitchFamily="49" charset="0"/>
              </a:rPr>
              <a:t>lý</a:t>
            </a:r>
            <a:r>
              <a:rPr lang="en-US" dirty="0">
                <a:latin typeface="Consolas" panose="020B0609020204030204" pitchFamily="49" charset="0"/>
              </a:rPr>
              <a:t> </a:t>
            </a:r>
            <a:r>
              <a:rPr lang="en-US" dirty="0" err="1">
                <a:solidFill>
                  <a:srgbClr val="9CDCFE"/>
                </a:solidFill>
                <a:latin typeface="Consolas" panose="020B0609020204030204" pitchFamily="49" charset="0"/>
              </a:rPr>
              <a:t>installments_payments</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864AE494-2C06-CBCD-05A1-9CA9B5D56576}"/>
              </a:ext>
            </a:extLst>
          </p:cNvPr>
          <p:cNvSpPr>
            <a:spLocks noGrp="1"/>
          </p:cNvSpPr>
          <p:nvPr>
            <p:ph idx="1"/>
          </p:nvPr>
        </p:nvSpPr>
        <p:spPr>
          <a:xfrm>
            <a:off x="838199" y="1825625"/>
            <a:ext cx="10953467" cy="4351338"/>
          </a:xfrm>
        </p:spPr>
        <p:txBody>
          <a:bodyPr>
            <a:normAutofit/>
          </a:bodyPr>
          <a:lstStyle/>
          <a:p>
            <a:pPr>
              <a:lnSpc>
                <a:spcPct val="120000"/>
              </a:lnSpc>
            </a:pPr>
            <a:r>
              <a:rPr lang="en-US" dirty="0" err="1">
                <a:latin typeface="Consolas" panose="020B0609020204030204" pitchFamily="49" charset="0"/>
              </a:rPr>
              <a:t>Số</a:t>
            </a:r>
            <a:r>
              <a:rPr lang="en-US" dirty="0">
                <a:latin typeface="Consolas" panose="020B0609020204030204" pitchFamily="49" charset="0"/>
              </a:rPr>
              <a:t> record: </a:t>
            </a:r>
            <a:r>
              <a:rPr lang="en-US" b="0" i="0" dirty="0">
                <a:solidFill>
                  <a:srgbClr val="CCCCCC"/>
                </a:solidFill>
                <a:effectLst/>
                <a:latin typeface="Consolas" panose="020B0609020204030204" pitchFamily="49" charset="0"/>
              </a:rPr>
              <a:t>13605401 </a:t>
            </a:r>
          </a:p>
          <a:p>
            <a:pPr>
              <a:lnSpc>
                <a:spcPct val="120000"/>
              </a:lnSpc>
            </a:pPr>
            <a:r>
              <a:rPr lang="en-US" dirty="0" err="1">
                <a:latin typeface="Consolas" panose="020B0609020204030204" pitchFamily="49" charset="0"/>
              </a:rPr>
              <a:t>Số</a:t>
            </a:r>
            <a:r>
              <a:rPr lang="en-US" dirty="0">
                <a:latin typeface="Consolas" panose="020B0609020204030204" pitchFamily="49" charset="0"/>
              </a:rPr>
              <a:t> column: 8</a:t>
            </a:r>
          </a:p>
          <a:p>
            <a:pPr>
              <a:lnSpc>
                <a:spcPct val="120000"/>
              </a:lnSpc>
            </a:pPr>
            <a:r>
              <a:rPr lang="en-US" dirty="0">
                <a:latin typeface="Consolas" panose="020B0609020204030204" pitchFamily="49" charset="0"/>
              </a:rPr>
              <a:t>Em </a:t>
            </a:r>
            <a:r>
              <a:rPr lang="en-US" dirty="0" err="1">
                <a:latin typeface="Consolas" panose="020B0609020204030204" pitchFamily="49" charset="0"/>
              </a:rPr>
              <a:t>loại</a:t>
            </a:r>
            <a:r>
              <a:rPr lang="en-US" dirty="0">
                <a:latin typeface="Consolas" panose="020B0609020204030204" pitchFamily="49" charset="0"/>
              </a:rPr>
              <a:t> </a:t>
            </a:r>
            <a:r>
              <a:rPr lang="en-US" dirty="0" err="1">
                <a:latin typeface="Consolas" panose="020B0609020204030204" pitchFamily="49" charset="0"/>
              </a:rPr>
              <a:t>những</a:t>
            </a:r>
            <a:r>
              <a:rPr lang="en-US" dirty="0">
                <a:latin typeface="Consolas" panose="020B0609020204030204" pitchFamily="49" charset="0"/>
              </a:rPr>
              <a:t> </a:t>
            </a:r>
            <a:r>
              <a:rPr lang="en-US" dirty="0" err="1">
                <a:latin typeface="Consolas" panose="020B0609020204030204" pitchFamily="49" charset="0"/>
              </a:rPr>
              <a:t>cột</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giá</a:t>
            </a:r>
            <a:r>
              <a:rPr lang="en-US" dirty="0">
                <a:latin typeface="Consolas" panose="020B0609020204030204" pitchFamily="49" charset="0"/>
              </a:rPr>
              <a:t> </a:t>
            </a:r>
            <a:r>
              <a:rPr lang="en-US" dirty="0" err="1">
                <a:latin typeface="Consolas" panose="020B0609020204030204" pitchFamily="49" charset="0"/>
              </a:rPr>
              <a:t>trị</a:t>
            </a:r>
            <a:r>
              <a:rPr lang="en-US" dirty="0">
                <a:latin typeface="Consolas" panose="020B0609020204030204" pitchFamily="49" charset="0"/>
              </a:rPr>
              <a:t> null &gt; 10%</a:t>
            </a:r>
          </a:p>
          <a:p>
            <a:pPr>
              <a:lnSpc>
                <a:spcPct val="120000"/>
              </a:lnSpc>
            </a:pPr>
            <a:r>
              <a:rPr lang="en-US" dirty="0">
                <a:latin typeface="Consolas" panose="020B0609020204030204" pitchFamily="49" charset="0"/>
              </a:rPr>
              <a:t>8 columns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giữ</a:t>
            </a:r>
            <a:r>
              <a:rPr lang="en-US" dirty="0">
                <a:latin typeface="Consolas" panose="020B0609020204030204" pitchFamily="49" charset="0"/>
              </a:rPr>
              <a:t> </a:t>
            </a:r>
            <a:r>
              <a:rPr lang="en-US" dirty="0" err="1">
                <a:latin typeface="Consolas" panose="020B0609020204030204" pitchFamily="49" charset="0"/>
              </a:rPr>
              <a:t>lại</a:t>
            </a:r>
            <a:endParaRPr lang="en-US" dirty="0">
              <a:latin typeface="Consolas" panose="020B0609020204030204" pitchFamily="49" charset="0"/>
            </a:endParaRPr>
          </a:p>
          <a:p>
            <a:pPr>
              <a:lnSpc>
                <a:spcPct val="120000"/>
              </a:lnSpc>
            </a:pPr>
            <a:r>
              <a:rPr lang="en-US" dirty="0" err="1">
                <a:latin typeface="Consolas" panose="020B0609020204030204" pitchFamily="49" charset="0"/>
              </a:rPr>
              <a:t>Thử</a:t>
            </a:r>
            <a:r>
              <a:rPr lang="en-US" dirty="0">
                <a:latin typeface="Consolas" panose="020B0609020204030204" pitchFamily="49" charset="0"/>
              </a:rPr>
              <a:t> group by </a:t>
            </a:r>
            <a:r>
              <a:rPr lang="en-US" dirty="0" err="1">
                <a:latin typeface="Consolas" panose="020B0609020204030204" pitchFamily="49" charset="0"/>
              </a:rPr>
              <a:t>lại</a:t>
            </a:r>
            <a:r>
              <a:rPr lang="en-US" dirty="0">
                <a:latin typeface="Consolas" panose="020B0609020204030204" pitchFamily="49" charset="0"/>
              </a:rPr>
              <a:t> the ID </a:t>
            </a:r>
            <a:r>
              <a:rPr lang="en-US" dirty="0" err="1">
                <a:latin typeface="Consolas" panose="020B0609020204030204" pitchFamily="49" charset="0"/>
              </a:rPr>
              <a:t>khách</a:t>
            </a:r>
            <a:r>
              <a:rPr lang="en-US" dirty="0">
                <a:latin typeface="Consolas" panose="020B0609020204030204" pitchFamily="49" charset="0"/>
              </a:rPr>
              <a:t> </a:t>
            </a:r>
            <a:r>
              <a:rPr lang="en-US" dirty="0" err="1">
                <a:latin typeface="Consolas" panose="020B0609020204030204" pitchFamily="49" charset="0"/>
              </a:rPr>
              <a:t>hàng</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bản</a:t>
            </a:r>
            <a:r>
              <a:rPr lang="en-US" dirty="0">
                <a:latin typeface="Consolas" panose="020B0609020204030204" pitchFamily="49" charset="0"/>
              </a:rPr>
              <a:t> </a:t>
            </a:r>
            <a:r>
              <a:rPr lang="en-US" dirty="0" err="1">
                <a:latin typeface="Consolas" panose="020B0609020204030204" pitchFamily="49" charset="0"/>
              </a:rPr>
              <a:t>ghi</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được</a:t>
            </a:r>
            <a:r>
              <a:rPr lang="en-US" dirty="0">
                <a:latin typeface="Consolas" panose="020B0609020204030204" pitchFamily="49" charset="0"/>
              </a:rPr>
              <a:t> ở DF </a:t>
            </a:r>
            <a:r>
              <a:rPr lang="en-US" dirty="0" err="1">
                <a:latin typeface="Consolas" panose="020B0609020204030204" pitchFamily="49" charset="0"/>
              </a:rPr>
              <a:t>mới</a:t>
            </a:r>
            <a:r>
              <a:rPr lang="en-US" dirty="0">
                <a:latin typeface="Consolas" panose="020B0609020204030204" pitchFamily="49" charset="0"/>
              </a:rPr>
              <a:t> </a:t>
            </a:r>
            <a:r>
              <a:rPr lang="en-US" dirty="0" err="1">
                <a:latin typeface="Consolas" panose="020B0609020204030204" pitchFamily="49" charset="0"/>
              </a:rPr>
              <a:t>đúng</a:t>
            </a:r>
            <a:r>
              <a:rPr lang="en-US" dirty="0">
                <a:latin typeface="Consolas" panose="020B0609020204030204" pitchFamily="49" charset="0"/>
              </a:rPr>
              <a:t> </a:t>
            </a:r>
            <a:r>
              <a:rPr lang="en-US" dirty="0" err="1">
                <a:latin typeface="Consolas" panose="020B0609020204030204" pitchFamily="49" charset="0"/>
              </a:rPr>
              <a:t>bằng</a:t>
            </a:r>
            <a:r>
              <a:rPr lang="en-US" dirty="0">
                <a:latin typeface="Consolas" panose="020B0609020204030204" pitchFamily="49" charset="0"/>
              </a:rPr>
              <a:t> </a:t>
            </a:r>
            <a:r>
              <a:rPr lang="en-US" b="0" i="0" dirty="0">
                <a:solidFill>
                  <a:srgbClr val="CCCCCC"/>
                </a:solidFill>
                <a:effectLst/>
                <a:latin typeface="Consolas" panose="020B0609020204030204" pitchFamily="49" charset="0"/>
              </a:rPr>
              <a:t>339587</a:t>
            </a:r>
            <a:r>
              <a:rPr lang="en-US" b="0" i="0" dirty="0">
                <a:effectLst/>
                <a:latin typeface="Consolas" panose="020B0609020204030204" pitchFamily="49" charset="0"/>
              </a:rPr>
              <a:t>, </a:t>
            </a:r>
            <a:r>
              <a:rPr lang="en-US" b="0" i="0" dirty="0" err="1">
                <a:effectLst/>
                <a:latin typeface="Consolas" panose="020B0609020204030204" pitchFamily="49" charset="0"/>
              </a:rPr>
              <a:t>nhiều</a:t>
            </a:r>
            <a:r>
              <a:rPr lang="en-US" b="0" i="0" dirty="0">
                <a:effectLst/>
                <a:latin typeface="Consolas" panose="020B0609020204030204" pitchFamily="49" charset="0"/>
              </a:rPr>
              <a:t> </a:t>
            </a:r>
            <a:r>
              <a:rPr lang="en-US" b="0" i="0" dirty="0" err="1">
                <a:effectLst/>
                <a:latin typeface="Consolas" panose="020B0609020204030204" pitchFamily="49" charset="0"/>
              </a:rPr>
              <a:t>hơn</a:t>
            </a:r>
            <a:r>
              <a:rPr lang="en-US" b="0" i="0" dirty="0">
                <a:effectLst/>
                <a:latin typeface="Consolas" panose="020B0609020204030204" pitchFamily="49" charset="0"/>
              </a:rPr>
              <a:t> </a:t>
            </a:r>
            <a:r>
              <a:rPr lang="en-US" b="0" i="0" dirty="0" err="1">
                <a:effectLst/>
                <a:latin typeface="Consolas" panose="020B0609020204030204" pitchFamily="49" charset="0"/>
              </a:rPr>
              <a:t>số</a:t>
            </a:r>
            <a:r>
              <a:rPr lang="en-US" b="0" i="0" dirty="0">
                <a:effectLst/>
                <a:latin typeface="Consolas" panose="020B0609020204030204" pitchFamily="49" charset="0"/>
              </a:rPr>
              <a:t> </a:t>
            </a:r>
            <a:r>
              <a:rPr lang="en-US" b="0" i="0" dirty="0" err="1">
                <a:effectLst/>
                <a:latin typeface="Consolas" panose="020B0609020204030204" pitchFamily="49" charset="0"/>
              </a:rPr>
              <a:t>bản</a:t>
            </a:r>
            <a:r>
              <a:rPr lang="en-US" dirty="0">
                <a:latin typeface="Consolas" panose="020B0609020204030204" pitchFamily="49" charset="0"/>
              </a:rPr>
              <a:t> </a:t>
            </a:r>
            <a:r>
              <a:rPr lang="en-US" dirty="0" err="1">
                <a:latin typeface="Consolas" panose="020B0609020204030204" pitchFamily="49" charset="0"/>
              </a:rPr>
              <a:t>ghi</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b="0" dirty="0" err="1">
                <a:effectLst/>
                <a:latin typeface="Consolas" panose="020B0609020204030204" pitchFamily="49" charset="0"/>
              </a:rPr>
              <a:t>df_application_train</a:t>
            </a: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dirty="0">
              <a:latin typeface="Consolas" panose="020B0609020204030204" pitchFamily="49" charset="0"/>
            </a:endParaRPr>
          </a:p>
        </p:txBody>
      </p:sp>
    </p:spTree>
    <p:extLst>
      <p:ext uri="{BB962C8B-B14F-4D97-AF65-F5344CB8AC3E}">
        <p14:creationId xmlns:p14="http://schemas.microsoft.com/office/powerpoint/2010/main" val="196538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6267-2B49-F449-AFD6-D235CE2043AE}"/>
              </a:ext>
            </a:extLst>
          </p:cNvPr>
          <p:cNvSpPr>
            <a:spLocks noGrp="1"/>
          </p:cNvSpPr>
          <p:nvPr>
            <p:ph type="title"/>
          </p:nvPr>
        </p:nvSpPr>
        <p:spPr/>
        <p:txBody>
          <a:bodyPr/>
          <a:lstStyle/>
          <a:p>
            <a:r>
              <a:rPr lang="en-US" b="1" dirty="0" err="1">
                <a:latin typeface="Consolas" panose="020B0609020204030204" pitchFamily="49" charset="0"/>
              </a:rPr>
              <a:t>Định</a:t>
            </a:r>
            <a:r>
              <a:rPr lang="en-US" b="1" dirty="0">
                <a:latin typeface="Consolas" panose="020B0609020204030204" pitchFamily="49" charset="0"/>
              </a:rPr>
              <a:t> </a:t>
            </a:r>
            <a:r>
              <a:rPr lang="en-US" b="1" dirty="0" err="1">
                <a:latin typeface="Consolas" panose="020B0609020204030204" pitchFamily="49" charset="0"/>
              </a:rPr>
              <a:t>hướng</a:t>
            </a:r>
            <a:endParaRPr lang="en-US" b="1" dirty="0">
              <a:latin typeface="Consolas" panose="020B0609020204030204" pitchFamily="49" charset="0"/>
            </a:endParaRPr>
          </a:p>
        </p:txBody>
      </p:sp>
      <p:sp>
        <p:nvSpPr>
          <p:cNvPr id="3" name="Content Placeholder 2">
            <a:extLst>
              <a:ext uri="{FF2B5EF4-FFF2-40B4-BE49-F238E27FC236}">
                <a16:creationId xmlns:a16="http://schemas.microsoft.com/office/drawing/2014/main" id="{CDF18648-DCD2-118B-24EE-0295FD2B5266}"/>
              </a:ext>
            </a:extLst>
          </p:cNvPr>
          <p:cNvSpPr>
            <a:spLocks noGrp="1"/>
          </p:cNvSpPr>
          <p:nvPr>
            <p:ph idx="1"/>
          </p:nvPr>
        </p:nvSpPr>
        <p:spPr/>
        <p:txBody>
          <a:bodyPr>
            <a:normAutofit fontScale="92500" lnSpcReduction="20000"/>
          </a:bodyPr>
          <a:lstStyle/>
          <a:p>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đề</a:t>
            </a:r>
            <a:r>
              <a:rPr lang="en-US" dirty="0">
                <a:latin typeface="Consolas" panose="020B0609020204030204" pitchFamily="49" charset="0"/>
              </a:rPr>
              <a:t> </a:t>
            </a:r>
            <a:r>
              <a:rPr lang="en-US" dirty="0" err="1">
                <a:latin typeface="Consolas" panose="020B0609020204030204" pitchFamily="49" charset="0"/>
              </a:rPr>
              <a:t>bài</a:t>
            </a:r>
            <a:r>
              <a:rPr lang="en-US" dirty="0">
                <a:latin typeface="Consolas" panose="020B0609020204030204" pitchFamily="49" charset="0"/>
              </a:rPr>
              <a:t> </a:t>
            </a:r>
            <a:r>
              <a:rPr lang="en-US" dirty="0" err="1">
                <a:latin typeface="Consolas" panose="020B0609020204030204" pitchFamily="49" charset="0"/>
              </a:rPr>
              <a:t>này</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sẽ</a:t>
            </a:r>
            <a:r>
              <a:rPr lang="en-US" dirty="0">
                <a:latin typeface="Consolas" panose="020B0609020204030204" pitchFamily="49" charset="0"/>
              </a:rPr>
              <a:t> </a:t>
            </a:r>
            <a:r>
              <a:rPr lang="en-US" dirty="0" err="1">
                <a:latin typeface="Consolas" panose="020B0609020204030204" pitchFamily="49" charset="0"/>
              </a:rPr>
              <a:t>sử</a:t>
            </a:r>
            <a:r>
              <a:rPr lang="en-US" dirty="0">
                <a:latin typeface="Consolas" panose="020B0609020204030204" pitchFamily="49" charset="0"/>
              </a:rPr>
              <a:t> dụng 2 </a:t>
            </a:r>
            <a:r>
              <a:rPr lang="en-US" dirty="0" err="1">
                <a:latin typeface="Consolas" panose="020B0609020204030204" pitchFamily="49" charset="0"/>
              </a:rPr>
              <a:t>mô</a:t>
            </a:r>
            <a:r>
              <a:rPr lang="en-US" dirty="0">
                <a:latin typeface="Consolas" panose="020B0609020204030204" pitchFamily="49" charset="0"/>
              </a:rPr>
              <a:t> </a:t>
            </a:r>
            <a:r>
              <a:rPr lang="en-US" dirty="0" err="1">
                <a:latin typeface="Consolas" panose="020B0609020204030204" pitchFamily="49" charset="0"/>
              </a:rPr>
              <a:t>hình</a:t>
            </a:r>
            <a:r>
              <a:rPr lang="en-US" dirty="0">
                <a:latin typeface="Consolas" panose="020B0609020204030204" pitchFamily="49" charset="0"/>
              </a:rPr>
              <a:t> </a:t>
            </a:r>
            <a:r>
              <a:rPr lang="en-US" dirty="0" err="1">
                <a:latin typeface="Consolas" panose="020B0609020204030204" pitchFamily="49" charset="0"/>
              </a:rPr>
              <a:t>để</a:t>
            </a:r>
            <a:r>
              <a:rPr lang="en-US" dirty="0">
                <a:latin typeface="Consolas" panose="020B0609020204030204" pitchFamily="49" charset="0"/>
              </a:rPr>
              <a:t> train </a:t>
            </a:r>
            <a:r>
              <a:rPr lang="en-US" dirty="0" err="1">
                <a:latin typeface="Consolas" panose="020B0609020204030204" pitchFamily="49" charset="0"/>
              </a:rPr>
              <a:t>dữ</a:t>
            </a:r>
            <a:r>
              <a:rPr lang="en-US" dirty="0">
                <a:latin typeface="Consolas" panose="020B0609020204030204" pitchFamily="49" charset="0"/>
              </a:rPr>
              <a:t> </a:t>
            </a:r>
            <a:r>
              <a:rPr lang="en-US" dirty="0" err="1">
                <a:latin typeface="Consolas" panose="020B0609020204030204" pitchFamily="49" charset="0"/>
              </a:rPr>
              <a:t>liệu</a:t>
            </a:r>
            <a:r>
              <a:rPr lang="en-US" dirty="0">
                <a:latin typeface="Consolas" panose="020B0609020204030204" pitchFamily="49" charset="0"/>
              </a:rPr>
              <a:t> là:</a:t>
            </a:r>
          </a:p>
          <a:p>
            <a:pPr marL="0" indent="0">
              <a:buNone/>
            </a:pPr>
            <a:r>
              <a:rPr lang="en-US" dirty="0">
                <a:latin typeface="Consolas" panose="020B0609020204030204" pitchFamily="49" charset="0"/>
              </a:rPr>
              <a:t>	- </a:t>
            </a:r>
            <a:r>
              <a:rPr lang="en-US" dirty="0" err="1">
                <a:latin typeface="Consolas" panose="020B0609020204030204" pitchFamily="49" charset="0"/>
              </a:rPr>
              <a:t>GradientBoosting</a:t>
            </a:r>
            <a:r>
              <a:rPr lang="en-US" dirty="0">
                <a:latin typeface="Consolas" panose="020B0609020204030204" pitchFamily="49" charset="0"/>
              </a:rPr>
              <a:t> Model</a:t>
            </a:r>
          </a:p>
          <a:p>
            <a:pPr marL="0" indent="0">
              <a:buNone/>
            </a:pPr>
            <a:r>
              <a:rPr lang="en-US" dirty="0">
                <a:latin typeface="Consolas" panose="020B0609020204030204" pitchFamily="49" charset="0"/>
              </a:rPr>
              <a:t>	- </a:t>
            </a:r>
            <a:r>
              <a:rPr lang="en-US" dirty="0" err="1">
                <a:latin typeface="Consolas" panose="020B0609020204030204" pitchFamily="49" charset="0"/>
              </a:rPr>
              <a:t>XGBoost</a:t>
            </a:r>
            <a:r>
              <a:rPr lang="en-US" dirty="0">
                <a:latin typeface="Consolas" panose="020B0609020204030204" pitchFamily="49" charset="0"/>
              </a:rPr>
              <a:t> Model</a:t>
            </a:r>
          </a:p>
          <a:p>
            <a:r>
              <a:rPr lang="en-US" dirty="0">
                <a:latin typeface="Consolas" panose="020B0609020204030204" pitchFamily="49" charset="0"/>
              </a:rPr>
              <a:t>Em </a:t>
            </a:r>
            <a:r>
              <a:rPr lang="en-US" dirty="0" err="1">
                <a:latin typeface="Consolas" panose="020B0609020204030204" pitchFamily="49" charset="0"/>
              </a:rPr>
              <a:t>sẽ</a:t>
            </a:r>
            <a:r>
              <a:rPr lang="en-US" dirty="0">
                <a:latin typeface="Consolas" panose="020B0609020204030204" pitchFamily="49" charset="0"/>
              </a:rPr>
              <a:t> </a:t>
            </a:r>
            <a:r>
              <a:rPr lang="en-US" dirty="0" err="1">
                <a:latin typeface="Consolas" panose="020B0609020204030204" pitchFamily="49" charset="0"/>
              </a:rPr>
              <a:t>cố</a:t>
            </a:r>
            <a:r>
              <a:rPr lang="en-US" dirty="0">
                <a:latin typeface="Consolas" panose="020B0609020204030204" pitchFamily="49" charset="0"/>
              </a:rPr>
              <a:t> </a:t>
            </a:r>
            <a:r>
              <a:rPr lang="en-US" dirty="0" err="1">
                <a:latin typeface="Consolas" panose="020B0609020204030204" pitchFamily="49" charset="0"/>
              </a:rPr>
              <a:t>gắng</a:t>
            </a:r>
            <a:r>
              <a:rPr lang="en-US" dirty="0">
                <a:latin typeface="Consolas" panose="020B0609020204030204" pitchFamily="49" charset="0"/>
              </a:rPr>
              <a:t> </a:t>
            </a:r>
            <a:r>
              <a:rPr lang="en-US" dirty="0" err="1">
                <a:latin typeface="Consolas" panose="020B0609020204030204" pitchFamily="49" charset="0"/>
              </a:rPr>
              <a:t>thử</a:t>
            </a:r>
            <a:r>
              <a:rPr lang="en-US" dirty="0">
                <a:latin typeface="Consolas" panose="020B0609020204030204" pitchFamily="49" charset="0"/>
              </a:rPr>
              <a:t> </a:t>
            </a:r>
            <a:r>
              <a:rPr lang="en-US" dirty="0" err="1">
                <a:latin typeface="Consolas" panose="020B0609020204030204" pitchFamily="49" charset="0"/>
              </a:rPr>
              <a:t>nhiều</a:t>
            </a:r>
            <a:r>
              <a:rPr lang="en-US" dirty="0">
                <a:latin typeface="Consolas" panose="020B0609020204030204" pitchFamily="49" charset="0"/>
              </a:rPr>
              <a:t> </a:t>
            </a:r>
            <a:r>
              <a:rPr lang="en-US" dirty="0" err="1">
                <a:latin typeface="Consolas" panose="020B0609020204030204" pitchFamily="49" charset="0"/>
              </a:rPr>
              <a:t>nhất</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bộ</a:t>
            </a:r>
            <a:r>
              <a:rPr lang="en-US" dirty="0">
                <a:latin typeface="Consolas" panose="020B0609020204030204" pitchFamily="49" charset="0"/>
              </a:rPr>
              <a:t> </a:t>
            </a:r>
            <a:r>
              <a:rPr lang="en-US" dirty="0" err="1">
                <a:latin typeface="Consolas" panose="020B0609020204030204" pitchFamily="49" charset="0"/>
              </a:rPr>
              <a:t>dữ</a:t>
            </a:r>
            <a:r>
              <a:rPr lang="en-US" dirty="0">
                <a:latin typeface="Consolas" panose="020B0609020204030204" pitchFamily="49" charset="0"/>
              </a:rPr>
              <a:t> </a:t>
            </a:r>
            <a:r>
              <a:rPr lang="en-US" dirty="0" err="1">
                <a:latin typeface="Consolas" panose="020B0609020204030204" pitchFamily="49" charset="0"/>
              </a:rPr>
              <a:t>liệu</a:t>
            </a:r>
            <a:r>
              <a:rPr lang="en-US" dirty="0">
                <a:latin typeface="Consolas" panose="020B0609020204030204" pitchFamily="49" charset="0"/>
              </a:rPr>
              <a:t> </a:t>
            </a:r>
            <a:r>
              <a:rPr lang="en-US" dirty="0" err="1">
                <a:latin typeface="Consolas" panose="020B0609020204030204" pitchFamily="49" charset="0"/>
              </a:rPr>
              <a:t>khác</a:t>
            </a:r>
            <a:r>
              <a:rPr lang="en-US" dirty="0">
                <a:latin typeface="Consolas" panose="020B0609020204030204" pitchFamily="49" charset="0"/>
              </a:rPr>
              <a:t> </a:t>
            </a:r>
            <a:r>
              <a:rPr lang="en-US" dirty="0" err="1">
                <a:latin typeface="Consolas" panose="020B0609020204030204" pitchFamily="49" charset="0"/>
              </a:rPr>
              <a:t>nhau</a:t>
            </a:r>
            <a:r>
              <a:rPr lang="en-US" dirty="0">
                <a:latin typeface="Consolas" panose="020B0609020204030204" pitchFamily="49" charset="0"/>
              </a:rPr>
              <a:t> </a:t>
            </a:r>
            <a:r>
              <a:rPr lang="en-US" dirty="0" err="1">
                <a:latin typeface="Consolas" panose="020B0609020204030204" pitchFamily="49" charset="0"/>
              </a:rPr>
              <a:t>để</a:t>
            </a:r>
            <a:r>
              <a:rPr lang="en-US" dirty="0">
                <a:latin typeface="Consolas" panose="020B0609020204030204" pitchFamily="49" charset="0"/>
              </a:rPr>
              <a:t> </a:t>
            </a:r>
            <a:r>
              <a:rPr lang="en-US" dirty="0" err="1">
                <a:latin typeface="Consolas" panose="020B0609020204030204" pitchFamily="49" charset="0"/>
              </a:rPr>
              <a:t>tìm</a:t>
            </a:r>
            <a:r>
              <a:rPr lang="en-US" dirty="0">
                <a:latin typeface="Consolas" panose="020B0609020204030204" pitchFamily="49" charset="0"/>
              </a:rPr>
              <a:t> </a:t>
            </a:r>
            <a:r>
              <a:rPr lang="en-US" dirty="0" err="1">
                <a:latin typeface="Consolas" panose="020B0609020204030204" pitchFamily="49" charset="0"/>
              </a:rPr>
              <a:t>ra</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attribute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ích</a:t>
            </a:r>
            <a:r>
              <a:rPr lang="en-US" dirty="0">
                <a:latin typeface="Consolas" panose="020B0609020204030204" pitchFamily="49" charset="0"/>
              </a:rPr>
              <a:t> </a:t>
            </a:r>
            <a:r>
              <a:rPr lang="en-US" dirty="0" err="1">
                <a:latin typeface="Consolas" panose="020B0609020204030204" pitchFamily="49" charset="0"/>
              </a:rPr>
              <a:t>cho</a:t>
            </a:r>
            <a:r>
              <a:rPr lang="en-US" dirty="0">
                <a:latin typeface="Consolas" panose="020B0609020204030204" pitchFamily="49" charset="0"/>
              </a:rPr>
              <a:t> </a:t>
            </a:r>
            <a:r>
              <a:rPr lang="en-US" dirty="0" err="1">
                <a:latin typeface="Consolas" panose="020B0609020204030204" pitchFamily="49" charset="0"/>
              </a:rPr>
              <a:t>việc</a:t>
            </a:r>
            <a:r>
              <a:rPr lang="en-US" dirty="0">
                <a:latin typeface="Consolas" panose="020B0609020204030204" pitchFamily="49" charset="0"/>
              </a:rPr>
              <a:t> training </a:t>
            </a:r>
            <a:r>
              <a:rPr lang="en-US" dirty="0" err="1">
                <a:latin typeface="Consolas" panose="020B0609020204030204" pitchFamily="49" charset="0"/>
              </a:rPr>
              <a:t>để</a:t>
            </a:r>
            <a:r>
              <a:rPr lang="en-US" dirty="0">
                <a:latin typeface="Consolas" panose="020B0609020204030204" pitchFamily="49" charset="0"/>
              </a:rPr>
              <a:t> </a:t>
            </a:r>
            <a:r>
              <a:rPr lang="en-US" dirty="0" err="1">
                <a:latin typeface="Consolas" panose="020B0609020204030204" pitchFamily="49" charset="0"/>
              </a:rPr>
              <a:t>đưa</a:t>
            </a:r>
            <a:r>
              <a:rPr lang="en-US" dirty="0">
                <a:latin typeface="Consolas" panose="020B0609020204030204" pitchFamily="49" charset="0"/>
              </a:rPr>
              <a:t> </a:t>
            </a:r>
            <a:r>
              <a:rPr lang="en-US" dirty="0" err="1">
                <a:latin typeface="Consolas" panose="020B0609020204030204" pitchFamily="49" charset="0"/>
              </a:rPr>
              <a:t>vào</a:t>
            </a:r>
            <a:r>
              <a:rPr lang="en-US" dirty="0">
                <a:latin typeface="Consolas" panose="020B0609020204030204" pitchFamily="49" charset="0"/>
              </a:rPr>
              <a:t> model</a:t>
            </a:r>
          </a:p>
          <a:p>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đề</a:t>
            </a:r>
            <a:r>
              <a:rPr lang="en-US" dirty="0">
                <a:latin typeface="Consolas" panose="020B0609020204030204" pitchFamily="49" charset="0"/>
              </a:rPr>
              <a:t> </a:t>
            </a:r>
            <a:r>
              <a:rPr lang="en-US" dirty="0" err="1">
                <a:latin typeface="Consolas" panose="020B0609020204030204" pitchFamily="49" charset="0"/>
              </a:rPr>
              <a:t>bài</a:t>
            </a:r>
            <a:r>
              <a:rPr lang="en-US" dirty="0">
                <a:latin typeface="Consolas" panose="020B0609020204030204" pitchFamily="49" charset="0"/>
              </a:rPr>
              <a:t> </a:t>
            </a:r>
            <a:r>
              <a:rPr lang="en-US" dirty="0" err="1">
                <a:latin typeface="Consolas" panose="020B0609020204030204" pitchFamily="49" charset="0"/>
              </a:rPr>
              <a:t>này</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khai</a:t>
            </a:r>
            <a:r>
              <a:rPr lang="en-US" dirty="0">
                <a:latin typeface="Consolas" panose="020B0609020204030204" pitchFamily="49" charset="0"/>
              </a:rPr>
              <a:t> </a:t>
            </a:r>
            <a:r>
              <a:rPr lang="en-US" dirty="0" err="1">
                <a:latin typeface="Consolas" panose="020B0609020204030204" pitchFamily="49" charset="0"/>
              </a:rPr>
              <a:t>thác</a:t>
            </a:r>
            <a:r>
              <a:rPr lang="en-US" dirty="0">
                <a:latin typeface="Consolas" panose="020B0609020204030204" pitchFamily="49" charset="0"/>
              </a:rPr>
              <a:t> </a:t>
            </a:r>
            <a:r>
              <a:rPr lang="en-US" dirty="0" err="1">
                <a:latin typeface="Consolas" panose="020B0609020204030204" pitchFamily="49" charset="0"/>
              </a:rPr>
              <a:t>dữ</a:t>
            </a:r>
            <a:r>
              <a:rPr lang="en-US" dirty="0">
                <a:latin typeface="Consolas" panose="020B0609020204030204" pitchFamily="49" charset="0"/>
              </a:rPr>
              <a:t> </a:t>
            </a:r>
            <a:r>
              <a:rPr lang="en-US" dirty="0" err="1">
                <a:latin typeface="Consolas" panose="020B0609020204030204" pitchFamily="49" charset="0"/>
              </a:rPr>
              <a:t>liệu</a:t>
            </a:r>
            <a:r>
              <a:rPr lang="en-US" dirty="0">
                <a:latin typeface="Consolas" panose="020B0609020204030204" pitchFamily="49" charset="0"/>
              </a:rPr>
              <a:t> </a:t>
            </a:r>
            <a:r>
              <a:rPr lang="en-US" dirty="0" err="1">
                <a:latin typeface="Consolas" panose="020B0609020204030204" pitchFamily="49" charset="0"/>
              </a:rPr>
              <a:t>theo</a:t>
            </a:r>
            <a:r>
              <a:rPr lang="en-US" dirty="0">
                <a:latin typeface="Consolas" panose="020B0609020204030204" pitchFamily="49" charset="0"/>
              </a:rPr>
              <a:t> </a:t>
            </a:r>
            <a:r>
              <a:rPr lang="en-US" dirty="0" err="1">
                <a:latin typeface="Consolas" panose="020B0609020204030204" pitchFamily="49" charset="0"/>
              </a:rPr>
              <a:t>tùy</a:t>
            </a:r>
            <a:r>
              <a:rPr lang="en-US" dirty="0">
                <a:latin typeface="Consolas" panose="020B0609020204030204" pitchFamily="49" charset="0"/>
              </a:rPr>
              <a:t> </a:t>
            </a:r>
            <a:r>
              <a:rPr lang="en-US" dirty="0" err="1">
                <a:latin typeface="Consolas" panose="020B0609020204030204" pitchFamily="49" charset="0"/>
              </a:rPr>
              <a:t>theo</a:t>
            </a:r>
            <a:r>
              <a:rPr lang="en-US" dirty="0">
                <a:latin typeface="Consolas" panose="020B0609020204030204" pitchFamily="49" charset="0"/>
              </a:rPr>
              <a:t> </a:t>
            </a:r>
            <a:r>
              <a:rPr lang="en-US" dirty="0" err="1">
                <a:latin typeface="Consolas" panose="020B0609020204030204" pitchFamily="49" charset="0"/>
              </a:rPr>
              <a:t>tư</a:t>
            </a:r>
            <a:r>
              <a:rPr lang="en-US" dirty="0">
                <a:latin typeface="Consolas" panose="020B0609020204030204" pitchFamily="49" charset="0"/>
              </a:rPr>
              <a:t> </a:t>
            </a:r>
            <a:r>
              <a:rPr lang="en-US" dirty="0" err="1">
                <a:latin typeface="Consolas" panose="020B0609020204030204" pitchFamily="49" charset="0"/>
              </a:rPr>
              <a:t>duy</a:t>
            </a:r>
            <a:r>
              <a:rPr lang="en-US" dirty="0">
                <a:latin typeface="Consolas" panose="020B0609020204030204" pitchFamily="49" charset="0"/>
              </a:rPr>
              <a:t> </a:t>
            </a:r>
            <a:r>
              <a:rPr lang="en-US" dirty="0" err="1">
                <a:latin typeface="Consolas" panose="020B0609020204030204" pitchFamily="49" charset="0"/>
              </a:rPr>
              <a:t>tại</a:t>
            </a:r>
            <a:r>
              <a:rPr lang="en-US" dirty="0">
                <a:latin typeface="Consolas" panose="020B0609020204030204" pitchFamily="49" charset="0"/>
              </a:rPr>
              <a:t> </a:t>
            </a:r>
            <a:r>
              <a:rPr lang="en-US" dirty="0" err="1">
                <a:latin typeface="Consolas" panose="020B0609020204030204" pitchFamily="49" charset="0"/>
              </a:rPr>
              <a:t>thời</a:t>
            </a:r>
            <a:r>
              <a:rPr lang="en-US" dirty="0">
                <a:latin typeface="Consolas" panose="020B0609020204030204" pitchFamily="49" charset="0"/>
              </a:rPr>
              <a:t> </a:t>
            </a:r>
            <a:r>
              <a:rPr lang="en-US" dirty="0" err="1">
                <a:latin typeface="Consolas" panose="020B0609020204030204" pitchFamily="49" charset="0"/>
              </a:rPr>
              <a:t>điểm</a:t>
            </a:r>
            <a:r>
              <a:rPr lang="en-US" dirty="0">
                <a:latin typeface="Consolas" panose="020B0609020204030204" pitchFamily="49" charset="0"/>
              </a:rPr>
              <a:t> </a:t>
            </a:r>
            <a:r>
              <a:rPr lang="en-US" dirty="0" err="1">
                <a:latin typeface="Consolas" panose="020B0609020204030204" pitchFamily="49" charset="0"/>
              </a:rPr>
              <a:t>đó</a:t>
            </a:r>
            <a:r>
              <a:rPr lang="en-US" dirty="0">
                <a:latin typeface="Consolas" panose="020B0609020204030204" pitchFamily="49" charset="0"/>
              </a:rPr>
              <a:t>, </a:t>
            </a:r>
            <a:r>
              <a:rPr lang="en-US" dirty="0" err="1">
                <a:latin typeface="Consolas" panose="020B0609020204030204" pitchFamily="49" charset="0"/>
              </a:rPr>
              <a:t>nên</a:t>
            </a:r>
            <a:r>
              <a:rPr lang="en-US" dirty="0">
                <a:latin typeface="Consolas" panose="020B0609020204030204" pitchFamily="49" charset="0"/>
              </a:rPr>
              <a:t> </a:t>
            </a:r>
            <a:r>
              <a:rPr lang="en-US" dirty="0" err="1">
                <a:latin typeface="Consolas" panose="020B0609020204030204" pitchFamily="49" charset="0"/>
              </a:rPr>
              <a:t>cấu</a:t>
            </a:r>
            <a:r>
              <a:rPr lang="en-US" dirty="0">
                <a:latin typeface="Consolas" panose="020B0609020204030204" pitchFamily="49" charset="0"/>
              </a:rPr>
              <a:t> </a:t>
            </a:r>
            <a:r>
              <a:rPr lang="en-US" dirty="0" err="1">
                <a:latin typeface="Consolas" panose="020B0609020204030204" pitchFamily="49" charset="0"/>
              </a:rPr>
              <a:t>trúc</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file </a:t>
            </a:r>
            <a:r>
              <a:rPr lang="en-US" dirty="0" err="1">
                <a:latin typeface="Consolas" panose="020B0609020204030204" pitchFamily="49" charset="0"/>
              </a:rPr>
              <a:t>trình</a:t>
            </a:r>
            <a:r>
              <a:rPr lang="en-US" dirty="0">
                <a:latin typeface="Consolas" panose="020B0609020204030204" pitchFamily="49" charset="0"/>
              </a:rPr>
              <a:t> </a:t>
            </a:r>
            <a:r>
              <a:rPr lang="en-US" dirty="0" err="1">
                <a:latin typeface="Consolas" panose="020B0609020204030204" pitchFamily="49" charset="0"/>
              </a:rPr>
              <a:t>bày</a:t>
            </a:r>
            <a:r>
              <a:rPr lang="en-US" dirty="0">
                <a:latin typeface="Consolas" panose="020B0609020204030204" pitchFamily="49" charset="0"/>
              </a:rPr>
              <a:t> </a:t>
            </a:r>
            <a:r>
              <a:rPr lang="en-US" dirty="0" err="1">
                <a:latin typeface="Consolas" panose="020B0609020204030204" pitchFamily="49" charset="0"/>
              </a:rPr>
              <a:t>sẽ</a:t>
            </a:r>
            <a:r>
              <a:rPr lang="en-US" dirty="0">
                <a:latin typeface="Consolas" panose="020B0609020204030204" pitchFamily="49" charset="0"/>
              </a:rPr>
              <a:t> </a:t>
            </a:r>
            <a:r>
              <a:rPr lang="en-US" dirty="0" err="1">
                <a:latin typeface="Consolas" panose="020B0609020204030204" pitchFamily="49" charset="0"/>
              </a:rPr>
              <a:t>không</a:t>
            </a:r>
            <a:r>
              <a:rPr lang="en-US" dirty="0">
                <a:latin typeface="Consolas" panose="020B0609020204030204" pitchFamily="49" charset="0"/>
              </a:rPr>
              <a:t> </a:t>
            </a:r>
            <a:r>
              <a:rPr lang="en-US" dirty="0" err="1">
                <a:latin typeface="Consolas" panose="020B0609020204030204" pitchFamily="49" charset="0"/>
              </a:rPr>
              <a:t>theo</a:t>
            </a:r>
            <a:r>
              <a:rPr lang="en-US" dirty="0">
                <a:latin typeface="Consolas" panose="020B0609020204030204" pitchFamily="49" charset="0"/>
              </a:rPr>
              <a:t> </a:t>
            </a:r>
            <a:r>
              <a:rPr lang="en-US" dirty="0" err="1">
                <a:latin typeface="Consolas" panose="020B0609020204030204" pitchFamily="49" charset="0"/>
              </a:rPr>
              <a:t>một</a:t>
            </a:r>
            <a:r>
              <a:rPr lang="en-US" dirty="0">
                <a:latin typeface="Consolas" panose="020B0609020204030204" pitchFamily="49" charset="0"/>
              </a:rPr>
              <a:t> </a:t>
            </a:r>
            <a:r>
              <a:rPr lang="en-US" dirty="0" err="1">
                <a:latin typeface="Consolas" panose="020B0609020204030204" pitchFamily="49" charset="0"/>
              </a:rPr>
              <a:t>cấu</a:t>
            </a:r>
            <a:r>
              <a:rPr lang="en-US" dirty="0">
                <a:latin typeface="Consolas" panose="020B0609020204030204" pitchFamily="49" charset="0"/>
              </a:rPr>
              <a:t> </a:t>
            </a:r>
            <a:r>
              <a:rPr lang="en-US" dirty="0" err="1">
                <a:latin typeface="Consolas" panose="020B0609020204030204" pitchFamily="49" charset="0"/>
              </a:rPr>
              <a:t>trúc</a:t>
            </a:r>
            <a:r>
              <a:rPr lang="en-US" dirty="0">
                <a:latin typeface="Consolas" panose="020B0609020204030204" pitchFamily="49" charset="0"/>
              </a:rPr>
              <a:t> logic </a:t>
            </a:r>
            <a:r>
              <a:rPr lang="en-US" dirty="0" err="1">
                <a:latin typeface="Consolas" panose="020B0609020204030204" pitchFamily="49" charset="0"/>
              </a:rPr>
              <a:t>giữa</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phần</a:t>
            </a:r>
            <a:r>
              <a:rPr lang="en-US" dirty="0">
                <a:latin typeface="Consolas" panose="020B0609020204030204" pitchFamily="49" charset="0"/>
              </a:rPr>
              <a:t>, </a:t>
            </a:r>
            <a:r>
              <a:rPr lang="en-US" dirty="0" err="1">
                <a:latin typeface="Consolas" panose="020B0609020204030204" pitchFamily="49" charset="0"/>
              </a:rPr>
              <a:t>mà</a:t>
            </a:r>
            <a:r>
              <a:rPr lang="en-US" dirty="0">
                <a:latin typeface="Consolas" panose="020B0609020204030204" pitchFamily="49" charset="0"/>
              </a:rPr>
              <a:t> </a:t>
            </a:r>
            <a:r>
              <a:rPr lang="en-US" dirty="0" err="1">
                <a:latin typeface="Consolas" panose="020B0609020204030204" pitchFamily="49" charset="0"/>
              </a:rPr>
              <a:t>đó</a:t>
            </a:r>
            <a:r>
              <a:rPr lang="en-US" dirty="0">
                <a:latin typeface="Consolas" panose="020B0609020204030204" pitchFamily="49" charset="0"/>
              </a:rPr>
              <a:t> </a:t>
            </a:r>
            <a:r>
              <a:rPr lang="en-US" dirty="0" err="1">
                <a:latin typeface="Consolas" panose="020B0609020204030204" pitchFamily="49" charset="0"/>
              </a:rPr>
              <a:t>sẽ</a:t>
            </a:r>
            <a:r>
              <a:rPr lang="en-US" dirty="0">
                <a:latin typeface="Consolas" panose="020B0609020204030204" pitchFamily="49" charset="0"/>
              </a:rPr>
              <a:t> là </a:t>
            </a:r>
            <a:r>
              <a:rPr lang="en-US" dirty="0" err="1">
                <a:latin typeface="Consolas" panose="020B0609020204030204" pitchFamily="49" charset="0"/>
              </a:rPr>
              <a:t>mạch</a:t>
            </a:r>
            <a:r>
              <a:rPr lang="en-US" dirty="0">
                <a:latin typeface="Consolas" panose="020B0609020204030204" pitchFamily="49" charset="0"/>
              </a:rPr>
              <a:t> </a:t>
            </a:r>
            <a:r>
              <a:rPr lang="en-US" dirty="0" err="1">
                <a:latin typeface="Consolas" panose="020B0609020204030204" pitchFamily="49" charset="0"/>
              </a:rPr>
              <a:t>tư</a:t>
            </a:r>
            <a:r>
              <a:rPr lang="en-US" dirty="0">
                <a:latin typeface="Consolas" panose="020B0609020204030204" pitchFamily="49" charset="0"/>
              </a:rPr>
              <a:t> </a:t>
            </a:r>
            <a:r>
              <a:rPr lang="en-US" dirty="0" err="1">
                <a:latin typeface="Consolas" panose="020B0609020204030204" pitchFamily="49" charset="0"/>
              </a:rPr>
              <a:t>duy</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ạ.</a:t>
            </a:r>
          </a:p>
          <a:p>
            <a:r>
              <a:rPr lang="en-US" dirty="0" err="1">
                <a:latin typeface="Consolas" panose="020B0609020204030204" pitchFamily="49" charset="0"/>
              </a:rPr>
              <a:t>Vì</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test </a:t>
            </a:r>
            <a:r>
              <a:rPr lang="en-US" dirty="0" err="1">
                <a:latin typeface="Consolas" panose="020B0609020204030204" pitchFamily="49" charset="0"/>
              </a:rPr>
              <a:t>khá</a:t>
            </a:r>
            <a:r>
              <a:rPr lang="en-US" dirty="0">
                <a:latin typeface="Consolas" panose="020B0609020204030204" pitchFamily="49" charset="0"/>
              </a:rPr>
              <a:t> </a:t>
            </a:r>
            <a:r>
              <a:rPr lang="en-US" dirty="0" err="1">
                <a:latin typeface="Consolas" panose="020B0609020204030204" pitchFamily="49" charset="0"/>
              </a:rPr>
              <a:t>nhiều</a:t>
            </a:r>
            <a:r>
              <a:rPr lang="en-US" dirty="0">
                <a:latin typeface="Consolas" panose="020B0609020204030204" pitchFamily="49" charset="0"/>
              </a:rPr>
              <a:t> </a:t>
            </a:r>
            <a:r>
              <a:rPr lang="en-US" dirty="0" err="1">
                <a:latin typeface="Consolas" panose="020B0609020204030204" pitchFamily="49" charset="0"/>
              </a:rPr>
              <a:t>kết</a:t>
            </a:r>
            <a:r>
              <a:rPr lang="en-US" dirty="0">
                <a:latin typeface="Consolas" panose="020B0609020204030204" pitchFamily="49" charset="0"/>
              </a:rPr>
              <a:t> </a:t>
            </a:r>
            <a:r>
              <a:rPr lang="en-US" dirty="0" err="1">
                <a:latin typeface="Consolas" panose="020B0609020204030204" pitchFamily="49" charset="0"/>
              </a:rPr>
              <a:t>quả</a:t>
            </a:r>
            <a:r>
              <a:rPr lang="en-US" dirty="0">
                <a:latin typeface="Consolas" panose="020B0609020204030204" pitchFamily="49" charset="0"/>
              </a:rPr>
              <a:t> </a:t>
            </a:r>
            <a:r>
              <a:rPr lang="en-US" dirty="0" err="1">
                <a:latin typeface="Consolas" panose="020B0609020204030204" pitchFamily="49" charset="0"/>
              </a:rPr>
              <a:t>nên</a:t>
            </a:r>
            <a:r>
              <a:rPr lang="en-US" dirty="0">
                <a:latin typeface="Consolas" panose="020B0609020204030204" pitchFamily="49" charset="0"/>
              </a:rPr>
              <a:t> </a:t>
            </a:r>
            <a:r>
              <a:rPr lang="en-US" dirty="0" err="1">
                <a:latin typeface="Consolas" panose="020B0609020204030204" pitchFamily="49" charset="0"/>
              </a:rPr>
              <a:t>sẽ</a:t>
            </a:r>
            <a:r>
              <a:rPr lang="en-US" dirty="0">
                <a:latin typeface="Consolas" panose="020B0609020204030204" pitchFamily="49" charset="0"/>
              </a:rPr>
              <a:t> </a:t>
            </a:r>
            <a:r>
              <a:rPr lang="en-US" dirty="0" err="1">
                <a:latin typeface="Consolas" panose="020B0609020204030204" pitchFamily="49" charset="0"/>
              </a:rPr>
              <a:t>chú</a:t>
            </a:r>
            <a:r>
              <a:rPr lang="en-US" dirty="0">
                <a:latin typeface="Consolas" panose="020B0609020204030204" pitchFamily="49" charset="0"/>
              </a:rPr>
              <a:t> </a:t>
            </a:r>
            <a:r>
              <a:rPr lang="en-US" dirty="0" err="1">
                <a:latin typeface="Consolas" panose="020B0609020204030204" pitchFamily="49" charset="0"/>
              </a:rPr>
              <a:t>thích</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markdown </a:t>
            </a:r>
            <a:r>
              <a:rPr lang="en-US" dirty="0" err="1">
                <a:latin typeface="Consolas" panose="020B0609020204030204" pitchFamily="49" charset="0"/>
              </a:rPr>
              <a:t>tương</a:t>
            </a:r>
            <a:r>
              <a:rPr lang="en-US" dirty="0">
                <a:latin typeface="Consolas" panose="020B0609020204030204" pitchFamily="49" charset="0"/>
              </a:rPr>
              <a:t> </a:t>
            </a:r>
            <a:r>
              <a:rPr lang="en-US" dirty="0" err="1">
                <a:latin typeface="Consolas" panose="020B0609020204030204" pitchFamily="49" charset="0"/>
              </a:rPr>
              <a:t>ứng</a:t>
            </a:r>
            <a:r>
              <a:rPr lang="en-US" dirty="0">
                <a:latin typeface="Consolas" panose="020B0609020204030204" pitchFamily="49" charset="0"/>
              </a:rPr>
              <a:t> </a:t>
            </a: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phần</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trình</a:t>
            </a:r>
            <a:r>
              <a:rPr lang="en-US" dirty="0">
                <a:latin typeface="Consolas" panose="020B0609020204030204" pitchFamily="49" charset="0"/>
              </a:rPr>
              <a:t> </a:t>
            </a:r>
            <a:r>
              <a:rPr lang="en-US" dirty="0" err="1">
                <a:latin typeface="Consolas" panose="020B0609020204030204" pitchFamily="49" charset="0"/>
              </a:rPr>
              <a:t>bày</a:t>
            </a:r>
            <a:r>
              <a:rPr lang="en-US" dirty="0">
                <a:latin typeface="Consolas" panose="020B0609020204030204" pitchFamily="49" charset="0"/>
              </a:rPr>
              <a:t> </a:t>
            </a:r>
            <a:r>
              <a:rPr lang="en-US" dirty="0" err="1">
                <a:latin typeface="Consolas" panose="020B0609020204030204" pitchFamily="49" charset="0"/>
              </a:rPr>
              <a:t>trong</a:t>
            </a:r>
            <a:r>
              <a:rPr lang="en-US" dirty="0">
                <a:latin typeface="Consolas" panose="020B0609020204030204" pitchFamily="49" charset="0"/>
              </a:rPr>
              <a:t> slide</a:t>
            </a:r>
          </a:p>
        </p:txBody>
      </p:sp>
    </p:spTree>
    <p:extLst>
      <p:ext uri="{BB962C8B-B14F-4D97-AF65-F5344CB8AC3E}">
        <p14:creationId xmlns:p14="http://schemas.microsoft.com/office/powerpoint/2010/main" val="1007615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335281" y="365125"/>
            <a:ext cx="11856720" cy="1325563"/>
          </a:xfrm>
        </p:spPr>
        <p:txBody>
          <a:bodyPr>
            <a:normAutofit/>
          </a:bodyPr>
          <a:lstStyle/>
          <a:p>
            <a:r>
              <a:rPr lang="en-US" dirty="0">
                <a:latin typeface="Consolas" panose="020B0609020204030204" pitchFamily="49" charset="0"/>
              </a:rPr>
              <a:t>B16: </a:t>
            </a:r>
            <a:r>
              <a:rPr lang="en-US" dirty="0" err="1">
                <a:latin typeface="Consolas" panose="020B0609020204030204" pitchFamily="49" charset="0"/>
              </a:rPr>
              <a:t>Vét</a:t>
            </a:r>
            <a:r>
              <a:rPr lang="en-US" dirty="0">
                <a:latin typeface="Consolas" panose="020B0609020204030204" pitchFamily="49" charset="0"/>
              </a:rPr>
              <a:t> </a:t>
            </a:r>
            <a:r>
              <a:rPr lang="en-US" dirty="0" err="1">
                <a:latin typeface="Consolas" panose="020B0609020204030204" pitchFamily="49" charset="0"/>
              </a:rPr>
              <a:t>cạn</a:t>
            </a:r>
            <a:r>
              <a:rPr lang="en-US" dirty="0">
                <a:latin typeface="Consolas" panose="020B0609020204030204" pitchFamily="49" charset="0"/>
              </a:rPr>
              <a:t> </a:t>
            </a:r>
            <a:r>
              <a:rPr lang="en-US" dirty="0" err="1">
                <a:latin typeface="Consolas" panose="020B0609020204030204" pitchFamily="49" charset="0"/>
              </a:rPr>
              <a:t>sử</a:t>
            </a:r>
            <a:r>
              <a:rPr lang="en-US" dirty="0">
                <a:latin typeface="Consolas" panose="020B0609020204030204" pitchFamily="49" charset="0"/>
              </a:rPr>
              <a:t> dụng </a:t>
            </a:r>
            <a:r>
              <a:rPr lang="en-US" dirty="0" err="1">
                <a:solidFill>
                  <a:srgbClr val="9CDCFE"/>
                </a:solidFill>
                <a:latin typeface="Consolas" panose="020B0609020204030204" pitchFamily="49" charset="0"/>
              </a:rPr>
              <a:t>installments_payments</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864AE494-2C06-CBCD-05A1-9CA9B5D56576}"/>
              </a:ext>
            </a:extLst>
          </p:cNvPr>
          <p:cNvSpPr>
            <a:spLocks noGrp="1"/>
          </p:cNvSpPr>
          <p:nvPr>
            <p:ph idx="1"/>
          </p:nvPr>
        </p:nvSpPr>
        <p:spPr>
          <a:xfrm>
            <a:off x="838199" y="1825625"/>
            <a:ext cx="5383925" cy="4351338"/>
          </a:xfrm>
        </p:spPr>
        <p:txBody>
          <a:bodyPr>
            <a:normAutofit fontScale="92500"/>
          </a:bodyPr>
          <a:lstStyle/>
          <a:p>
            <a:pPr>
              <a:lnSpc>
                <a:spcPct val="120000"/>
              </a:lnSpc>
            </a:pPr>
            <a:r>
              <a:rPr lang="en-US" b="0" dirty="0" err="1">
                <a:effectLst/>
                <a:latin typeface="Consolas" panose="020B0609020204030204" pitchFamily="49" charset="0"/>
              </a:rPr>
              <a:t>Trước</a:t>
            </a:r>
            <a:r>
              <a:rPr lang="en-US" b="0" dirty="0">
                <a:effectLst/>
                <a:latin typeface="Consolas" panose="020B0609020204030204" pitchFamily="49" charset="0"/>
              </a:rPr>
              <a:t> </a:t>
            </a:r>
            <a:r>
              <a:rPr lang="en-US" b="0" dirty="0" err="1">
                <a:effectLst/>
                <a:latin typeface="Consolas" panose="020B0609020204030204" pitchFamily="49" charset="0"/>
              </a:rPr>
              <a:t>tiên</a:t>
            </a:r>
            <a:r>
              <a:rPr lang="en-US" b="0" dirty="0">
                <a:effectLst/>
                <a:latin typeface="Consolas" panose="020B0609020204030204" pitchFamily="49" charset="0"/>
              </a:rPr>
              <a:t> </a:t>
            </a:r>
            <a:r>
              <a:rPr lang="en-US" b="0" dirty="0" err="1">
                <a:effectLst/>
                <a:latin typeface="Consolas" panose="020B0609020204030204" pitchFamily="49" charset="0"/>
              </a:rPr>
              <a:t>em</a:t>
            </a:r>
            <a:r>
              <a:rPr lang="en-US" b="0" dirty="0">
                <a:effectLst/>
                <a:latin typeface="Consolas" panose="020B0609020204030204" pitchFamily="49" charset="0"/>
              </a:rPr>
              <a:t> </a:t>
            </a:r>
            <a:r>
              <a:rPr lang="en-US" b="0" dirty="0" err="1">
                <a:effectLst/>
                <a:latin typeface="Consolas" panose="020B0609020204030204" pitchFamily="49" charset="0"/>
              </a:rPr>
              <a:t>thử</a:t>
            </a:r>
            <a:r>
              <a:rPr lang="en-US" b="0" dirty="0">
                <a:effectLst/>
                <a:latin typeface="Consolas" panose="020B0609020204030204" pitchFamily="49" charset="0"/>
              </a:rPr>
              <a:t> </a:t>
            </a:r>
            <a:r>
              <a:rPr lang="en-US" b="0" dirty="0" err="1">
                <a:effectLst/>
                <a:latin typeface="Consolas" panose="020B0609020204030204" pitchFamily="49" charset="0"/>
              </a:rPr>
              <a:t>d</a:t>
            </a:r>
            <a:r>
              <a:rPr lang="en-US" dirty="0" err="1">
                <a:latin typeface="Consolas" panose="020B0609020204030204" pitchFamily="49" charset="0"/>
              </a:rPr>
              <a:t>ù</a:t>
            </a:r>
            <a:r>
              <a:rPr lang="en-US" b="0" dirty="0" err="1">
                <a:effectLst/>
                <a:latin typeface="Consolas" panose="020B0609020204030204" pitchFamily="49" charset="0"/>
              </a:rPr>
              <a:t>ng</a:t>
            </a:r>
            <a:r>
              <a:rPr lang="en-US" b="0" dirty="0">
                <a:effectLst/>
                <a:latin typeface="Consolas" panose="020B0609020204030204" pitchFamily="49" charset="0"/>
              </a:rPr>
              <a:t> </a:t>
            </a:r>
            <a:r>
              <a:rPr lang="en-US" b="0" dirty="0" err="1">
                <a:effectLst/>
                <a:latin typeface="Consolas" panose="020B0609020204030204" pitchFamily="49" charset="0"/>
              </a:rPr>
              <a:t>tất</a:t>
            </a:r>
            <a:r>
              <a:rPr lang="en-US" b="0" dirty="0">
                <a:effectLst/>
                <a:latin typeface="Consolas" panose="020B0609020204030204" pitchFamily="49" charset="0"/>
              </a:rPr>
              <a:t> </a:t>
            </a:r>
            <a:r>
              <a:rPr lang="en-US" b="0" dirty="0" err="1">
                <a:effectLst/>
                <a:latin typeface="Consolas" panose="020B0609020204030204" pitchFamily="49" charset="0"/>
              </a:rPr>
              <a:t>cả</a:t>
            </a:r>
            <a:r>
              <a:rPr lang="en-US" b="0" dirty="0">
                <a:effectLst/>
                <a:latin typeface="Consolas" panose="020B0609020204030204" pitchFamily="49" charset="0"/>
              </a:rPr>
              <a:t> </a:t>
            </a:r>
            <a:r>
              <a:rPr lang="en-US" b="0" dirty="0" err="1">
                <a:effectLst/>
                <a:latin typeface="Consolas" panose="020B0609020204030204" pitchFamily="49" charset="0"/>
              </a:rPr>
              <a:t>các</a:t>
            </a:r>
            <a:r>
              <a:rPr lang="en-US" b="0" dirty="0">
                <a:effectLst/>
                <a:latin typeface="Consolas" panose="020B0609020204030204" pitchFamily="49" charset="0"/>
              </a:rPr>
              <a:t> column </a:t>
            </a:r>
            <a:r>
              <a:rPr lang="en-US" b="0" dirty="0" err="1">
                <a:effectLst/>
                <a:latin typeface="Consolas" panose="020B0609020204030204" pitchFamily="49" charset="0"/>
              </a:rPr>
              <a:t>làm</a:t>
            </a:r>
            <a:r>
              <a:rPr lang="en-US" b="0" dirty="0">
                <a:effectLst/>
                <a:latin typeface="Consolas" panose="020B0609020204030204" pitchFamily="49" charset="0"/>
              </a:rPr>
              <a:t> input.</a:t>
            </a:r>
            <a:endParaRPr lang="en-US" dirty="0">
              <a:latin typeface="Consolas" panose="020B0609020204030204" pitchFamily="49" charset="0"/>
            </a:endParaRPr>
          </a:p>
          <a:p>
            <a:pPr>
              <a:lnSpc>
                <a:spcPct val="120000"/>
              </a:lnSpc>
            </a:pPr>
            <a:r>
              <a:rPr lang="en-US" dirty="0">
                <a:latin typeface="Consolas" panose="020B0609020204030204" pitchFamily="49" charset="0"/>
              </a:rPr>
              <a:t>Trong </a:t>
            </a:r>
            <a:r>
              <a:rPr lang="en-US" dirty="0" err="1">
                <a:latin typeface="Consolas" panose="020B0609020204030204" pitchFamily="49" charset="0"/>
              </a:rPr>
              <a:t>quá</a:t>
            </a:r>
            <a:r>
              <a:rPr lang="en-US" dirty="0">
                <a:latin typeface="Consolas" panose="020B0609020204030204" pitchFamily="49" charset="0"/>
              </a:rPr>
              <a:t> </a:t>
            </a:r>
            <a:r>
              <a:rPr lang="en-US" dirty="0" err="1">
                <a:latin typeface="Consolas" panose="020B0609020204030204" pitchFamily="49" charset="0"/>
              </a:rPr>
              <a:t>trình</a:t>
            </a:r>
            <a:r>
              <a:rPr lang="en-US" dirty="0">
                <a:latin typeface="Consolas" panose="020B0609020204030204" pitchFamily="49" charset="0"/>
              </a:rPr>
              <a:t> </a:t>
            </a:r>
            <a:r>
              <a:rPr lang="en-US" dirty="0" err="1">
                <a:latin typeface="Consolas" panose="020B0609020204030204" pitchFamily="49" charset="0"/>
              </a:rPr>
              <a:t>vét</a:t>
            </a:r>
            <a:r>
              <a:rPr lang="en-US" dirty="0">
                <a:latin typeface="Consolas" panose="020B0609020204030204" pitchFamily="49" charset="0"/>
              </a:rPr>
              <a:t> </a:t>
            </a:r>
            <a:r>
              <a:rPr lang="en-US" dirty="0" err="1">
                <a:latin typeface="Consolas" panose="020B0609020204030204" pitchFamily="49" charset="0"/>
              </a:rPr>
              <a:t>cạn</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một</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attribute </a:t>
            </a:r>
            <a:r>
              <a:rPr lang="en-US" dirty="0" err="1">
                <a:latin typeface="Consolas" panose="020B0609020204030204" pitchFamily="49" charset="0"/>
              </a:rPr>
              <a:t>tốt</a:t>
            </a:r>
            <a:r>
              <a:rPr lang="en-US" dirty="0">
                <a:latin typeface="Consolas" panose="020B0609020204030204" pitchFamily="49" charset="0"/>
              </a:rPr>
              <a:t> </a:t>
            </a:r>
            <a:r>
              <a:rPr lang="en-US" dirty="0" err="1">
                <a:latin typeface="Consolas" panose="020B0609020204030204" pitchFamily="49" charset="0"/>
              </a:rPr>
              <a:t>như</a:t>
            </a:r>
            <a:r>
              <a:rPr lang="en-US" dirty="0">
                <a:latin typeface="Consolas" panose="020B0609020204030204" pitchFamily="49" charset="0"/>
              </a:rPr>
              <a:t> </a:t>
            </a:r>
            <a:r>
              <a:rPr lang="en-US" b="0" i="0" dirty="0">
                <a:effectLst/>
                <a:latin typeface="Consolas" panose="020B0609020204030204" pitchFamily="49" charset="0"/>
              </a:rPr>
              <a:t>NUM_INSTALMENT_VERSION, DAYS_INSTALMENT, DAYS_ENTRY_PAYMENT</a:t>
            </a:r>
            <a:endParaRPr lang="en-US" b="0" dirty="0">
              <a:effectLst/>
              <a:latin typeface="Consolas" panose="020B0609020204030204" pitchFamily="49" charset="0"/>
            </a:endParaRPr>
          </a:p>
          <a:p>
            <a:pPr marL="0" indent="0">
              <a:lnSpc>
                <a:spcPct val="120000"/>
              </a:lnSpc>
              <a:buNone/>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dirty="0">
              <a:latin typeface="Consolas" panose="020B0609020204030204" pitchFamily="49" charset="0"/>
            </a:endParaRPr>
          </a:p>
        </p:txBody>
      </p:sp>
      <p:pic>
        <p:nvPicPr>
          <p:cNvPr id="5" name="Picture 4">
            <a:extLst>
              <a:ext uri="{FF2B5EF4-FFF2-40B4-BE49-F238E27FC236}">
                <a16:creationId xmlns:a16="http://schemas.microsoft.com/office/drawing/2014/main" id="{8CAC535C-27A8-B8DA-2441-292E85E40BF9}"/>
              </a:ext>
            </a:extLst>
          </p:cNvPr>
          <p:cNvPicPr>
            <a:picLocks noChangeAspect="1"/>
          </p:cNvPicPr>
          <p:nvPr/>
        </p:nvPicPr>
        <p:blipFill>
          <a:blip r:embed="rId2"/>
          <a:stretch>
            <a:fillRect/>
          </a:stretch>
        </p:blipFill>
        <p:spPr>
          <a:xfrm>
            <a:off x="7145372" y="1825625"/>
            <a:ext cx="3400708" cy="1844046"/>
          </a:xfrm>
          <a:prstGeom prst="rect">
            <a:avLst/>
          </a:prstGeom>
        </p:spPr>
      </p:pic>
    </p:spTree>
    <p:extLst>
      <p:ext uri="{BB962C8B-B14F-4D97-AF65-F5344CB8AC3E}">
        <p14:creationId xmlns:p14="http://schemas.microsoft.com/office/powerpoint/2010/main" val="2913812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335281" y="365125"/>
            <a:ext cx="11856720" cy="1325563"/>
          </a:xfrm>
        </p:spPr>
        <p:txBody>
          <a:bodyPr>
            <a:normAutofit/>
          </a:bodyPr>
          <a:lstStyle/>
          <a:p>
            <a:r>
              <a:rPr lang="en-US" dirty="0">
                <a:latin typeface="Consolas" panose="020B0609020204030204" pitchFamily="49" charset="0"/>
              </a:rPr>
              <a:t>B17: </a:t>
            </a:r>
            <a:r>
              <a:rPr lang="en-US" dirty="0" err="1">
                <a:latin typeface="Consolas" panose="020B0609020204030204" pitchFamily="49" charset="0"/>
              </a:rPr>
              <a:t>Phát</a:t>
            </a:r>
            <a:r>
              <a:rPr lang="en-US" dirty="0">
                <a:latin typeface="Consolas" panose="020B0609020204030204" pitchFamily="49" charset="0"/>
              </a:rPr>
              <a:t> </a:t>
            </a:r>
            <a:r>
              <a:rPr lang="en-US" dirty="0" err="1">
                <a:latin typeface="Consolas" panose="020B0609020204030204" pitchFamily="49" charset="0"/>
              </a:rPr>
              <a:t>triển</a:t>
            </a:r>
            <a:r>
              <a:rPr lang="en-US" dirty="0">
                <a:latin typeface="Consolas" panose="020B0609020204030204" pitchFamily="49" charset="0"/>
              </a:rPr>
              <a:t> model</a:t>
            </a:r>
          </a:p>
        </p:txBody>
      </p:sp>
      <p:sp>
        <p:nvSpPr>
          <p:cNvPr id="8" name="Content Placeholder 2">
            <a:extLst>
              <a:ext uri="{FF2B5EF4-FFF2-40B4-BE49-F238E27FC236}">
                <a16:creationId xmlns:a16="http://schemas.microsoft.com/office/drawing/2014/main" id="{B66E798C-AB4A-0DCB-E030-8C06990B9056}"/>
              </a:ext>
            </a:extLst>
          </p:cNvPr>
          <p:cNvSpPr>
            <a:spLocks noGrp="1"/>
          </p:cNvSpPr>
          <p:nvPr>
            <p:ph idx="1"/>
          </p:nvPr>
        </p:nvSpPr>
        <p:spPr>
          <a:xfrm>
            <a:off x="838199" y="1825625"/>
            <a:ext cx="10953467" cy="4351338"/>
          </a:xfrm>
        </p:spPr>
        <p:txBody>
          <a:bodyPr>
            <a:normAutofit/>
          </a:bodyPr>
          <a:lstStyle/>
          <a:p>
            <a:pPr>
              <a:lnSpc>
                <a:spcPct val="120000"/>
              </a:lnSpc>
            </a:pPr>
            <a:r>
              <a:rPr lang="en-US" dirty="0">
                <a:latin typeface="Consolas" panose="020B0609020204030204" pitchFamily="49" charset="0"/>
              </a:rPr>
              <a:t>Em </a:t>
            </a:r>
            <a:r>
              <a:rPr lang="en-US" dirty="0" err="1">
                <a:latin typeface="Consolas" panose="020B0609020204030204" pitchFamily="49" charset="0"/>
              </a:rPr>
              <a:t>thử</a:t>
            </a:r>
            <a:r>
              <a:rPr lang="en-US" dirty="0">
                <a:latin typeface="Consolas" panose="020B0609020204030204" pitchFamily="49" charset="0"/>
              </a:rPr>
              <a:t> </a:t>
            </a:r>
            <a:r>
              <a:rPr lang="en-US" dirty="0" err="1">
                <a:latin typeface="Consolas" panose="020B0609020204030204" pitchFamily="49" charset="0"/>
              </a:rPr>
              <a:t>thêm</a:t>
            </a:r>
            <a:r>
              <a:rPr lang="en-US" dirty="0">
                <a:latin typeface="Consolas" panose="020B0609020204030204" pitchFamily="49" charset="0"/>
              </a:rPr>
              <a:t> 2 attribute ở </a:t>
            </a:r>
            <a:r>
              <a:rPr lang="en-US" dirty="0" err="1">
                <a:latin typeface="Consolas" panose="020B0609020204030204" pitchFamily="49" charset="0"/>
              </a:rPr>
              <a:t>Bước</a:t>
            </a:r>
            <a:r>
              <a:rPr lang="en-US" dirty="0">
                <a:latin typeface="Consolas" panose="020B0609020204030204" pitchFamily="49" charset="0"/>
              </a:rPr>
              <a:t> 10 </a:t>
            </a:r>
            <a:r>
              <a:rPr lang="en-US" dirty="0" err="1">
                <a:latin typeface="Consolas" panose="020B0609020204030204" pitchFamily="49" charset="0"/>
              </a:rPr>
              <a:t>vào</a:t>
            </a:r>
            <a:r>
              <a:rPr lang="en-US" dirty="0">
                <a:latin typeface="Consolas" panose="020B0609020204030204" pitchFamily="49" charset="0"/>
              </a:rPr>
              <a:t> </a:t>
            </a:r>
            <a:r>
              <a:rPr lang="en-US" dirty="0" err="1">
                <a:latin typeface="Consolas" panose="020B0609020204030204" pitchFamily="49" charset="0"/>
              </a:rPr>
              <a:t>Bước</a:t>
            </a:r>
            <a:r>
              <a:rPr lang="en-US" dirty="0">
                <a:latin typeface="Consolas" panose="020B0609020204030204" pitchFamily="49" charset="0"/>
              </a:rPr>
              <a:t> 8 </a:t>
            </a:r>
            <a:r>
              <a:rPr lang="en-US" dirty="0" err="1">
                <a:latin typeface="Consolas" panose="020B0609020204030204" pitchFamily="49" charset="0"/>
              </a:rPr>
              <a:t>để</a:t>
            </a:r>
            <a:r>
              <a:rPr lang="en-US" dirty="0">
                <a:latin typeface="Consolas" panose="020B0609020204030204" pitchFamily="49" charset="0"/>
              </a:rPr>
              <a:t> training model </a:t>
            </a: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hy</a:t>
            </a:r>
            <a:r>
              <a:rPr lang="en-US" dirty="0">
                <a:latin typeface="Consolas" panose="020B0609020204030204" pitchFamily="49" charset="0"/>
              </a:rPr>
              <a:t> </a:t>
            </a:r>
            <a:r>
              <a:rPr lang="en-US" dirty="0" err="1">
                <a:latin typeface="Consolas" panose="020B0609020204030204" pitchFamily="49" charset="0"/>
              </a:rPr>
              <a:t>vọng</a:t>
            </a:r>
            <a:r>
              <a:rPr lang="en-US" dirty="0">
                <a:latin typeface="Consolas" panose="020B0609020204030204" pitchFamily="49" charset="0"/>
              </a:rPr>
              <a:t> </a:t>
            </a:r>
            <a:r>
              <a:rPr lang="en-US" dirty="0" err="1">
                <a:latin typeface="Consolas" panose="020B0609020204030204" pitchFamily="49" charset="0"/>
              </a:rPr>
              <a:t>cải</a:t>
            </a:r>
            <a:r>
              <a:rPr lang="en-US" dirty="0">
                <a:latin typeface="Consolas" panose="020B0609020204030204" pitchFamily="49" charset="0"/>
              </a:rPr>
              <a:t> </a:t>
            </a:r>
            <a:r>
              <a:rPr lang="en-US" dirty="0" err="1">
                <a:latin typeface="Consolas" panose="020B0609020204030204" pitchFamily="49" charset="0"/>
              </a:rPr>
              <a:t>thiện</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chỉ</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p>
          <a:p>
            <a:pPr marL="0" indent="0">
              <a:lnSpc>
                <a:spcPct val="120000"/>
              </a:lnSpc>
              <a:buNone/>
            </a:pPr>
            <a:r>
              <a:rPr lang="en-US" dirty="0">
                <a:latin typeface="Consolas" panose="020B0609020204030204" pitchFamily="49" charset="0"/>
              </a:rPr>
              <a:t>=&gt;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chỉ</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không</a:t>
            </a:r>
            <a:r>
              <a:rPr lang="en-US" dirty="0">
                <a:latin typeface="Consolas" panose="020B0609020204030204" pitchFamily="49" charset="0"/>
              </a:rPr>
              <a:t>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cải</a:t>
            </a:r>
            <a:r>
              <a:rPr lang="en-US" dirty="0">
                <a:latin typeface="Consolas" panose="020B0609020204030204" pitchFamily="49" charset="0"/>
              </a:rPr>
              <a:t> </a:t>
            </a:r>
            <a:r>
              <a:rPr lang="en-US" dirty="0" err="1">
                <a:latin typeface="Consolas" panose="020B0609020204030204" pitchFamily="49" charset="0"/>
              </a:rPr>
              <a:t>thiện</a:t>
            </a:r>
            <a:endParaRPr lang="en-US" dirty="0">
              <a:latin typeface="Consolas" panose="020B0609020204030204" pitchFamily="49" charset="0"/>
            </a:endParaRPr>
          </a:p>
          <a:p>
            <a:pPr>
              <a:lnSpc>
                <a:spcPct val="120000"/>
              </a:lnSpc>
            </a:pPr>
            <a:r>
              <a:rPr lang="en-US" b="0" dirty="0" err="1">
                <a:effectLst/>
                <a:latin typeface="Consolas" panose="020B0609020204030204" pitchFamily="49" charset="0"/>
              </a:rPr>
              <a:t>Tiếp</a:t>
            </a:r>
            <a:r>
              <a:rPr lang="en-US" b="0" dirty="0">
                <a:effectLst/>
                <a:latin typeface="Consolas" panose="020B0609020204030204" pitchFamily="49" charset="0"/>
              </a:rPr>
              <a:t> </a:t>
            </a:r>
            <a:r>
              <a:rPr lang="en-US" b="0" dirty="0" err="1">
                <a:effectLst/>
                <a:latin typeface="Consolas" panose="020B0609020204030204" pitchFamily="49" charset="0"/>
              </a:rPr>
              <a:t>t</a:t>
            </a:r>
            <a:r>
              <a:rPr lang="en-US" dirty="0" err="1">
                <a:latin typeface="Consolas" panose="020B0609020204030204" pitchFamily="49" charset="0"/>
              </a:rPr>
              <a:t>ục</a:t>
            </a:r>
            <a:r>
              <a:rPr lang="en-US" dirty="0">
                <a:latin typeface="Consolas" panose="020B0609020204030204" pitchFamily="49" charset="0"/>
              </a:rPr>
              <a:t> </a:t>
            </a:r>
            <a:r>
              <a:rPr lang="en-US" dirty="0" err="1">
                <a:latin typeface="Consolas" panose="020B0609020204030204" pitchFamily="49" charset="0"/>
              </a:rPr>
              <a:t>thử</a:t>
            </a:r>
            <a:r>
              <a:rPr lang="en-US" dirty="0">
                <a:latin typeface="Consolas" panose="020B0609020204030204" pitchFamily="49" charset="0"/>
              </a:rPr>
              <a:t> </a:t>
            </a:r>
            <a:r>
              <a:rPr lang="en-US" dirty="0" err="1">
                <a:latin typeface="Consolas" panose="020B0609020204030204" pitchFamily="49" charset="0"/>
              </a:rPr>
              <a:t>với</a:t>
            </a:r>
            <a:r>
              <a:rPr lang="en-US" dirty="0">
                <a:latin typeface="Consolas" panose="020B0609020204030204" pitchFamily="49" charset="0"/>
              </a:rPr>
              <a:t> 3 attribute </a:t>
            </a:r>
            <a:r>
              <a:rPr lang="en-US" dirty="0" err="1">
                <a:latin typeface="Consolas" panose="020B0609020204030204" pitchFamily="49" charset="0"/>
              </a:rPr>
              <a:t>đã</a:t>
            </a:r>
            <a:r>
              <a:rPr lang="en-US" dirty="0">
                <a:latin typeface="Consolas" panose="020B0609020204030204" pitchFamily="49" charset="0"/>
              </a:rPr>
              <a:t> </a:t>
            </a:r>
            <a:r>
              <a:rPr lang="en-US" dirty="0" err="1">
                <a:latin typeface="Consolas" panose="020B0609020204030204" pitchFamily="49" charset="0"/>
              </a:rPr>
              <a:t>nêu</a:t>
            </a:r>
            <a:r>
              <a:rPr lang="en-US" dirty="0">
                <a:latin typeface="Consolas" panose="020B0609020204030204" pitchFamily="49" charset="0"/>
              </a:rPr>
              <a:t> ở </a:t>
            </a:r>
            <a:r>
              <a:rPr lang="en-US" dirty="0" err="1">
                <a:latin typeface="Consolas" panose="020B0609020204030204" pitchFamily="49" charset="0"/>
              </a:rPr>
              <a:t>Bước</a:t>
            </a:r>
            <a:r>
              <a:rPr lang="en-US" dirty="0">
                <a:latin typeface="Consolas" panose="020B0609020204030204" pitchFamily="49" charset="0"/>
              </a:rPr>
              <a:t> 16</a:t>
            </a:r>
          </a:p>
          <a:p>
            <a:pPr marL="0" indent="0">
              <a:lnSpc>
                <a:spcPct val="120000"/>
              </a:lnSpc>
              <a:buNone/>
            </a:pPr>
            <a:r>
              <a:rPr lang="en-US" b="0" dirty="0">
                <a:effectLst/>
                <a:latin typeface="Consolas" panose="020B0609020204030204" pitchFamily="49" charset="0"/>
              </a:rPr>
              <a:t>=&gt;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chỉ</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không</a:t>
            </a:r>
            <a:r>
              <a:rPr lang="en-US" dirty="0">
                <a:latin typeface="Consolas" panose="020B0609020204030204" pitchFamily="49" charset="0"/>
              </a:rPr>
              <a:t>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cải</a:t>
            </a:r>
            <a:r>
              <a:rPr lang="en-US" dirty="0">
                <a:latin typeface="Consolas" panose="020B0609020204030204" pitchFamily="49" charset="0"/>
              </a:rPr>
              <a:t> </a:t>
            </a:r>
            <a:r>
              <a:rPr lang="en-US" dirty="0" err="1">
                <a:latin typeface="Consolas" panose="020B0609020204030204" pitchFamily="49" charset="0"/>
              </a:rPr>
              <a:t>thiện</a:t>
            </a:r>
            <a:endParaRPr lang="en-US" dirty="0">
              <a:latin typeface="Consolas" panose="020B0609020204030204" pitchFamily="49" charset="0"/>
            </a:endParaRPr>
          </a:p>
          <a:p>
            <a:pPr>
              <a:lnSpc>
                <a:spcPct val="120000"/>
              </a:lnSpc>
            </a:pPr>
            <a:r>
              <a:rPr lang="en-US" dirty="0" err="1">
                <a:latin typeface="Consolas" panose="020B0609020204030204" pitchFamily="49" charset="0"/>
              </a:rPr>
              <a:t>Một</a:t>
            </a:r>
            <a:r>
              <a:rPr lang="en-US" dirty="0">
                <a:latin typeface="Consolas" panose="020B0609020204030204" pitchFamily="49" charset="0"/>
              </a:rPr>
              <a:t> </a:t>
            </a:r>
            <a:r>
              <a:rPr lang="en-US" dirty="0" err="1">
                <a:latin typeface="Consolas" panose="020B0609020204030204" pitchFamily="49" charset="0"/>
              </a:rPr>
              <a:t>phần</a:t>
            </a:r>
            <a:r>
              <a:rPr lang="en-US" dirty="0">
                <a:latin typeface="Consolas" panose="020B0609020204030204" pitchFamily="49" charset="0"/>
              </a:rPr>
              <a:t> </a:t>
            </a:r>
            <a:r>
              <a:rPr lang="en-US" dirty="0" err="1">
                <a:latin typeface="Consolas" panose="020B0609020204030204" pitchFamily="49" charset="0"/>
              </a:rPr>
              <a:t>lý</a:t>
            </a:r>
            <a:r>
              <a:rPr lang="en-US" dirty="0">
                <a:latin typeface="Consolas" panose="020B0609020204030204" pitchFamily="49" charset="0"/>
              </a:rPr>
              <a:t> do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thể</a:t>
            </a:r>
            <a:r>
              <a:rPr lang="en-US" dirty="0">
                <a:latin typeface="Consolas" panose="020B0609020204030204" pitchFamily="49" charset="0"/>
              </a:rPr>
              <a:t> do </a:t>
            </a:r>
            <a:r>
              <a:rPr lang="en-US" dirty="0" err="1">
                <a:latin typeface="Consolas" panose="020B0609020204030204" pitchFamily="49" charset="0"/>
              </a:rPr>
              <a:t>số</a:t>
            </a:r>
            <a:r>
              <a:rPr lang="en-US" dirty="0">
                <a:latin typeface="Consolas" panose="020B0609020204030204" pitchFamily="49" charset="0"/>
              </a:rPr>
              <a:t> record </a:t>
            </a:r>
            <a:r>
              <a:rPr lang="en-US" dirty="0" err="1">
                <a:latin typeface="Consolas" panose="020B0609020204030204" pitchFamily="49" charset="0"/>
              </a:rPr>
              <a:t>bị</a:t>
            </a:r>
            <a:r>
              <a:rPr lang="en-US" dirty="0">
                <a:latin typeface="Consolas" panose="020B0609020204030204" pitchFamily="49" charset="0"/>
              </a:rPr>
              <a:t> </a:t>
            </a:r>
            <a:r>
              <a:rPr lang="en-US" dirty="0" err="1">
                <a:latin typeface="Consolas" panose="020B0609020204030204" pitchFamily="49" charset="0"/>
              </a:rPr>
              <a:t>giảm</a:t>
            </a:r>
            <a:r>
              <a:rPr lang="en-US" dirty="0">
                <a:latin typeface="Consolas" panose="020B0609020204030204" pitchFamily="49" charset="0"/>
              </a:rPr>
              <a:t> (</a:t>
            </a:r>
            <a:r>
              <a:rPr lang="en-US" b="0" i="0" dirty="0">
                <a:effectLst/>
                <a:latin typeface="Consolas" panose="020B0609020204030204" pitchFamily="49" charset="0"/>
              </a:rPr>
              <a:t>87355) </a:t>
            </a:r>
            <a:r>
              <a:rPr lang="en-US" b="0" i="0" dirty="0" err="1">
                <a:effectLst/>
                <a:latin typeface="Consolas" panose="020B0609020204030204" pitchFamily="49" charset="0"/>
              </a:rPr>
              <a:t>khi</a:t>
            </a:r>
            <a:r>
              <a:rPr lang="en-US" b="0" i="0" dirty="0">
                <a:effectLst/>
                <a:latin typeface="Consolas" panose="020B0609020204030204" pitchFamily="49" charset="0"/>
              </a:rPr>
              <a:t> inner join </a:t>
            </a:r>
            <a:r>
              <a:rPr lang="en-US" b="0" i="0" dirty="0" err="1">
                <a:effectLst/>
                <a:latin typeface="Consolas" panose="020B0609020204030204" pitchFamily="49" charset="0"/>
              </a:rPr>
              <a:t>giữa</a:t>
            </a:r>
            <a:r>
              <a:rPr lang="en-US" b="0" i="0" dirty="0">
                <a:effectLst/>
                <a:latin typeface="Consolas" panose="020B0609020204030204" pitchFamily="49" charset="0"/>
              </a:rPr>
              <a:t> </a:t>
            </a:r>
            <a:r>
              <a:rPr lang="en-US" b="0" i="0" dirty="0" err="1">
                <a:effectLst/>
                <a:latin typeface="Consolas" panose="020B0609020204030204" pitchFamily="49" charset="0"/>
              </a:rPr>
              <a:t>các</a:t>
            </a:r>
            <a:r>
              <a:rPr lang="en-US" b="0" i="0" dirty="0">
                <a:effectLst/>
                <a:latin typeface="Consolas" panose="020B0609020204030204" pitchFamily="49" charset="0"/>
              </a:rPr>
              <a:t> </a:t>
            </a:r>
            <a:r>
              <a:rPr lang="en-US" b="0" i="0" dirty="0" err="1">
                <a:effectLst/>
                <a:latin typeface="Consolas" panose="020B0609020204030204" pitchFamily="49" charset="0"/>
              </a:rPr>
              <a:t>bảng</a:t>
            </a: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dirty="0">
              <a:latin typeface="Consolas" panose="020B0609020204030204" pitchFamily="49" charset="0"/>
            </a:endParaRPr>
          </a:p>
        </p:txBody>
      </p:sp>
    </p:spTree>
    <p:extLst>
      <p:ext uri="{BB962C8B-B14F-4D97-AF65-F5344CB8AC3E}">
        <p14:creationId xmlns:p14="http://schemas.microsoft.com/office/powerpoint/2010/main" val="521792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335281" y="365125"/>
            <a:ext cx="11856720" cy="1325563"/>
          </a:xfrm>
        </p:spPr>
        <p:txBody>
          <a:bodyPr>
            <a:normAutofit/>
          </a:bodyPr>
          <a:lstStyle/>
          <a:p>
            <a:pPr algn="ctr"/>
            <a:r>
              <a:rPr lang="en-US" dirty="0" err="1">
                <a:latin typeface="Consolas" panose="020B0609020204030204" pitchFamily="49" charset="0"/>
              </a:rPr>
              <a:t>Kết</a:t>
            </a:r>
            <a:r>
              <a:rPr lang="en-US" dirty="0">
                <a:latin typeface="Consolas" panose="020B0609020204030204" pitchFamily="49" charset="0"/>
              </a:rPr>
              <a:t> </a:t>
            </a:r>
            <a:r>
              <a:rPr lang="en-US" dirty="0" err="1">
                <a:latin typeface="Consolas" panose="020B0609020204030204" pitchFamily="49" charset="0"/>
              </a:rPr>
              <a:t>luận</a:t>
            </a:r>
            <a:endParaRPr lang="en-US" dirty="0">
              <a:latin typeface="Consolas" panose="020B0609020204030204" pitchFamily="49" charset="0"/>
            </a:endParaRPr>
          </a:p>
        </p:txBody>
      </p:sp>
      <p:sp>
        <p:nvSpPr>
          <p:cNvPr id="8" name="Content Placeholder 2">
            <a:extLst>
              <a:ext uri="{FF2B5EF4-FFF2-40B4-BE49-F238E27FC236}">
                <a16:creationId xmlns:a16="http://schemas.microsoft.com/office/drawing/2014/main" id="{B66E798C-AB4A-0DCB-E030-8C06990B9056}"/>
              </a:ext>
            </a:extLst>
          </p:cNvPr>
          <p:cNvSpPr>
            <a:spLocks noGrp="1"/>
          </p:cNvSpPr>
          <p:nvPr>
            <p:ph idx="1"/>
          </p:nvPr>
        </p:nvSpPr>
        <p:spPr>
          <a:xfrm>
            <a:off x="838199" y="1825625"/>
            <a:ext cx="10953467" cy="4351338"/>
          </a:xfrm>
        </p:spPr>
        <p:txBody>
          <a:bodyPr>
            <a:normAutofit fontScale="62500" lnSpcReduction="20000"/>
          </a:bodyPr>
          <a:lstStyle/>
          <a:p>
            <a:pPr marL="0" indent="0">
              <a:lnSpc>
                <a:spcPct val="120000"/>
              </a:lnSpc>
              <a:buNone/>
            </a:pPr>
            <a:r>
              <a:rPr lang="en-US" b="0" dirty="0" err="1">
                <a:effectLst/>
                <a:latin typeface="Consolas" panose="020B0609020204030204" pitchFamily="49" charset="0"/>
              </a:rPr>
              <a:t>Hiện</a:t>
            </a:r>
            <a:r>
              <a:rPr lang="en-US" b="0" dirty="0">
                <a:effectLst/>
                <a:latin typeface="Consolas" panose="020B0609020204030204" pitchFamily="49" charset="0"/>
              </a:rPr>
              <a:t> </a:t>
            </a:r>
            <a:r>
              <a:rPr lang="en-US" b="0" dirty="0" err="1">
                <a:effectLst/>
                <a:latin typeface="Consolas" panose="020B0609020204030204" pitchFamily="49" charset="0"/>
              </a:rPr>
              <a:t>tại</a:t>
            </a:r>
            <a:r>
              <a:rPr lang="en-US" b="0" dirty="0">
                <a:effectLst/>
                <a:latin typeface="Consolas" panose="020B0609020204030204" pitchFamily="49" charset="0"/>
              </a:rPr>
              <a:t> input </a:t>
            </a:r>
            <a:r>
              <a:rPr lang="en-US" b="0" dirty="0" err="1">
                <a:effectLst/>
                <a:latin typeface="Consolas" panose="020B0609020204030204" pitchFamily="49" charset="0"/>
              </a:rPr>
              <a:t>tốt</a:t>
            </a:r>
            <a:r>
              <a:rPr lang="en-US" b="0" dirty="0">
                <a:effectLst/>
                <a:latin typeface="Consolas" panose="020B0609020204030204" pitchFamily="49" charset="0"/>
              </a:rPr>
              <a:t> </a:t>
            </a:r>
            <a:r>
              <a:rPr lang="en-US" b="0" dirty="0" err="1">
                <a:effectLst/>
                <a:latin typeface="Consolas" panose="020B0609020204030204" pitchFamily="49" charset="0"/>
              </a:rPr>
              <a:t>nhất</a:t>
            </a:r>
            <a:r>
              <a:rPr lang="en-US" b="0" dirty="0">
                <a:effectLst/>
                <a:latin typeface="Consolas" panose="020B0609020204030204" pitchFamily="49" charset="0"/>
              </a:rPr>
              <a:t> </a:t>
            </a:r>
            <a:r>
              <a:rPr lang="en-US" b="0" dirty="0" err="1">
                <a:effectLst/>
                <a:latin typeface="Consolas" panose="020B0609020204030204" pitchFamily="49" charset="0"/>
              </a:rPr>
              <a:t>em</a:t>
            </a:r>
            <a:r>
              <a:rPr lang="en-US" b="0" dirty="0">
                <a:effectLst/>
                <a:latin typeface="Consolas" panose="020B0609020204030204" pitchFamily="49" charset="0"/>
              </a:rPr>
              <a:t> </a:t>
            </a:r>
            <a:r>
              <a:rPr lang="en-US" b="0" dirty="0" err="1">
                <a:effectLst/>
                <a:latin typeface="Consolas" panose="020B0609020204030204" pitchFamily="49" charset="0"/>
              </a:rPr>
              <a:t>tìm</a:t>
            </a:r>
            <a:r>
              <a:rPr lang="en-US" b="0" dirty="0">
                <a:effectLst/>
                <a:latin typeface="Consolas" panose="020B0609020204030204" pitchFamily="49" charset="0"/>
              </a:rPr>
              <a:t> </a:t>
            </a:r>
            <a:r>
              <a:rPr lang="en-US" b="0" dirty="0" err="1">
                <a:effectLst/>
                <a:latin typeface="Consolas" panose="020B0609020204030204" pitchFamily="49" charset="0"/>
              </a:rPr>
              <a:t>được</a:t>
            </a:r>
            <a:r>
              <a:rPr lang="en-US" b="0" dirty="0">
                <a:effectLst/>
                <a:latin typeface="Consolas" panose="020B0609020204030204" pitchFamily="49" charset="0"/>
              </a:rPr>
              <a:t> </a:t>
            </a:r>
            <a:r>
              <a:rPr lang="en-US" b="0" dirty="0" err="1">
                <a:effectLst/>
                <a:latin typeface="Consolas" panose="020B0609020204030204" pitchFamily="49" charset="0"/>
              </a:rPr>
              <a:t>gồm</a:t>
            </a:r>
            <a:r>
              <a:rPr lang="en-US" b="0" dirty="0">
                <a:effectLst/>
                <a:latin typeface="Consolas" panose="020B0609020204030204" pitchFamily="49" charset="0"/>
              </a:rPr>
              <a:t> 3 attribute:</a:t>
            </a:r>
          </a:p>
          <a:p>
            <a:pPr marL="0" indent="0">
              <a:lnSpc>
                <a:spcPct val="120000"/>
              </a:lnSpc>
              <a:buNone/>
            </a:pPr>
            <a:r>
              <a:rPr lang="en-US" dirty="0">
                <a:latin typeface="Consolas" panose="020B0609020204030204" pitchFamily="49" charset="0"/>
              </a:rPr>
              <a:t>- </a:t>
            </a:r>
            <a:r>
              <a:rPr lang="en-US" b="0" dirty="0">
                <a:effectLst/>
                <a:latin typeface="Consolas" panose="020B0609020204030204" pitchFamily="49" charset="0"/>
              </a:rPr>
              <a:t>STATUS</a:t>
            </a:r>
          </a:p>
          <a:p>
            <a:pPr marL="0" indent="0">
              <a:lnSpc>
                <a:spcPct val="120000"/>
              </a:lnSpc>
              <a:buNone/>
            </a:pPr>
            <a:r>
              <a:rPr lang="en-US" dirty="0">
                <a:latin typeface="Consolas" panose="020B0609020204030204" pitchFamily="49" charset="0"/>
              </a:rPr>
              <a:t>- </a:t>
            </a:r>
            <a:r>
              <a:rPr lang="en-US" b="0" dirty="0">
                <a:effectLst/>
                <a:latin typeface="Consolas" panose="020B0609020204030204" pitchFamily="49" charset="0"/>
              </a:rPr>
              <a:t>CODE_GENDER</a:t>
            </a:r>
          </a:p>
          <a:p>
            <a:pPr marL="0" indent="0">
              <a:lnSpc>
                <a:spcPct val="120000"/>
              </a:lnSpc>
              <a:buNone/>
            </a:pPr>
            <a:r>
              <a:rPr lang="en-US" dirty="0">
                <a:latin typeface="Consolas" panose="020B0609020204030204" pitchFamily="49" charset="0"/>
              </a:rPr>
              <a:t>- </a:t>
            </a:r>
            <a:r>
              <a:rPr lang="en-US" b="0" dirty="0">
                <a:effectLst/>
                <a:latin typeface="Consolas" panose="020B0609020204030204" pitchFamily="49" charset="0"/>
              </a:rPr>
              <a:t>FLAG_EMP_PHONE</a:t>
            </a:r>
          </a:p>
          <a:p>
            <a:pPr marL="0" indent="0">
              <a:lnSpc>
                <a:spcPct val="120000"/>
              </a:lnSpc>
              <a:buNone/>
            </a:pPr>
            <a:r>
              <a:rPr lang="en-US" b="0" dirty="0" err="1">
                <a:effectLst/>
                <a:latin typeface="Consolas" panose="020B0609020204030204" pitchFamily="49" charset="0"/>
              </a:rPr>
              <a:t>Mô</a:t>
            </a:r>
            <a:r>
              <a:rPr lang="en-US" dirty="0">
                <a:latin typeface="Consolas" panose="020B0609020204030204" pitchFamily="49" charset="0"/>
              </a:rPr>
              <a:t> </a:t>
            </a:r>
            <a:r>
              <a:rPr lang="en-US" dirty="0" err="1">
                <a:latin typeface="Consolas" panose="020B0609020204030204" pitchFamily="49" charset="0"/>
              </a:rPr>
              <a:t>hình</a:t>
            </a:r>
            <a:r>
              <a:rPr lang="en-US" dirty="0">
                <a:latin typeface="Consolas" panose="020B0609020204030204" pitchFamily="49" charset="0"/>
              </a:rPr>
              <a:t> </a:t>
            </a:r>
            <a:r>
              <a:rPr lang="en-US" dirty="0" err="1">
                <a:latin typeface="Consolas" panose="020B0609020204030204" pitchFamily="49" charset="0"/>
              </a:rPr>
              <a:t>tốt</a:t>
            </a:r>
            <a:r>
              <a:rPr lang="en-US" dirty="0">
                <a:latin typeface="Consolas" panose="020B0609020204030204" pitchFamily="49" charset="0"/>
              </a:rPr>
              <a:t> </a:t>
            </a:r>
            <a:r>
              <a:rPr lang="en-US" dirty="0" err="1">
                <a:latin typeface="Consolas" panose="020B0609020204030204" pitchFamily="49" charset="0"/>
              </a:rPr>
              <a:t>nhất</a:t>
            </a:r>
            <a:r>
              <a:rPr lang="en-US" dirty="0">
                <a:latin typeface="Consolas" panose="020B0609020204030204" pitchFamily="49" charset="0"/>
              </a:rPr>
              <a:t> </a:t>
            </a:r>
            <a:r>
              <a:rPr lang="en-US" dirty="0" err="1">
                <a:latin typeface="Consolas" panose="020B0609020204030204" pitchFamily="49" charset="0"/>
              </a:rPr>
              <a:t>với</a:t>
            </a:r>
            <a:r>
              <a:rPr lang="en-US" dirty="0">
                <a:latin typeface="Consolas" panose="020B0609020204030204" pitchFamily="49" charset="0"/>
              </a:rPr>
              <a:t> input </a:t>
            </a:r>
            <a:r>
              <a:rPr lang="en-US" dirty="0" err="1">
                <a:latin typeface="Consolas" panose="020B0609020204030204" pitchFamily="49" charset="0"/>
              </a:rPr>
              <a:t>này</a:t>
            </a:r>
            <a:r>
              <a:rPr lang="en-US" dirty="0">
                <a:latin typeface="Consolas" panose="020B0609020204030204" pitchFamily="49" charset="0"/>
              </a:rPr>
              <a:t> </a:t>
            </a:r>
            <a:r>
              <a:rPr lang="en-US" dirty="0" err="1">
                <a:latin typeface="Consolas" panose="020B0609020204030204" pitchFamily="49" charset="0"/>
              </a:rPr>
              <a:t>là</a:t>
            </a:r>
            <a:r>
              <a:rPr lang="en-US" dirty="0">
                <a:latin typeface="Consolas" panose="020B0609020204030204" pitchFamily="49" charset="0"/>
              </a:rPr>
              <a:t> </a:t>
            </a:r>
            <a:r>
              <a:rPr lang="en-US" b="0" i="0" dirty="0" err="1">
                <a:effectLst/>
                <a:latin typeface="Consolas" panose="020B0609020204030204" pitchFamily="49" charset="0"/>
              </a:rPr>
              <a:t>XGBoost</a:t>
            </a:r>
            <a:r>
              <a:rPr lang="en-US" b="0" i="0" dirty="0">
                <a:effectLst/>
                <a:latin typeface="Consolas" panose="020B0609020204030204" pitchFamily="49" charset="0"/>
              </a:rPr>
              <a:t> Model, </a:t>
            </a:r>
            <a:r>
              <a:rPr lang="en-US" b="0" i="0" dirty="0" err="1">
                <a:effectLst/>
                <a:latin typeface="Consolas" panose="020B0609020204030204" pitchFamily="49" charset="0"/>
              </a:rPr>
              <a:t>với</a:t>
            </a:r>
            <a:r>
              <a:rPr lang="en-US" b="0" i="0" dirty="0">
                <a:effectLst/>
                <a:latin typeface="Consolas" panose="020B0609020204030204" pitchFamily="49" charset="0"/>
              </a:rPr>
              <a:t> </a:t>
            </a:r>
            <a:r>
              <a:rPr lang="en-US" b="0" i="0" dirty="0" err="1">
                <a:effectLst/>
                <a:latin typeface="Consolas" panose="020B0609020204030204" pitchFamily="49" charset="0"/>
              </a:rPr>
              <a:t>hiệu</a:t>
            </a:r>
            <a:r>
              <a:rPr lang="en-US" b="0" i="0" dirty="0">
                <a:effectLst/>
                <a:latin typeface="Consolas" panose="020B0609020204030204" pitchFamily="49" charset="0"/>
              </a:rPr>
              <a:t> </a:t>
            </a:r>
            <a:r>
              <a:rPr lang="en-US" b="0" i="0" dirty="0" err="1">
                <a:effectLst/>
                <a:latin typeface="Consolas" panose="020B0609020204030204" pitchFamily="49" charset="0"/>
              </a:rPr>
              <a:t>suất</a:t>
            </a:r>
            <a:r>
              <a:rPr lang="en-US" b="0" i="0" dirty="0">
                <a:effectLst/>
                <a:latin typeface="Consolas" panose="020B0609020204030204" pitchFamily="49" charset="0"/>
              </a:rPr>
              <a:t> </a:t>
            </a:r>
            <a:r>
              <a:rPr lang="en-US" b="0" i="0" dirty="0" err="1">
                <a:effectLst/>
                <a:latin typeface="Consolas" panose="020B0609020204030204" pitchFamily="49" charset="0"/>
              </a:rPr>
              <a:t>như</a:t>
            </a:r>
            <a:r>
              <a:rPr lang="en-US" b="0" i="0" dirty="0">
                <a:effectLst/>
                <a:latin typeface="Consolas" panose="020B0609020204030204" pitchFamily="49" charset="0"/>
              </a:rPr>
              <a:t> </a:t>
            </a:r>
            <a:r>
              <a:rPr lang="en-US" b="0" i="0" dirty="0" err="1">
                <a:effectLst/>
                <a:latin typeface="Consolas" panose="020B0609020204030204" pitchFamily="49" charset="0"/>
              </a:rPr>
              <a:t>sau</a:t>
            </a:r>
            <a:r>
              <a:rPr lang="en-US" dirty="0">
                <a:latin typeface="Consolas" panose="020B0609020204030204" pitchFamily="49" charset="0"/>
              </a:rPr>
              <a:t>:</a:t>
            </a:r>
          </a:p>
          <a:p>
            <a:pPr marL="0" indent="0">
              <a:lnSpc>
                <a:spcPct val="120000"/>
              </a:lnSpc>
              <a:buNone/>
            </a:pPr>
            <a:r>
              <a:rPr lang="en-US" b="0" i="0" dirty="0">
                <a:effectLst/>
                <a:latin typeface="Consolas" panose="020B0609020204030204" pitchFamily="49" charset="0"/>
              </a:rPr>
              <a:t>- Accuracy: 52.11% </a:t>
            </a:r>
          </a:p>
          <a:p>
            <a:pPr marL="0" indent="0">
              <a:lnSpc>
                <a:spcPct val="120000"/>
              </a:lnSpc>
              <a:buNone/>
            </a:pPr>
            <a:r>
              <a:rPr lang="en-US" b="0" i="0" dirty="0">
                <a:effectLst/>
                <a:latin typeface="Consolas" panose="020B0609020204030204" pitchFamily="49" charset="0"/>
              </a:rPr>
              <a:t>- Precision: 10.39% </a:t>
            </a:r>
          </a:p>
          <a:p>
            <a:pPr marL="0" indent="0">
              <a:lnSpc>
                <a:spcPct val="120000"/>
              </a:lnSpc>
              <a:buNone/>
            </a:pPr>
            <a:r>
              <a:rPr lang="en-US" b="0" i="0" dirty="0">
                <a:effectLst/>
                <a:latin typeface="Consolas" panose="020B0609020204030204" pitchFamily="49" charset="0"/>
              </a:rPr>
              <a:t>- Recall: 64.02% </a:t>
            </a:r>
          </a:p>
          <a:p>
            <a:pPr marL="0" indent="0">
              <a:lnSpc>
                <a:spcPct val="120000"/>
              </a:lnSpc>
              <a:buNone/>
            </a:pPr>
            <a:r>
              <a:rPr lang="en-US" b="0" i="0" dirty="0">
                <a:effectLst/>
                <a:latin typeface="Consolas" panose="020B0609020204030204" pitchFamily="49" charset="0"/>
              </a:rPr>
              <a:t>- F1 Score: 17.88%</a:t>
            </a:r>
          </a:p>
          <a:p>
            <a:pPr marL="0" indent="0">
              <a:lnSpc>
                <a:spcPct val="120000"/>
              </a:lnSpc>
              <a:buNone/>
            </a:pPr>
            <a:r>
              <a:rPr lang="en-US" b="0" dirty="0" err="1">
                <a:effectLst/>
                <a:latin typeface="Consolas" panose="020B0609020204030204" pitchFamily="49" charset="0"/>
              </a:rPr>
              <a:t>Đây</a:t>
            </a:r>
            <a:r>
              <a:rPr lang="en-US" b="0" dirty="0">
                <a:effectLst/>
                <a:latin typeface="Consolas" panose="020B0609020204030204" pitchFamily="49" charset="0"/>
              </a:rPr>
              <a:t> </a:t>
            </a:r>
            <a:r>
              <a:rPr lang="en-US" b="0" dirty="0" err="1">
                <a:effectLst/>
                <a:latin typeface="Consolas" panose="020B0609020204030204" pitchFamily="49" charset="0"/>
              </a:rPr>
              <a:t>chưa</a:t>
            </a:r>
            <a:r>
              <a:rPr lang="en-US" b="0" dirty="0">
                <a:effectLst/>
                <a:latin typeface="Consolas" panose="020B0609020204030204" pitchFamily="49" charset="0"/>
              </a:rPr>
              <a:t> </a:t>
            </a:r>
            <a:r>
              <a:rPr lang="en-US" b="0" dirty="0" err="1">
                <a:effectLst/>
                <a:latin typeface="Consolas" panose="020B0609020204030204" pitchFamily="49" charset="0"/>
              </a:rPr>
              <a:t>phải</a:t>
            </a:r>
            <a:r>
              <a:rPr lang="en-US" b="0" dirty="0">
                <a:effectLst/>
                <a:latin typeface="Consolas" panose="020B0609020204030204" pitchFamily="49" charset="0"/>
              </a:rPr>
              <a:t> </a:t>
            </a:r>
            <a:r>
              <a:rPr lang="en-US" b="0" dirty="0" err="1">
                <a:effectLst/>
                <a:latin typeface="Consolas" panose="020B0609020204030204" pitchFamily="49" charset="0"/>
              </a:rPr>
              <a:t>là</a:t>
            </a:r>
            <a:r>
              <a:rPr lang="en-US" b="0" dirty="0">
                <a:effectLst/>
                <a:latin typeface="Consolas" panose="020B0609020204030204" pitchFamily="49" charset="0"/>
              </a:rPr>
              <a:t> </a:t>
            </a:r>
            <a:r>
              <a:rPr lang="en-US" b="0" dirty="0" err="1">
                <a:effectLst/>
                <a:latin typeface="Consolas" panose="020B0609020204030204" pitchFamily="49" charset="0"/>
              </a:rPr>
              <a:t>một</a:t>
            </a:r>
            <a:r>
              <a:rPr lang="en-US" b="0" dirty="0">
                <a:effectLst/>
                <a:latin typeface="Consolas" panose="020B0609020204030204" pitchFamily="49" charset="0"/>
              </a:rPr>
              <a:t> </a:t>
            </a:r>
            <a:r>
              <a:rPr lang="en-US" b="0" dirty="0" err="1">
                <a:effectLst/>
                <a:latin typeface="Consolas" panose="020B0609020204030204" pitchFamily="49" charset="0"/>
              </a:rPr>
              <a:t>kết</a:t>
            </a:r>
            <a:r>
              <a:rPr lang="en-US" b="0" dirty="0">
                <a:effectLst/>
                <a:latin typeface="Consolas" panose="020B0609020204030204" pitchFamily="49" charset="0"/>
              </a:rPr>
              <a:t> </a:t>
            </a:r>
            <a:r>
              <a:rPr lang="en-US" b="0" dirty="0" err="1">
                <a:effectLst/>
                <a:latin typeface="Consolas" panose="020B0609020204030204" pitchFamily="49" charset="0"/>
              </a:rPr>
              <a:t>quả</a:t>
            </a:r>
            <a:r>
              <a:rPr lang="en-US" b="0" dirty="0">
                <a:effectLst/>
                <a:latin typeface="Consolas" panose="020B0609020204030204" pitchFamily="49" charset="0"/>
              </a:rPr>
              <a:t> </a:t>
            </a:r>
            <a:r>
              <a:rPr lang="en-US" b="0" dirty="0" err="1">
                <a:effectLst/>
                <a:latin typeface="Consolas" panose="020B0609020204030204" pitchFamily="49" charset="0"/>
              </a:rPr>
              <a:t>tốt</a:t>
            </a:r>
            <a:r>
              <a:rPr lang="en-US" b="0" dirty="0">
                <a:effectLst/>
                <a:latin typeface="Consolas" panose="020B0609020204030204" pitchFamily="49" charset="0"/>
              </a:rPr>
              <a:t> </a:t>
            </a:r>
            <a:r>
              <a:rPr lang="en-US" b="0" dirty="0" err="1">
                <a:effectLst/>
                <a:latin typeface="Consolas" panose="020B0609020204030204" pitchFamily="49" charset="0"/>
              </a:rPr>
              <a:t>đối</a:t>
            </a:r>
            <a:r>
              <a:rPr lang="en-US" b="0" dirty="0">
                <a:effectLst/>
                <a:latin typeface="Consolas" panose="020B0609020204030204" pitchFamily="49" charset="0"/>
              </a:rPr>
              <a:t> </a:t>
            </a:r>
            <a:r>
              <a:rPr lang="en-US" b="0" dirty="0" err="1">
                <a:effectLst/>
                <a:latin typeface="Consolas" panose="020B0609020204030204" pitchFamily="49" charset="0"/>
              </a:rPr>
              <a:t>với</a:t>
            </a:r>
            <a:r>
              <a:rPr lang="en-US" b="0" dirty="0">
                <a:effectLst/>
                <a:latin typeface="Consolas" panose="020B0609020204030204" pitchFamily="49" charset="0"/>
              </a:rPr>
              <a:t> </a:t>
            </a:r>
            <a:r>
              <a:rPr lang="en-US" b="0" dirty="0" err="1">
                <a:effectLst/>
                <a:latin typeface="Consolas" panose="020B0609020204030204" pitchFamily="49" charset="0"/>
              </a:rPr>
              <a:t>bài</a:t>
            </a:r>
            <a:r>
              <a:rPr lang="en-US" b="0" dirty="0">
                <a:effectLst/>
                <a:latin typeface="Consolas" panose="020B0609020204030204" pitchFamily="49" charset="0"/>
              </a:rPr>
              <a:t> </a:t>
            </a:r>
            <a:r>
              <a:rPr lang="en-US" b="0" dirty="0" err="1">
                <a:effectLst/>
                <a:latin typeface="Consolas" panose="020B0609020204030204" pitchFamily="49" charset="0"/>
              </a:rPr>
              <a:t>toán</a:t>
            </a:r>
            <a:r>
              <a:rPr lang="en-US" b="0" dirty="0">
                <a:effectLst/>
                <a:latin typeface="Consolas" panose="020B0609020204030204" pitchFamily="49" charset="0"/>
              </a:rPr>
              <a:t> binary classification, </a:t>
            </a:r>
            <a:r>
              <a:rPr lang="en-US" b="0" dirty="0" err="1">
                <a:effectLst/>
                <a:latin typeface="Consolas" panose="020B0609020204030204" pitchFamily="49" charset="0"/>
              </a:rPr>
              <a:t>tuy</a:t>
            </a:r>
            <a:r>
              <a:rPr lang="en-US" b="0" dirty="0">
                <a:effectLst/>
                <a:latin typeface="Consolas" panose="020B0609020204030204" pitchFamily="49" charset="0"/>
              </a:rPr>
              <a:t> </a:t>
            </a:r>
            <a:r>
              <a:rPr lang="en-US" b="0" dirty="0" err="1">
                <a:effectLst/>
                <a:latin typeface="Consolas" panose="020B0609020204030204" pitchFamily="49" charset="0"/>
              </a:rPr>
              <a:t>nhiên</a:t>
            </a:r>
            <a:r>
              <a:rPr lang="en-US" b="0" dirty="0">
                <a:effectLst/>
                <a:latin typeface="Consolas" panose="020B0609020204030204" pitchFamily="49" charset="0"/>
              </a:rPr>
              <a:t> </a:t>
            </a:r>
            <a:r>
              <a:rPr lang="en-US" b="0" dirty="0" err="1">
                <a:effectLst/>
                <a:latin typeface="Consolas" panose="020B0609020204030204" pitchFamily="49" charset="0"/>
              </a:rPr>
              <a:t>đây</a:t>
            </a:r>
            <a:r>
              <a:rPr lang="en-US" b="0" dirty="0">
                <a:effectLst/>
                <a:latin typeface="Consolas" panose="020B0609020204030204" pitchFamily="49" charset="0"/>
              </a:rPr>
              <a:t> </a:t>
            </a:r>
            <a:r>
              <a:rPr lang="en-US" b="0" dirty="0" err="1">
                <a:effectLst/>
                <a:latin typeface="Consolas" panose="020B0609020204030204" pitchFamily="49" charset="0"/>
              </a:rPr>
              <a:t>là</a:t>
            </a:r>
            <a:r>
              <a:rPr lang="en-US" b="0" dirty="0">
                <a:effectLst/>
                <a:latin typeface="Consolas" panose="020B0609020204030204" pitchFamily="49" charset="0"/>
              </a:rPr>
              <a:t> </a:t>
            </a:r>
            <a:r>
              <a:rPr lang="en-US" b="0" dirty="0" err="1">
                <a:effectLst/>
                <a:latin typeface="Consolas" panose="020B0609020204030204" pitchFamily="49" charset="0"/>
              </a:rPr>
              <a:t>kết</a:t>
            </a:r>
            <a:r>
              <a:rPr lang="en-US" b="0" dirty="0">
                <a:effectLst/>
                <a:latin typeface="Consolas" panose="020B0609020204030204" pitchFamily="49" charset="0"/>
              </a:rPr>
              <a:t> </a:t>
            </a:r>
            <a:r>
              <a:rPr lang="en-US" b="0" dirty="0" err="1">
                <a:effectLst/>
                <a:latin typeface="Consolas" panose="020B0609020204030204" pitchFamily="49" charset="0"/>
              </a:rPr>
              <a:t>quả</a:t>
            </a:r>
            <a:r>
              <a:rPr lang="en-US" b="0" dirty="0">
                <a:effectLst/>
                <a:latin typeface="Consolas" panose="020B0609020204030204" pitchFamily="49" charset="0"/>
              </a:rPr>
              <a:t> </a:t>
            </a:r>
            <a:r>
              <a:rPr lang="en-US" b="0" dirty="0" err="1">
                <a:effectLst/>
                <a:latin typeface="Consolas" panose="020B0609020204030204" pitchFamily="49" charset="0"/>
              </a:rPr>
              <a:t>tốt</a:t>
            </a:r>
            <a:r>
              <a:rPr lang="en-US" b="0" dirty="0">
                <a:effectLst/>
                <a:latin typeface="Consolas" panose="020B0609020204030204" pitchFamily="49" charset="0"/>
              </a:rPr>
              <a:t> </a:t>
            </a:r>
            <a:r>
              <a:rPr lang="en-US" b="0" dirty="0" err="1">
                <a:effectLst/>
                <a:latin typeface="Consolas" panose="020B0609020204030204" pitchFamily="49" charset="0"/>
              </a:rPr>
              <a:t>nhất</a:t>
            </a:r>
            <a:r>
              <a:rPr lang="en-US" b="0" dirty="0">
                <a:effectLst/>
                <a:latin typeface="Consolas" panose="020B0609020204030204" pitchFamily="49" charset="0"/>
              </a:rPr>
              <a:t> </a:t>
            </a:r>
            <a:r>
              <a:rPr lang="en-US" b="0" dirty="0" err="1">
                <a:effectLst/>
                <a:latin typeface="Consolas" panose="020B0609020204030204" pitchFamily="49" charset="0"/>
              </a:rPr>
              <a:t>hiện</a:t>
            </a:r>
            <a:r>
              <a:rPr lang="en-US" b="0" dirty="0">
                <a:effectLst/>
                <a:latin typeface="Consolas" panose="020B0609020204030204" pitchFamily="49" charset="0"/>
              </a:rPr>
              <a:t> </a:t>
            </a:r>
            <a:r>
              <a:rPr lang="en-US" b="0" dirty="0" err="1">
                <a:effectLst/>
                <a:latin typeface="Consolas" panose="020B0609020204030204" pitchFamily="49" charset="0"/>
              </a:rPr>
              <a:t>tại</a:t>
            </a:r>
            <a:r>
              <a:rPr lang="en-US" b="0" dirty="0">
                <a:effectLst/>
                <a:latin typeface="Consolas" panose="020B0609020204030204" pitchFamily="49" charset="0"/>
              </a:rPr>
              <a:t> </a:t>
            </a:r>
            <a:r>
              <a:rPr lang="en-US" b="0" dirty="0" err="1">
                <a:effectLst/>
                <a:latin typeface="Consolas" panose="020B0609020204030204" pitchFamily="49" charset="0"/>
              </a:rPr>
              <a:t>em</a:t>
            </a:r>
            <a:r>
              <a:rPr lang="en-US" b="0" dirty="0">
                <a:effectLst/>
                <a:latin typeface="Consolas" panose="020B0609020204030204" pitchFamily="49" charset="0"/>
              </a:rPr>
              <a:t> </a:t>
            </a:r>
            <a:r>
              <a:rPr lang="en-US" b="0" dirty="0" err="1">
                <a:effectLst/>
                <a:latin typeface="Consolas" panose="020B0609020204030204" pitchFamily="49" charset="0"/>
              </a:rPr>
              <a:t>có</a:t>
            </a:r>
            <a:r>
              <a:rPr lang="en-US" b="0" dirty="0">
                <a:effectLst/>
                <a:latin typeface="Consolas" panose="020B0609020204030204" pitchFamily="49" charset="0"/>
              </a:rPr>
              <a:t> </a:t>
            </a:r>
            <a:r>
              <a:rPr lang="en-US" b="0" dirty="0" err="1">
                <a:effectLst/>
                <a:latin typeface="Consolas" panose="020B0609020204030204" pitchFamily="49" charset="0"/>
              </a:rPr>
              <a:t>thể</a:t>
            </a:r>
            <a:r>
              <a:rPr lang="en-US" b="0" dirty="0">
                <a:effectLst/>
                <a:latin typeface="Consolas" panose="020B0609020204030204" pitchFamily="49" charset="0"/>
              </a:rPr>
              <a:t> </a:t>
            </a:r>
            <a:r>
              <a:rPr lang="en-US" b="0" dirty="0" err="1">
                <a:effectLst/>
                <a:latin typeface="Consolas" panose="020B0609020204030204" pitchFamily="49" charset="0"/>
              </a:rPr>
              <a:t>tìm</a:t>
            </a:r>
            <a:r>
              <a:rPr lang="en-US" b="0" dirty="0">
                <a:effectLst/>
                <a:latin typeface="Consolas" panose="020B0609020204030204" pitchFamily="49" charset="0"/>
              </a:rPr>
              <a:t> </a:t>
            </a:r>
            <a:r>
              <a:rPr lang="en-US" b="0" dirty="0" err="1">
                <a:effectLst/>
                <a:latin typeface="Consolas" panose="020B0609020204030204" pitchFamily="49" charset="0"/>
              </a:rPr>
              <a:t>ra</a:t>
            </a:r>
            <a:r>
              <a:rPr lang="en-US" b="0" dirty="0">
                <a:effectLst/>
                <a:latin typeface="Consolas" panose="020B0609020204030204" pitchFamily="49" charset="0"/>
              </a:rPr>
              <a:t> </a:t>
            </a:r>
            <a:r>
              <a:rPr lang="en-US" b="0" dirty="0" err="1">
                <a:effectLst/>
                <a:latin typeface="Consolas" panose="020B0609020204030204" pitchFamily="49" charset="0"/>
              </a:rPr>
              <a:t>trong</a:t>
            </a:r>
            <a:r>
              <a:rPr lang="en-US" b="0" dirty="0">
                <a:effectLst/>
                <a:latin typeface="Consolas" panose="020B0609020204030204" pitchFamily="49" charset="0"/>
              </a:rPr>
              <a:t> </a:t>
            </a:r>
            <a:r>
              <a:rPr lang="en-US" b="0" dirty="0" err="1">
                <a:effectLst/>
                <a:latin typeface="Consolas" panose="020B0609020204030204" pitchFamily="49" charset="0"/>
              </a:rPr>
              <a:t>khoảng</a:t>
            </a:r>
            <a:r>
              <a:rPr lang="en-US" b="0" dirty="0">
                <a:effectLst/>
                <a:latin typeface="Consolas" panose="020B0609020204030204" pitchFamily="49" charset="0"/>
              </a:rPr>
              <a:t> </a:t>
            </a:r>
            <a:r>
              <a:rPr lang="en-US" b="0" dirty="0" err="1">
                <a:effectLst/>
                <a:latin typeface="Consolas" panose="020B0609020204030204" pitchFamily="49" charset="0"/>
              </a:rPr>
              <a:t>thời</a:t>
            </a:r>
            <a:r>
              <a:rPr lang="en-US" b="0" dirty="0">
                <a:effectLst/>
                <a:latin typeface="Consolas" panose="020B0609020204030204" pitchFamily="49" charset="0"/>
              </a:rPr>
              <a:t> </a:t>
            </a:r>
            <a:r>
              <a:rPr lang="en-US" b="0" dirty="0" err="1">
                <a:effectLst/>
                <a:latin typeface="Consolas" panose="020B0609020204030204" pitchFamily="49" charset="0"/>
              </a:rPr>
              <a:t>gian</a:t>
            </a:r>
            <a:r>
              <a:rPr lang="en-US" b="0" dirty="0">
                <a:effectLst/>
                <a:latin typeface="Consolas" panose="020B0609020204030204" pitchFamily="49" charset="0"/>
              </a:rPr>
              <a:t> </a:t>
            </a:r>
            <a:r>
              <a:rPr lang="en-US" b="0" dirty="0" err="1">
                <a:effectLst/>
                <a:latin typeface="Consolas" panose="020B0609020204030204" pitchFamily="49" charset="0"/>
              </a:rPr>
              <a:t>có</a:t>
            </a:r>
            <a:r>
              <a:rPr lang="en-US" b="0" dirty="0">
                <a:effectLst/>
                <a:latin typeface="Consolas" panose="020B0609020204030204" pitchFamily="49" charset="0"/>
              </a:rPr>
              <a:t> </a:t>
            </a:r>
            <a:r>
              <a:rPr lang="en-US" b="0" dirty="0" err="1">
                <a:effectLst/>
                <a:latin typeface="Consolas" panose="020B0609020204030204" pitchFamily="49" charset="0"/>
              </a:rPr>
              <a:t>hạn</a:t>
            </a:r>
            <a:r>
              <a:rPr lang="en-US" b="0" dirty="0">
                <a:effectLst/>
                <a:latin typeface="Consolas" panose="020B0609020204030204" pitchFamily="49" charset="0"/>
              </a:rPr>
              <a:t>.</a:t>
            </a:r>
          </a:p>
          <a:p>
            <a:pPr marL="0" indent="0">
              <a:lnSpc>
                <a:spcPct val="120000"/>
              </a:lnSpc>
              <a:buNone/>
            </a:pPr>
            <a:endParaRPr lang="en-US" dirty="0">
              <a:latin typeface="Consolas" panose="020B0609020204030204" pitchFamily="49" charset="0"/>
            </a:endParaRPr>
          </a:p>
          <a:p>
            <a:pPr marL="0" indent="0">
              <a:lnSpc>
                <a:spcPct val="120000"/>
              </a:lnSpc>
              <a:buNone/>
            </a:pPr>
            <a:endParaRPr lang="en-US" b="0" dirty="0">
              <a:effectLst/>
              <a:latin typeface="Consolas" panose="020B0609020204030204" pitchFamily="49" charset="0"/>
            </a:endParaRPr>
          </a:p>
          <a:p>
            <a:pPr marL="0" indent="0">
              <a:lnSpc>
                <a:spcPct val="120000"/>
              </a:lnSpc>
              <a:buNone/>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dirty="0">
              <a:latin typeface="Consolas" panose="020B0609020204030204" pitchFamily="49" charset="0"/>
            </a:endParaRPr>
          </a:p>
        </p:txBody>
      </p:sp>
    </p:spTree>
    <p:extLst>
      <p:ext uri="{BB962C8B-B14F-4D97-AF65-F5344CB8AC3E}">
        <p14:creationId xmlns:p14="http://schemas.microsoft.com/office/powerpoint/2010/main" val="3317141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335281" y="365125"/>
            <a:ext cx="11856720" cy="1325563"/>
          </a:xfrm>
        </p:spPr>
        <p:txBody>
          <a:bodyPr>
            <a:normAutofit/>
          </a:bodyPr>
          <a:lstStyle/>
          <a:p>
            <a:pPr algn="ctr"/>
            <a:r>
              <a:rPr lang="en-US" dirty="0" err="1">
                <a:latin typeface="Consolas" panose="020B0609020204030204" pitchFamily="49" charset="0"/>
              </a:rPr>
              <a:t>Kết</a:t>
            </a:r>
            <a:r>
              <a:rPr lang="en-US" dirty="0">
                <a:latin typeface="Consolas" panose="020B0609020204030204" pitchFamily="49" charset="0"/>
              </a:rPr>
              <a:t> </a:t>
            </a:r>
            <a:r>
              <a:rPr lang="en-US" dirty="0" err="1">
                <a:latin typeface="Consolas" panose="020B0609020204030204" pitchFamily="49" charset="0"/>
              </a:rPr>
              <a:t>luận</a:t>
            </a:r>
            <a:endParaRPr lang="en-US" dirty="0">
              <a:latin typeface="Consolas" panose="020B0609020204030204" pitchFamily="49" charset="0"/>
            </a:endParaRPr>
          </a:p>
        </p:txBody>
      </p:sp>
      <p:sp>
        <p:nvSpPr>
          <p:cNvPr id="8" name="Content Placeholder 2">
            <a:extLst>
              <a:ext uri="{FF2B5EF4-FFF2-40B4-BE49-F238E27FC236}">
                <a16:creationId xmlns:a16="http://schemas.microsoft.com/office/drawing/2014/main" id="{B66E798C-AB4A-0DCB-E030-8C06990B9056}"/>
              </a:ext>
            </a:extLst>
          </p:cNvPr>
          <p:cNvSpPr>
            <a:spLocks noGrp="1"/>
          </p:cNvSpPr>
          <p:nvPr>
            <p:ph idx="1"/>
          </p:nvPr>
        </p:nvSpPr>
        <p:spPr>
          <a:xfrm>
            <a:off x="838199" y="1825625"/>
            <a:ext cx="10953467" cy="4351338"/>
          </a:xfrm>
        </p:spPr>
        <p:txBody>
          <a:bodyPr>
            <a:normAutofit/>
          </a:bodyPr>
          <a:lstStyle/>
          <a:p>
            <a:pPr marL="0" indent="0">
              <a:lnSpc>
                <a:spcPct val="120000"/>
              </a:lnSpc>
              <a:buNone/>
            </a:pPr>
            <a:r>
              <a:rPr lang="en-US" dirty="0" err="1">
                <a:latin typeface="Consolas" panose="020B0609020204030204" pitchFamily="49" charset="0"/>
              </a:rPr>
              <a:t>Độ</a:t>
            </a:r>
            <a:r>
              <a:rPr lang="en-US" dirty="0">
                <a:latin typeface="Consolas" panose="020B0609020204030204" pitchFamily="49" charset="0"/>
              </a:rPr>
              <a:t> </a:t>
            </a:r>
            <a:r>
              <a:rPr lang="en-US" dirty="0" err="1">
                <a:latin typeface="Consolas" panose="020B0609020204030204" pitchFamily="49" charset="0"/>
              </a:rPr>
              <a:t>quan</a:t>
            </a:r>
            <a:r>
              <a:rPr lang="en-US" dirty="0">
                <a:latin typeface="Consolas" panose="020B0609020204030204" pitchFamily="49" charset="0"/>
              </a:rPr>
              <a:t> </a:t>
            </a:r>
            <a:r>
              <a:rPr lang="en-US" dirty="0" err="1">
                <a:latin typeface="Consolas" panose="020B0609020204030204" pitchFamily="49" charset="0"/>
              </a:rPr>
              <a:t>trọng</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biến</a:t>
            </a:r>
            <a:r>
              <a:rPr lang="en-US" dirty="0">
                <a:latin typeface="Consolas" panose="020B0609020204030204" pitchFamily="49" charset="0"/>
              </a:rPr>
              <a:t> </a:t>
            </a:r>
            <a:r>
              <a:rPr lang="en-US" dirty="0" err="1">
                <a:latin typeface="Consolas" panose="020B0609020204030204" pitchFamily="49" charset="0"/>
              </a:rPr>
              <a:t>như</a:t>
            </a:r>
            <a:r>
              <a:rPr lang="en-US" dirty="0">
                <a:latin typeface="Consolas" panose="020B0609020204030204" pitchFamily="49" charset="0"/>
              </a:rPr>
              <a:t> </a:t>
            </a:r>
            <a:r>
              <a:rPr lang="en-US" dirty="0" err="1">
                <a:latin typeface="Consolas" panose="020B0609020204030204" pitchFamily="49" charset="0"/>
              </a:rPr>
              <a:t>sau</a:t>
            </a:r>
            <a:r>
              <a:rPr lang="en-US" dirty="0">
                <a:latin typeface="Consolas" panose="020B0609020204030204" pitchFamily="49" charset="0"/>
              </a:rPr>
              <a:t>:</a:t>
            </a:r>
            <a:endParaRPr lang="en-US" b="0" dirty="0">
              <a:effectLst/>
              <a:latin typeface="Consolas" panose="020B0609020204030204" pitchFamily="49" charset="0"/>
            </a:endParaRPr>
          </a:p>
          <a:p>
            <a:pPr marL="0" indent="0">
              <a:lnSpc>
                <a:spcPct val="120000"/>
              </a:lnSpc>
              <a:buNone/>
            </a:pPr>
            <a:r>
              <a:rPr lang="en-US" dirty="0">
                <a:latin typeface="Consolas" panose="020B0609020204030204" pitchFamily="49" charset="0"/>
              </a:rPr>
              <a:t>- </a:t>
            </a:r>
            <a:r>
              <a:rPr lang="en-US" b="0" dirty="0">
                <a:effectLst/>
                <a:latin typeface="Consolas" panose="020B0609020204030204" pitchFamily="49" charset="0"/>
              </a:rPr>
              <a:t>STATUS: </a:t>
            </a:r>
            <a:r>
              <a:rPr lang="en-US" b="0" i="0" dirty="0">
                <a:effectLst/>
                <a:latin typeface="Consolas" panose="020B0609020204030204" pitchFamily="49" charset="0"/>
              </a:rPr>
              <a:t>0.328939</a:t>
            </a:r>
            <a:endParaRPr lang="en-US" b="0" dirty="0">
              <a:effectLst/>
              <a:latin typeface="Consolas" panose="020B0609020204030204" pitchFamily="49" charset="0"/>
            </a:endParaRPr>
          </a:p>
          <a:p>
            <a:pPr marL="0" indent="0">
              <a:lnSpc>
                <a:spcPct val="120000"/>
              </a:lnSpc>
              <a:buNone/>
            </a:pPr>
            <a:r>
              <a:rPr lang="en-US" dirty="0">
                <a:latin typeface="Consolas" panose="020B0609020204030204" pitchFamily="49" charset="0"/>
              </a:rPr>
              <a:t>- </a:t>
            </a:r>
            <a:r>
              <a:rPr lang="en-US" b="0" dirty="0">
                <a:effectLst/>
                <a:latin typeface="Consolas" panose="020B0609020204030204" pitchFamily="49" charset="0"/>
              </a:rPr>
              <a:t>CODE_GENDER: </a:t>
            </a:r>
            <a:r>
              <a:rPr lang="en-US" b="0" i="0" dirty="0">
                <a:effectLst/>
                <a:latin typeface="Consolas" panose="020B0609020204030204" pitchFamily="49" charset="0"/>
              </a:rPr>
              <a:t>0.350732</a:t>
            </a:r>
            <a:endParaRPr lang="en-US" b="0" dirty="0">
              <a:effectLst/>
              <a:latin typeface="Consolas" panose="020B0609020204030204" pitchFamily="49" charset="0"/>
            </a:endParaRPr>
          </a:p>
          <a:p>
            <a:pPr marL="0" indent="0">
              <a:lnSpc>
                <a:spcPct val="120000"/>
              </a:lnSpc>
              <a:buNone/>
            </a:pPr>
            <a:r>
              <a:rPr lang="en-US" dirty="0">
                <a:latin typeface="Consolas" panose="020B0609020204030204" pitchFamily="49" charset="0"/>
              </a:rPr>
              <a:t>- </a:t>
            </a:r>
            <a:r>
              <a:rPr lang="en-US" b="0" dirty="0">
                <a:effectLst/>
                <a:latin typeface="Consolas" panose="020B0609020204030204" pitchFamily="49" charset="0"/>
              </a:rPr>
              <a:t>FLAG_EMP_PHONE: </a:t>
            </a:r>
            <a:r>
              <a:rPr lang="en-US" b="0" i="0" dirty="0">
                <a:effectLst/>
                <a:latin typeface="Consolas" panose="020B0609020204030204" pitchFamily="49" charset="0"/>
              </a:rPr>
              <a:t>0.320330</a:t>
            </a:r>
            <a:endParaRPr lang="en-US" b="0" dirty="0">
              <a:effectLst/>
              <a:latin typeface="Consolas" panose="020B0609020204030204" pitchFamily="49" charset="0"/>
            </a:endParaRPr>
          </a:p>
          <a:p>
            <a:pPr marL="0" indent="0">
              <a:lnSpc>
                <a:spcPct val="120000"/>
              </a:lnSpc>
              <a:buNone/>
            </a:pPr>
            <a:r>
              <a:rPr lang="en-US" dirty="0" err="1">
                <a:latin typeface="Consolas" panose="020B0609020204030204" pitchFamily="49" charset="0"/>
              </a:rPr>
              <a:t>Như</a:t>
            </a:r>
            <a:r>
              <a:rPr lang="en-US" dirty="0">
                <a:latin typeface="Consolas" panose="020B0609020204030204" pitchFamily="49" charset="0"/>
              </a:rPr>
              <a:t> </a:t>
            </a:r>
            <a:r>
              <a:rPr lang="en-US" dirty="0" err="1">
                <a:latin typeface="Consolas" panose="020B0609020204030204" pitchFamily="49" charset="0"/>
              </a:rPr>
              <a:t>vậy</a:t>
            </a:r>
            <a:r>
              <a:rPr lang="en-US" dirty="0">
                <a:latin typeface="Consolas" panose="020B0609020204030204" pitchFamily="49" charset="0"/>
              </a:rPr>
              <a:t> target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thể</a:t>
            </a:r>
            <a:r>
              <a:rPr lang="en-US" dirty="0">
                <a:latin typeface="Consolas" panose="020B0609020204030204" pitchFamily="49" charset="0"/>
              </a:rPr>
              <a:t> </a:t>
            </a:r>
            <a:r>
              <a:rPr lang="en-US" dirty="0" err="1">
                <a:latin typeface="Consolas" panose="020B0609020204030204" pitchFamily="49" charset="0"/>
              </a:rPr>
              <a:t>ảnh</a:t>
            </a:r>
            <a:r>
              <a:rPr lang="en-US" dirty="0">
                <a:latin typeface="Consolas" panose="020B0609020204030204" pitchFamily="49" charset="0"/>
              </a:rPr>
              <a:t> </a:t>
            </a:r>
            <a:r>
              <a:rPr lang="en-US" dirty="0" err="1">
                <a:latin typeface="Consolas" panose="020B0609020204030204" pitchFamily="49" charset="0"/>
              </a:rPr>
              <a:t>hưởng</a:t>
            </a:r>
            <a:r>
              <a:rPr lang="en-US" dirty="0">
                <a:latin typeface="Consolas" panose="020B0609020204030204" pitchFamily="49" charset="0"/>
              </a:rPr>
              <a:t> </a:t>
            </a:r>
            <a:r>
              <a:rPr lang="en-US" dirty="0" err="1">
                <a:latin typeface="Consolas" panose="020B0609020204030204" pitchFamily="49" charset="0"/>
              </a:rPr>
              <a:t>bởi</a:t>
            </a:r>
            <a:r>
              <a:rPr lang="en-US" dirty="0">
                <a:latin typeface="Consolas" panose="020B0609020204030204" pitchFamily="49" charset="0"/>
              </a:rPr>
              <a:t> </a:t>
            </a:r>
            <a:r>
              <a:rPr lang="en-US" dirty="0" err="1">
                <a:latin typeface="Consolas" panose="020B0609020204030204" pitchFamily="49" charset="0"/>
              </a:rPr>
              <a:t>giới</a:t>
            </a:r>
            <a:r>
              <a:rPr lang="en-US" dirty="0">
                <a:latin typeface="Consolas" panose="020B0609020204030204" pitchFamily="49" charset="0"/>
              </a:rPr>
              <a:t> </a:t>
            </a:r>
            <a:r>
              <a:rPr lang="en-US" dirty="0" err="1">
                <a:latin typeface="Consolas" panose="020B0609020204030204" pitchFamily="49" charset="0"/>
              </a:rPr>
              <a:t>tính</a:t>
            </a:r>
            <a:r>
              <a:rPr lang="en-US" dirty="0">
                <a:latin typeface="Consolas" panose="020B0609020204030204" pitchFamily="49" charset="0"/>
              </a:rPr>
              <a:t>, </a:t>
            </a:r>
            <a:r>
              <a:rPr lang="en-US" dirty="0" err="1">
                <a:latin typeface="Consolas" panose="020B0609020204030204" pitchFamily="49" charset="0"/>
              </a:rPr>
              <a:t>tình</a:t>
            </a:r>
            <a:r>
              <a:rPr lang="en-US" dirty="0">
                <a:latin typeface="Consolas" panose="020B0609020204030204" pitchFamily="49" charset="0"/>
              </a:rPr>
              <a:t> </a:t>
            </a:r>
            <a:r>
              <a:rPr lang="en-US" dirty="0" err="1">
                <a:latin typeface="Consolas" panose="020B0609020204030204" pitchFamily="49" charset="0"/>
              </a:rPr>
              <a:t>trạng</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khoản</a:t>
            </a:r>
            <a:r>
              <a:rPr lang="en-US" dirty="0">
                <a:latin typeface="Consolas" panose="020B0609020204030204" pitchFamily="49" charset="0"/>
              </a:rPr>
              <a:t> </a:t>
            </a:r>
            <a:r>
              <a:rPr lang="en-US" dirty="0" err="1">
                <a:latin typeface="Consolas" panose="020B0609020204030204" pitchFamily="49" charset="0"/>
              </a:rPr>
              <a:t>nợ</a:t>
            </a:r>
            <a:r>
              <a:rPr lang="en-US" dirty="0">
                <a:latin typeface="Consolas" panose="020B0609020204030204" pitchFamily="49" charset="0"/>
              </a:rPr>
              <a:t> </a:t>
            </a:r>
            <a:r>
              <a:rPr lang="en-US" dirty="0" err="1">
                <a:latin typeface="Consolas" panose="020B0609020204030204" pitchFamily="49" charset="0"/>
              </a:rPr>
              <a:t>gần</a:t>
            </a:r>
            <a:r>
              <a:rPr lang="en-US" dirty="0">
                <a:latin typeface="Consolas" panose="020B0609020204030204" pitchFamily="49" charset="0"/>
              </a:rPr>
              <a:t> </a:t>
            </a:r>
            <a:r>
              <a:rPr lang="en-US" dirty="0" err="1">
                <a:latin typeface="Consolas" panose="020B0609020204030204" pitchFamily="49" charset="0"/>
              </a:rPr>
              <a:t>nhất</a:t>
            </a:r>
            <a:r>
              <a:rPr lang="en-US" dirty="0">
                <a:latin typeface="Consolas" panose="020B0609020204030204" pitchFamily="49" charset="0"/>
              </a:rPr>
              <a:t> </a:t>
            </a:r>
            <a:r>
              <a:rPr lang="en-US" dirty="0" err="1">
                <a:latin typeface="Consolas" panose="020B0609020204030204" pitchFamily="49" charset="0"/>
              </a:rPr>
              <a:t>và</a:t>
            </a:r>
            <a:r>
              <a:rPr lang="en-US" dirty="0">
                <a:latin typeface="Consolas" panose="020B0609020204030204" pitchFamily="49" charset="0"/>
              </a:rPr>
              <a:t> </a:t>
            </a:r>
            <a:r>
              <a:rPr lang="en-US" dirty="0" err="1">
                <a:latin typeface="Consolas" panose="020B0609020204030204" pitchFamily="49" charset="0"/>
              </a:rPr>
              <a:t>sự</a:t>
            </a:r>
            <a:r>
              <a:rPr lang="en-US" dirty="0">
                <a:latin typeface="Consolas" panose="020B0609020204030204" pitchFamily="49" charset="0"/>
              </a:rPr>
              <a:t> </a:t>
            </a:r>
            <a:r>
              <a:rPr lang="en-US" dirty="0" err="1">
                <a:latin typeface="Consolas" panose="020B0609020204030204" pitchFamily="49" charset="0"/>
              </a:rPr>
              <a:t>sẵn</a:t>
            </a:r>
            <a:r>
              <a:rPr lang="en-US" dirty="0">
                <a:latin typeface="Consolas" panose="020B0609020204030204" pitchFamily="49" charset="0"/>
              </a:rPr>
              <a:t> </a:t>
            </a:r>
            <a:r>
              <a:rPr lang="en-US" dirty="0" err="1">
                <a:latin typeface="Consolas" panose="020B0609020204030204" pitchFamily="49" charset="0"/>
              </a:rPr>
              <a:t>sàng</a:t>
            </a:r>
            <a:r>
              <a:rPr lang="en-US" dirty="0">
                <a:latin typeface="Consolas" panose="020B0609020204030204" pitchFamily="49" charset="0"/>
              </a:rPr>
              <a:t> </a:t>
            </a:r>
            <a:r>
              <a:rPr lang="en-US" dirty="0" err="1">
                <a:latin typeface="Consolas" panose="020B0609020204030204" pitchFamily="49" charset="0"/>
              </a:rPr>
              <a:t>cùng</a:t>
            </a:r>
            <a:r>
              <a:rPr lang="en-US" dirty="0">
                <a:latin typeface="Consolas" panose="020B0609020204030204" pitchFamily="49" charset="0"/>
              </a:rPr>
              <a:t> </a:t>
            </a:r>
            <a:r>
              <a:rPr lang="en-US" dirty="0" err="1">
                <a:latin typeface="Consolas" panose="020B0609020204030204" pitchFamily="49" charset="0"/>
              </a:rPr>
              <a:t>cấp</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điện</a:t>
            </a:r>
            <a:r>
              <a:rPr lang="en-US" dirty="0">
                <a:latin typeface="Consolas" panose="020B0609020204030204" pitchFamily="49" charset="0"/>
              </a:rPr>
              <a:t> </a:t>
            </a:r>
            <a:r>
              <a:rPr lang="en-US" dirty="0" err="1">
                <a:latin typeface="Consolas" panose="020B0609020204030204" pitchFamily="49" charset="0"/>
              </a:rPr>
              <a:t>thoại</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dirty="0" err="1">
                <a:latin typeface="Consolas" panose="020B0609020204030204" pitchFamily="49" charset="0"/>
              </a:rPr>
              <a:t>khách</a:t>
            </a:r>
            <a:r>
              <a:rPr lang="en-US" dirty="0">
                <a:latin typeface="Consolas" panose="020B0609020204030204" pitchFamily="49" charset="0"/>
              </a:rPr>
              <a:t> hang.</a:t>
            </a:r>
          </a:p>
          <a:p>
            <a:pPr marL="0" indent="0">
              <a:lnSpc>
                <a:spcPct val="120000"/>
              </a:lnSpc>
              <a:buNone/>
            </a:pPr>
            <a:endParaRPr lang="en-US" b="0" dirty="0">
              <a:effectLst/>
              <a:latin typeface="Consolas" panose="020B0609020204030204" pitchFamily="49" charset="0"/>
            </a:endParaRPr>
          </a:p>
          <a:p>
            <a:pPr marL="0" indent="0">
              <a:lnSpc>
                <a:spcPct val="120000"/>
              </a:lnSpc>
              <a:buNone/>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dirty="0">
              <a:latin typeface="Consolas" panose="020B0609020204030204" pitchFamily="49" charset="0"/>
            </a:endParaRPr>
          </a:p>
        </p:txBody>
      </p:sp>
    </p:spTree>
    <p:extLst>
      <p:ext uri="{BB962C8B-B14F-4D97-AF65-F5344CB8AC3E}">
        <p14:creationId xmlns:p14="http://schemas.microsoft.com/office/powerpoint/2010/main" val="83368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6DA4-20DE-77B3-536A-ACB8B1E1D48E}"/>
              </a:ext>
            </a:extLst>
          </p:cNvPr>
          <p:cNvSpPr>
            <a:spLocks noGrp="1"/>
          </p:cNvSpPr>
          <p:nvPr>
            <p:ph type="title"/>
          </p:nvPr>
        </p:nvSpPr>
        <p:spPr/>
        <p:txBody>
          <a:bodyPr/>
          <a:lstStyle/>
          <a:p>
            <a:r>
              <a:rPr lang="en-US" dirty="0">
                <a:latin typeface="Consolas" panose="020B0609020204030204" pitchFamily="49" charset="0"/>
              </a:rPr>
              <a:t>B1: </a:t>
            </a:r>
            <a:r>
              <a:rPr lang="en-US" dirty="0" err="1">
                <a:latin typeface="Consolas" panose="020B0609020204030204" pitchFamily="49" charset="0"/>
              </a:rPr>
              <a:t>Đọc</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bảng</a:t>
            </a:r>
            <a:r>
              <a:rPr lang="en-US" dirty="0">
                <a:latin typeface="Consolas" panose="020B0609020204030204" pitchFamily="49" charset="0"/>
              </a:rPr>
              <a:t> </a:t>
            </a:r>
            <a:r>
              <a:rPr lang="en-US" dirty="0" err="1">
                <a:latin typeface="Consolas" panose="020B0609020204030204" pitchFamily="49" charset="0"/>
              </a:rPr>
              <a:t>dữ</a:t>
            </a:r>
            <a:r>
              <a:rPr lang="en-US" dirty="0">
                <a:latin typeface="Consolas" panose="020B0609020204030204" pitchFamily="49" charset="0"/>
              </a:rPr>
              <a:t> </a:t>
            </a:r>
            <a:r>
              <a:rPr lang="en-US" dirty="0" err="1">
                <a:latin typeface="Consolas" panose="020B0609020204030204" pitchFamily="49" charset="0"/>
              </a:rPr>
              <a:t>liệu</a:t>
            </a:r>
            <a:r>
              <a:rPr lang="en-US" dirty="0">
                <a:latin typeface="Consolas" panose="020B0609020204030204" pitchFamily="49" charset="0"/>
              </a:rPr>
              <a:t> </a:t>
            </a:r>
            <a:r>
              <a:rPr lang="en-US" dirty="0" err="1">
                <a:latin typeface="Consolas" panose="020B0609020204030204" pitchFamily="49" charset="0"/>
              </a:rPr>
              <a:t>bằng</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DataFrame</a:t>
            </a:r>
            <a:endParaRPr lang="en-US" dirty="0">
              <a:latin typeface="Consolas" panose="020B0609020204030204" pitchFamily="49" charset="0"/>
            </a:endParaRPr>
          </a:p>
        </p:txBody>
      </p:sp>
      <p:pic>
        <p:nvPicPr>
          <p:cNvPr id="5" name="Content Placeholder 4">
            <a:extLst>
              <a:ext uri="{FF2B5EF4-FFF2-40B4-BE49-F238E27FC236}">
                <a16:creationId xmlns:a16="http://schemas.microsoft.com/office/drawing/2014/main" id="{A6C9BDF7-546F-EDA2-5058-96A2603A2BE7}"/>
              </a:ext>
            </a:extLst>
          </p:cNvPr>
          <p:cNvPicPr>
            <a:picLocks noGrp="1" noChangeAspect="1"/>
          </p:cNvPicPr>
          <p:nvPr>
            <p:ph idx="1"/>
          </p:nvPr>
        </p:nvPicPr>
        <p:blipFill>
          <a:blip r:embed="rId2"/>
          <a:stretch>
            <a:fillRect/>
          </a:stretch>
        </p:blipFill>
        <p:spPr>
          <a:xfrm>
            <a:off x="3022143" y="1825625"/>
            <a:ext cx="6147713" cy="4351338"/>
          </a:xfrm>
        </p:spPr>
      </p:pic>
    </p:spTree>
    <p:extLst>
      <p:ext uri="{BB962C8B-B14F-4D97-AF65-F5344CB8AC3E}">
        <p14:creationId xmlns:p14="http://schemas.microsoft.com/office/powerpoint/2010/main" val="2530703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838199" y="365125"/>
            <a:ext cx="11353801" cy="1325563"/>
          </a:xfrm>
        </p:spPr>
        <p:txBody>
          <a:bodyPr>
            <a:normAutofit/>
          </a:bodyPr>
          <a:lstStyle/>
          <a:p>
            <a:r>
              <a:rPr lang="en-US" dirty="0">
                <a:latin typeface="Consolas" panose="020B0609020204030204" pitchFamily="49" charset="0"/>
              </a:rPr>
              <a:t>B2: </a:t>
            </a:r>
            <a:r>
              <a:rPr lang="en-US" dirty="0" err="1">
                <a:latin typeface="Consolas" panose="020B0609020204030204" pitchFamily="49" charset="0"/>
              </a:rPr>
              <a:t>Xử</a:t>
            </a:r>
            <a:r>
              <a:rPr lang="en-US" dirty="0">
                <a:latin typeface="Consolas" panose="020B0609020204030204" pitchFamily="49" charset="0"/>
              </a:rPr>
              <a:t> </a:t>
            </a:r>
            <a:r>
              <a:rPr lang="en-US" dirty="0" err="1">
                <a:latin typeface="Consolas" panose="020B0609020204030204" pitchFamily="49" charset="0"/>
              </a:rPr>
              <a:t>lý</a:t>
            </a:r>
            <a:r>
              <a:rPr lang="en-US" dirty="0">
                <a:latin typeface="Consolas" panose="020B0609020204030204" pitchFamily="49" charset="0"/>
              </a:rPr>
              <a:t> </a:t>
            </a:r>
            <a:r>
              <a:rPr lang="en-US" b="0" dirty="0" err="1">
                <a:solidFill>
                  <a:srgbClr val="9CDCFE"/>
                </a:solidFill>
                <a:effectLst/>
                <a:latin typeface="Consolas" panose="020B0609020204030204" pitchFamily="49" charset="0"/>
              </a:rPr>
              <a:t>df_application_train</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864AE494-2C06-CBCD-05A1-9CA9B5D56576}"/>
              </a:ext>
            </a:extLst>
          </p:cNvPr>
          <p:cNvSpPr>
            <a:spLocks noGrp="1"/>
          </p:cNvSpPr>
          <p:nvPr>
            <p:ph idx="1"/>
          </p:nvPr>
        </p:nvSpPr>
        <p:spPr/>
        <p:txBody>
          <a:bodyPr/>
          <a:lstStyle/>
          <a:p>
            <a:pPr>
              <a:lnSpc>
                <a:spcPct val="100000"/>
              </a:lnSpc>
            </a:pPr>
            <a:r>
              <a:rPr lang="en-US" dirty="0" err="1">
                <a:latin typeface="Consolas" panose="020B0609020204030204" pitchFamily="49" charset="0"/>
              </a:rPr>
              <a:t>Số</a:t>
            </a:r>
            <a:r>
              <a:rPr lang="en-US" dirty="0">
                <a:latin typeface="Consolas" panose="020B0609020204030204" pitchFamily="49" charset="0"/>
              </a:rPr>
              <a:t> record: </a:t>
            </a:r>
            <a:r>
              <a:rPr lang="en-US" b="0" i="0" dirty="0">
                <a:effectLst/>
                <a:latin typeface="Consolas" panose="020B0609020204030204" pitchFamily="49" charset="0"/>
              </a:rPr>
              <a:t>307511</a:t>
            </a:r>
          </a:p>
          <a:p>
            <a:pPr>
              <a:lnSpc>
                <a:spcPct val="100000"/>
              </a:lnSpc>
            </a:pPr>
            <a:r>
              <a:rPr lang="en-US" dirty="0" err="1">
                <a:latin typeface="Consolas" panose="020B0609020204030204" pitchFamily="49" charset="0"/>
              </a:rPr>
              <a:t>Số</a:t>
            </a:r>
            <a:r>
              <a:rPr lang="en-US" dirty="0">
                <a:latin typeface="Consolas" panose="020B0609020204030204" pitchFamily="49" charset="0"/>
              </a:rPr>
              <a:t> column: 122</a:t>
            </a:r>
          </a:p>
          <a:p>
            <a:pPr>
              <a:lnSpc>
                <a:spcPct val="100000"/>
              </a:lnSpc>
            </a:pP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thời</a:t>
            </a:r>
            <a:r>
              <a:rPr lang="en-US" dirty="0">
                <a:latin typeface="Consolas" panose="020B0609020204030204" pitchFamily="49" charset="0"/>
              </a:rPr>
              <a:t> </a:t>
            </a:r>
            <a:r>
              <a:rPr lang="en-US" dirty="0" err="1">
                <a:latin typeface="Consolas" panose="020B0609020204030204" pitchFamily="49" charset="0"/>
              </a:rPr>
              <a:t>gian</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hạn</a:t>
            </a:r>
            <a:r>
              <a:rPr lang="en-US" dirty="0">
                <a:latin typeface="Consolas" panose="020B0609020204030204" pitchFamily="49" charset="0"/>
              </a:rPr>
              <a:t>, </a:t>
            </a:r>
            <a:r>
              <a:rPr lang="en-US" dirty="0" err="1">
                <a:latin typeface="Consolas" panose="020B0609020204030204" pitchFamily="49" charset="0"/>
              </a:rPr>
              <a:t>để</a:t>
            </a:r>
            <a:r>
              <a:rPr lang="en-US" dirty="0">
                <a:latin typeface="Consolas" panose="020B0609020204030204" pitchFamily="49" charset="0"/>
              </a:rPr>
              <a:t> training model,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chỉ</a:t>
            </a:r>
            <a:r>
              <a:rPr lang="en-US" dirty="0">
                <a:latin typeface="Consolas" panose="020B0609020204030204" pitchFamily="49" charset="0"/>
              </a:rPr>
              <a:t> </a:t>
            </a:r>
            <a:r>
              <a:rPr lang="en-US" dirty="0" err="1">
                <a:latin typeface="Consolas" panose="020B0609020204030204" pitchFamily="49" charset="0"/>
              </a:rPr>
              <a:t>giữ</a:t>
            </a:r>
            <a:r>
              <a:rPr lang="en-US" dirty="0">
                <a:latin typeface="Consolas" panose="020B0609020204030204" pitchFamily="49" charset="0"/>
              </a:rPr>
              <a:t> </a:t>
            </a:r>
            <a:r>
              <a:rPr lang="en-US" dirty="0" err="1">
                <a:latin typeface="Consolas" panose="020B0609020204030204" pitchFamily="49" charset="0"/>
              </a:rPr>
              <a:t>lại</a:t>
            </a:r>
            <a:r>
              <a:rPr lang="en-US" dirty="0">
                <a:latin typeface="Consolas" panose="020B0609020204030204" pitchFamily="49" charset="0"/>
              </a:rPr>
              <a:t> </a:t>
            </a:r>
            <a:r>
              <a:rPr lang="en-US" dirty="0" err="1">
                <a:latin typeface="Consolas" panose="020B0609020204030204" pitchFamily="49" charset="0"/>
              </a:rPr>
              <a:t>những</a:t>
            </a:r>
            <a:r>
              <a:rPr lang="en-US" dirty="0">
                <a:latin typeface="Consolas" panose="020B0609020204030204" pitchFamily="49" charset="0"/>
              </a:rPr>
              <a:t> </a:t>
            </a:r>
            <a:r>
              <a:rPr lang="en-US" dirty="0" err="1">
                <a:latin typeface="Consolas" panose="020B0609020204030204" pitchFamily="49" charset="0"/>
              </a:rPr>
              <a:t>cột</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cho</a:t>
            </a:r>
            <a:r>
              <a:rPr lang="en-US" dirty="0">
                <a:latin typeface="Consolas" panose="020B0609020204030204" pitchFamily="49" charset="0"/>
              </a:rPr>
              <a:t> là </a:t>
            </a:r>
            <a:r>
              <a:rPr lang="en-US" dirty="0" err="1">
                <a:latin typeface="Consolas" panose="020B0609020204030204" pitchFamily="49" charset="0"/>
              </a:rPr>
              <a:t>quan</a:t>
            </a:r>
            <a:r>
              <a:rPr lang="en-US" dirty="0">
                <a:latin typeface="Consolas" panose="020B0609020204030204" pitchFamily="49" charset="0"/>
              </a:rPr>
              <a:t> </a:t>
            </a:r>
            <a:r>
              <a:rPr lang="en-US" dirty="0" err="1">
                <a:latin typeface="Consolas" panose="020B0609020204030204" pitchFamily="49" charset="0"/>
              </a:rPr>
              <a:t>trọng</a:t>
            </a:r>
            <a:r>
              <a:rPr lang="en-US" dirty="0">
                <a:latin typeface="Consolas" panose="020B0609020204030204" pitchFamily="49" charset="0"/>
              </a:rPr>
              <a:t>(46 </a:t>
            </a:r>
            <a:r>
              <a:rPr lang="en-US" dirty="0" err="1">
                <a:latin typeface="Consolas" panose="020B0609020204030204" pitchFamily="49" charset="0"/>
              </a:rPr>
              <a:t>cột</a:t>
            </a:r>
            <a:r>
              <a:rPr lang="en-US" dirty="0">
                <a:latin typeface="Consolas" panose="020B0609020204030204" pitchFamily="49" charset="0"/>
              </a:rPr>
              <a:t> </a:t>
            </a:r>
            <a:r>
              <a:rPr lang="en-US" dirty="0" err="1">
                <a:latin typeface="Consolas" panose="020B0609020204030204" pitchFamily="49" charset="0"/>
              </a:rPr>
              <a:t>đầu</a:t>
            </a:r>
            <a:r>
              <a:rPr lang="en-US" dirty="0">
                <a:latin typeface="Consolas" panose="020B0609020204030204" pitchFamily="49" charset="0"/>
              </a:rPr>
              <a:t>), </a:t>
            </a:r>
            <a:r>
              <a:rPr lang="en-US" dirty="0" err="1">
                <a:latin typeface="Consolas" panose="020B0609020204030204" pitchFamily="49" charset="0"/>
              </a:rPr>
              <a:t>tránh</a:t>
            </a:r>
            <a:r>
              <a:rPr lang="en-US" dirty="0">
                <a:latin typeface="Consolas" panose="020B0609020204030204" pitchFamily="49" charset="0"/>
              </a:rPr>
              <a:t> </a:t>
            </a:r>
            <a:r>
              <a:rPr lang="en-US" dirty="0" err="1">
                <a:latin typeface="Consolas" panose="020B0609020204030204" pitchFamily="49" charset="0"/>
              </a:rPr>
              <a:t>nhiễu</a:t>
            </a:r>
            <a:r>
              <a:rPr lang="en-US" dirty="0">
                <a:latin typeface="Consolas" panose="020B0609020204030204" pitchFamily="49" charset="0"/>
              </a:rPr>
              <a:t> </a:t>
            </a:r>
            <a:r>
              <a:rPr lang="en-US" dirty="0" err="1">
                <a:latin typeface="Consolas" panose="020B0609020204030204" pitchFamily="49" charset="0"/>
              </a:rPr>
              <a:t>thông</a:t>
            </a:r>
            <a:r>
              <a:rPr lang="en-US" dirty="0">
                <a:latin typeface="Consolas" panose="020B0609020204030204" pitchFamily="49" charset="0"/>
              </a:rPr>
              <a:t> tin. </a:t>
            </a:r>
          </a:p>
          <a:p>
            <a:pPr>
              <a:lnSpc>
                <a:spcPct val="100000"/>
              </a:lnSpc>
            </a:pPr>
            <a:r>
              <a:rPr lang="en-US" dirty="0" err="1">
                <a:latin typeface="Consolas" panose="020B0609020204030204" pitchFamily="49" charset="0"/>
              </a:rPr>
              <a:t>Ngoài</a:t>
            </a:r>
            <a:r>
              <a:rPr lang="en-US" dirty="0">
                <a:latin typeface="Consolas" panose="020B0609020204030204" pitchFamily="49" charset="0"/>
              </a:rPr>
              <a:t> </a:t>
            </a:r>
            <a:r>
              <a:rPr lang="en-US" dirty="0" err="1">
                <a:latin typeface="Consolas" panose="020B0609020204030204" pitchFamily="49" charset="0"/>
              </a:rPr>
              <a:t>ra</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loại</a:t>
            </a:r>
            <a:r>
              <a:rPr lang="en-US" dirty="0">
                <a:latin typeface="Consolas" panose="020B0609020204030204" pitchFamily="49" charset="0"/>
              </a:rPr>
              <a:t> </a:t>
            </a:r>
            <a:r>
              <a:rPr lang="en-US" dirty="0" err="1">
                <a:latin typeface="Consolas" panose="020B0609020204030204" pitchFamily="49" charset="0"/>
              </a:rPr>
              <a:t>những</a:t>
            </a:r>
            <a:r>
              <a:rPr lang="en-US" dirty="0">
                <a:latin typeface="Consolas" panose="020B0609020204030204" pitchFamily="49" charset="0"/>
              </a:rPr>
              <a:t> </a:t>
            </a:r>
            <a:r>
              <a:rPr lang="en-US" dirty="0" err="1">
                <a:latin typeface="Consolas" panose="020B0609020204030204" pitchFamily="49" charset="0"/>
              </a:rPr>
              <a:t>cột</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giá</a:t>
            </a:r>
            <a:r>
              <a:rPr lang="en-US" dirty="0">
                <a:latin typeface="Consolas" panose="020B0609020204030204" pitchFamily="49" charset="0"/>
              </a:rPr>
              <a:t> </a:t>
            </a:r>
            <a:r>
              <a:rPr lang="en-US" dirty="0" err="1">
                <a:latin typeface="Consolas" panose="020B0609020204030204" pitchFamily="49" charset="0"/>
              </a:rPr>
              <a:t>trị</a:t>
            </a:r>
            <a:r>
              <a:rPr lang="en-US" dirty="0">
                <a:latin typeface="Consolas" panose="020B0609020204030204" pitchFamily="49" charset="0"/>
              </a:rPr>
              <a:t> null &gt; 10%</a:t>
            </a:r>
          </a:p>
          <a:p>
            <a:pPr>
              <a:lnSpc>
                <a:spcPct val="100000"/>
              </a:lnSpc>
            </a:pPr>
            <a:r>
              <a:rPr lang="en-US" dirty="0">
                <a:latin typeface="Consolas" panose="020B0609020204030204" pitchFamily="49" charset="0"/>
              </a:rPr>
              <a:t>40 columns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giữ</a:t>
            </a:r>
            <a:r>
              <a:rPr lang="en-US" dirty="0">
                <a:latin typeface="Consolas" panose="020B0609020204030204" pitchFamily="49" charset="0"/>
              </a:rPr>
              <a:t> </a:t>
            </a:r>
            <a:r>
              <a:rPr lang="en-US" dirty="0" err="1">
                <a:latin typeface="Consolas" panose="020B0609020204030204" pitchFamily="49" charset="0"/>
              </a:rPr>
              <a:t>lại</a:t>
            </a:r>
            <a:endParaRPr lang="en-US" dirty="0">
              <a:latin typeface="Consolas" panose="020B0609020204030204" pitchFamily="49" charset="0"/>
            </a:endParaRPr>
          </a:p>
        </p:txBody>
      </p:sp>
    </p:spTree>
    <p:extLst>
      <p:ext uri="{BB962C8B-B14F-4D97-AF65-F5344CB8AC3E}">
        <p14:creationId xmlns:p14="http://schemas.microsoft.com/office/powerpoint/2010/main" val="373605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838199" y="365125"/>
            <a:ext cx="11353801" cy="1325563"/>
          </a:xfrm>
        </p:spPr>
        <p:txBody>
          <a:bodyPr>
            <a:normAutofit/>
          </a:bodyPr>
          <a:lstStyle/>
          <a:p>
            <a:r>
              <a:rPr lang="en-US" dirty="0">
                <a:latin typeface="Consolas" panose="020B0609020204030204" pitchFamily="49" charset="0"/>
              </a:rPr>
              <a:t>B3: </a:t>
            </a:r>
            <a:r>
              <a:rPr lang="en-US" dirty="0" err="1">
                <a:latin typeface="Consolas" panose="020B0609020204030204" pitchFamily="49" charset="0"/>
              </a:rPr>
              <a:t>Xử</a:t>
            </a:r>
            <a:r>
              <a:rPr lang="en-US" dirty="0">
                <a:latin typeface="Consolas" panose="020B0609020204030204" pitchFamily="49" charset="0"/>
              </a:rPr>
              <a:t> </a:t>
            </a:r>
            <a:r>
              <a:rPr lang="en-US" dirty="0" err="1">
                <a:latin typeface="Consolas" panose="020B0609020204030204" pitchFamily="49" charset="0"/>
              </a:rPr>
              <a:t>lý</a:t>
            </a:r>
            <a:r>
              <a:rPr lang="en-US" dirty="0">
                <a:latin typeface="Consolas" panose="020B0609020204030204" pitchFamily="49" charset="0"/>
              </a:rPr>
              <a:t> </a:t>
            </a:r>
            <a:r>
              <a:rPr lang="en-US" b="0" dirty="0" err="1">
                <a:solidFill>
                  <a:srgbClr val="9CDCFE"/>
                </a:solidFill>
                <a:effectLst/>
                <a:latin typeface="Consolas" panose="020B0609020204030204" pitchFamily="49" charset="0"/>
              </a:rPr>
              <a:t>df_bureau</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864AE494-2C06-CBCD-05A1-9CA9B5D56576}"/>
              </a:ext>
            </a:extLst>
          </p:cNvPr>
          <p:cNvSpPr>
            <a:spLocks noGrp="1"/>
          </p:cNvSpPr>
          <p:nvPr>
            <p:ph idx="1"/>
          </p:nvPr>
        </p:nvSpPr>
        <p:spPr>
          <a:xfrm>
            <a:off x="838199" y="1629462"/>
            <a:ext cx="10953467" cy="4820835"/>
          </a:xfrm>
        </p:spPr>
        <p:txBody>
          <a:bodyPr>
            <a:normAutofit fontScale="77500" lnSpcReduction="20000"/>
          </a:bodyPr>
          <a:lstStyle/>
          <a:p>
            <a:pPr>
              <a:lnSpc>
                <a:spcPct val="120000"/>
              </a:lnSpc>
            </a:pPr>
            <a:r>
              <a:rPr lang="en-US" dirty="0" err="1">
                <a:latin typeface="Consolas" panose="020B0609020204030204" pitchFamily="49" charset="0"/>
              </a:rPr>
              <a:t>Số</a:t>
            </a:r>
            <a:r>
              <a:rPr lang="en-US" dirty="0">
                <a:latin typeface="Consolas" panose="020B0609020204030204" pitchFamily="49" charset="0"/>
              </a:rPr>
              <a:t> record: </a:t>
            </a:r>
            <a:r>
              <a:rPr lang="en-US" b="0" i="0" dirty="0">
                <a:effectLst/>
                <a:latin typeface="Consolas" panose="020B0609020204030204" pitchFamily="49" charset="0"/>
              </a:rPr>
              <a:t>1716428</a:t>
            </a:r>
          </a:p>
          <a:p>
            <a:pPr>
              <a:lnSpc>
                <a:spcPct val="120000"/>
              </a:lnSpc>
            </a:pPr>
            <a:r>
              <a:rPr lang="en-US" dirty="0" err="1">
                <a:latin typeface="Consolas" panose="020B0609020204030204" pitchFamily="49" charset="0"/>
              </a:rPr>
              <a:t>Số</a:t>
            </a:r>
            <a:r>
              <a:rPr lang="en-US" dirty="0">
                <a:latin typeface="Consolas" panose="020B0609020204030204" pitchFamily="49" charset="0"/>
              </a:rPr>
              <a:t> column: 17</a:t>
            </a:r>
          </a:p>
          <a:p>
            <a:pPr>
              <a:lnSpc>
                <a:spcPct val="120000"/>
              </a:lnSpc>
            </a:pPr>
            <a:r>
              <a:rPr lang="en-US" dirty="0">
                <a:latin typeface="Consolas" panose="020B0609020204030204" pitchFamily="49" charset="0"/>
              </a:rPr>
              <a:t>Em </a:t>
            </a:r>
            <a:r>
              <a:rPr lang="en-US" dirty="0" err="1">
                <a:latin typeface="Consolas" panose="020B0609020204030204" pitchFamily="49" charset="0"/>
              </a:rPr>
              <a:t>loại</a:t>
            </a:r>
            <a:r>
              <a:rPr lang="en-US" dirty="0">
                <a:latin typeface="Consolas" panose="020B0609020204030204" pitchFamily="49" charset="0"/>
              </a:rPr>
              <a:t> </a:t>
            </a:r>
            <a:r>
              <a:rPr lang="en-US" dirty="0" err="1">
                <a:latin typeface="Consolas" panose="020B0609020204030204" pitchFamily="49" charset="0"/>
              </a:rPr>
              <a:t>những</a:t>
            </a:r>
            <a:r>
              <a:rPr lang="en-US" dirty="0">
                <a:latin typeface="Consolas" panose="020B0609020204030204" pitchFamily="49" charset="0"/>
              </a:rPr>
              <a:t> </a:t>
            </a:r>
            <a:r>
              <a:rPr lang="en-US" dirty="0" err="1">
                <a:latin typeface="Consolas" panose="020B0609020204030204" pitchFamily="49" charset="0"/>
              </a:rPr>
              <a:t>cột</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giá</a:t>
            </a:r>
            <a:r>
              <a:rPr lang="en-US" dirty="0">
                <a:latin typeface="Consolas" panose="020B0609020204030204" pitchFamily="49" charset="0"/>
              </a:rPr>
              <a:t> </a:t>
            </a:r>
            <a:r>
              <a:rPr lang="en-US" dirty="0" err="1">
                <a:latin typeface="Consolas" panose="020B0609020204030204" pitchFamily="49" charset="0"/>
              </a:rPr>
              <a:t>trị</a:t>
            </a:r>
            <a:r>
              <a:rPr lang="en-US" dirty="0">
                <a:latin typeface="Consolas" panose="020B0609020204030204" pitchFamily="49" charset="0"/>
              </a:rPr>
              <a:t> null &gt; 10%</a:t>
            </a:r>
          </a:p>
          <a:p>
            <a:pPr>
              <a:lnSpc>
                <a:spcPct val="120000"/>
              </a:lnSpc>
            </a:pPr>
            <a:r>
              <a:rPr lang="en-US" dirty="0">
                <a:latin typeface="Consolas" panose="020B0609020204030204" pitchFamily="49" charset="0"/>
              </a:rPr>
              <a:t>12 columns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giữ</a:t>
            </a:r>
            <a:r>
              <a:rPr lang="en-US" dirty="0">
                <a:latin typeface="Consolas" panose="020B0609020204030204" pitchFamily="49" charset="0"/>
              </a:rPr>
              <a:t> </a:t>
            </a:r>
            <a:r>
              <a:rPr lang="en-US" dirty="0" err="1">
                <a:latin typeface="Consolas" panose="020B0609020204030204" pitchFamily="49" charset="0"/>
              </a:rPr>
              <a:t>lại</a:t>
            </a:r>
            <a:endParaRPr lang="en-US" dirty="0">
              <a:latin typeface="Consolas" panose="020B0609020204030204" pitchFamily="49" charset="0"/>
            </a:endParaRPr>
          </a:p>
          <a:p>
            <a:pPr>
              <a:lnSpc>
                <a:spcPct val="120000"/>
              </a:lnSpc>
            </a:pPr>
            <a:r>
              <a:rPr lang="en-US" dirty="0" err="1">
                <a:latin typeface="Consolas" panose="020B0609020204030204" pitchFamily="49" charset="0"/>
              </a:rPr>
              <a:t>Dữ</a:t>
            </a:r>
            <a:r>
              <a:rPr lang="en-US" dirty="0">
                <a:latin typeface="Consolas" panose="020B0609020204030204" pitchFamily="49" charset="0"/>
              </a:rPr>
              <a:t> </a:t>
            </a:r>
            <a:r>
              <a:rPr lang="en-US" dirty="0" err="1">
                <a:latin typeface="Consolas" panose="020B0609020204030204" pitchFamily="49" charset="0"/>
              </a:rPr>
              <a:t>liệu</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4 </a:t>
            </a:r>
            <a:r>
              <a:rPr lang="en-US" dirty="0" err="1">
                <a:latin typeface="Consolas" panose="020B0609020204030204" pitchFamily="49" charset="0"/>
              </a:rPr>
              <a:t>loại</a:t>
            </a:r>
            <a:r>
              <a:rPr lang="en-US" dirty="0">
                <a:latin typeface="Consolas" panose="020B0609020204030204" pitchFamily="49" charset="0"/>
              </a:rPr>
              <a:t> currency </a:t>
            </a:r>
            <a:r>
              <a:rPr lang="en-US" dirty="0" err="1">
                <a:latin typeface="Consolas" panose="020B0609020204030204" pitchFamily="49" charset="0"/>
              </a:rPr>
              <a:t>khác</a:t>
            </a:r>
            <a:r>
              <a:rPr lang="en-US" dirty="0">
                <a:latin typeface="Consolas" panose="020B0609020204030204" pitchFamily="49" charset="0"/>
              </a:rPr>
              <a:t> </a:t>
            </a:r>
            <a:r>
              <a:rPr lang="en-US" dirty="0" err="1">
                <a:latin typeface="Consolas" panose="020B0609020204030204" pitchFamily="49" charset="0"/>
              </a:rPr>
              <a:t>nhau</a:t>
            </a:r>
            <a:r>
              <a:rPr lang="en-US" dirty="0">
                <a:latin typeface="Consolas" panose="020B0609020204030204" pitchFamily="49" charset="0"/>
              </a:rPr>
              <a:t>, m</a:t>
            </a:r>
            <a:r>
              <a:rPr lang="en-US" b="0" dirty="0">
                <a:effectLst/>
                <a:latin typeface="Consolas" panose="020B0609020204030204" pitchFamily="49" charset="0"/>
              </a:rPr>
              <a:t>ay </a:t>
            </a:r>
            <a:r>
              <a:rPr lang="en-US" b="0" dirty="0" err="1">
                <a:effectLst/>
                <a:latin typeface="Consolas" panose="020B0609020204030204" pitchFamily="49" charset="0"/>
              </a:rPr>
              <a:t>mắn</a:t>
            </a:r>
            <a:r>
              <a:rPr lang="en-US" b="0" dirty="0">
                <a:effectLst/>
                <a:latin typeface="Consolas" panose="020B0609020204030204" pitchFamily="49" charset="0"/>
              </a:rPr>
              <a:t> là </a:t>
            </a:r>
            <a:r>
              <a:rPr lang="en-US" b="0" dirty="0" err="1">
                <a:effectLst/>
                <a:latin typeface="Consolas" panose="020B0609020204030204" pitchFamily="49" charset="0"/>
              </a:rPr>
              <a:t>dữ</a:t>
            </a:r>
            <a:r>
              <a:rPr lang="en-US" b="0" dirty="0">
                <a:effectLst/>
                <a:latin typeface="Consolas" panose="020B0609020204030204" pitchFamily="49" charset="0"/>
              </a:rPr>
              <a:t> </a:t>
            </a:r>
            <a:r>
              <a:rPr lang="en-US" b="0" dirty="0" err="1">
                <a:effectLst/>
                <a:latin typeface="Consolas" panose="020B0609020204030204" pitchFamily="49" charset="0"/>
              </a:rPr>
              <a:t>liệu</a:t>
            </a:r>
            <a:r>
              <a:rPr lang="en-US" b="0" dirty="0">
                <a:effectLst/>
                <a:latin typeface="Consolas" panose="020B0609020204030204" pitchFamily="49" charset="0"/>
              </a:rPr>
              <a:t> </a:t>
            </a:r>
            <a:r>
              <a:rPr lang="en-US" b="0" dirty="0" err="1">
                <a:effectLst/>
                <a:latin typeface="Consolas" panose="020B0609020204030204" pitchFamily="49" charset="0"/>
              </a:rPr>
              <a:t>đa</a:t>
            </a:r>
            <a:r>
              <a:rPr lang="en-US" b="0" dirty="0">
                <a:effectLst/>
                <a:latin typeface="Consolas" panose="020B0609020204030204" pitchFamily="49" charset="0"/>
              </a:rPr>
              <a:t> </a:t>
            </a:r>
            <a:r>
              <a:rPr lang="en-US" b="0" dirty="0" err="1">
                <a:effectLst/>
                <a:latin typeface="Consolas" panose="020B0609020204030204" pitchFamily="49" charset="0"/>
              </a:rPr>
              <a:t>số</a:t>
            </a:r>
            <a:r>
              <a:rPr lang="en-US" b="0" dirty="0">
                <a:effectLst/>
                <a:latin typeface="Consolas" panose="020B0609020204030204" pitchFamily="49" charset="0"/>
              </a:rPr>
              <a:t> </a:t>
            </a:r>
            <a:r>
              <a:rPr lang="en-US" b="0" dirty="0" err="1">
                <a:effectLst/>
                <a:latin typeface="Consolas" panose="020B0609020204030204" pitchFamily="49" charset="0"/>
              </a:rPr>
              <a:t>sử</a:t>
            </a:r>
            <a:r>
              <a:rPr lang="en-US" b="0" dirty="0">
                <a:effectLst/>
                <a:latin typeface="Consolas" panose="020B0609020204030204" pitchFamily="49" charset="0"/>
              </a:rPr>
              <a:t> dụng 'currency 1', </a:t>
            </a:r>
            <a:r>
              <a:rPr lang="en-US" b="0" dirty="0" err="1">
                <a:effectLst/>
                <a:latin typeface="Consolas" panose="020B0609020204030204" pitchFamily="49" charset="0"/>
              </a:rPr>
              <a:t>vậy</a:t>
            </a:r>
            <a:r>
              <a:rPr lang="en-US" b="0" dirty="0">
                <a:effectLst/>
                <a:latin typeface="Consolas" panose="020B0609020204030204" pitchFamily="49" charset="0"/>
              </a:rPr>
              <a:t> </a:t>
            </a:r>
            <a:r>
              <a:rPr lang="en-US" b="0" dirty="0" err="1">
                <a:effectLst/>
                <a:latin typeface="Consolas" panose="020B0609020204030204" pitchFamily="49" charset="0"/>
              </a:rPr>
              <a:t>có</a:t>
            </a:r>
            <a:r>
              <a:rPr lang="en-US" b="0" dirty="0">
                <a:effectLst/>
                <a:latin typeface="Consolas" panose="020B0609020204030204" pitchFamily="49" charset="0"/>
              </a:rPr>
              <a:t> </a:t>
            </a:r>
            <a:r>
              <a:rPr lang="en-US" b="0" dirty="0" err="1">
                <a:effectLst/>
                <a:latin typeface="Consolas" panose="020B0609020204030204" pitchFamily="49" charset="0"/>
              </a:rPr>
              <a:t>thể</a:t>
            </a:r>
            <a:r>
              <a:rPr lang="en-US" b="0" dirty="0">
                <a:effectLst/>
                <a:latin typeface="Consolas" panose="020B0609020204030204" pitchFamily="49" charset="0"/>
              </a:rPr>
              <a:t> </a:t>
            </a:r>
            <a:r>
              <a:rPr lang="en-US" b="0" dirty="0" err="1">
                <a:effectLst/>
                <a:latin typeface="Consolas" panose="020B0609020204030204" pitchFamily="49" charset="0"/>
              </a:rPr>
              <a:t>loại</a:t>
            </a:r>
            <a:r>
              <a:rPr lang="en-US" b="0" dirty="0">
                <a:effectLst/>
                <a:latin typeface="Consolas" panose="020B0609020204030204" pitchFamily="49" charset="0"/>
              </a:rPr>
              <a:t> </a:t>
            </a:r>
            <a:r>
              <a:rPr lang="en-US" b="0" dirty="0" err="1">
                <a:effectLst/>
                <a:latin typeface="Consolas" panose="020B0609020204030204" pitchFamily="49" charset="0"/>
              </a:rPr>
              <a:t>bỏ</a:t>
            </a:r>
            <a:r>
              <a:rPr lang="en-US" b="0" dirty="0">
                <a:effectLst/>
                <a:latin typeface="Consolas" panose="020B0609020204030204" pitchFamily="49" charset="0"/>
              </a:rPr>
              <a:t> </a:t>
            </a:r>
            <a:r>
              <a:rPr lang="en-US" b="0" dirty="0" err="1">
                <a:effectLst/>
                <a:latin typeface="Consolas" panose="020B0609020204030204" pitchFamily="49" charset="0"/>
              </a:rPr>
              <a:t>bớt</a:t>
            </a:r>
            <a:r>
              <a:rPr lang="en-US" b="0" dirty="0">
                <a:effectLst/>
                <a:latin typeface="Consolas" panose="020B0609020204030204" pitchFamily="49" charset="0"/>
              </a:rPr>
              <a:t> </a:t>
            </a:r>
            <a:r>
              <a:rPr lang="en-US" b="0" dirty="0" err="1">
                <a:effectLst/>
                <a:latin typeface="Consolas" panose="020B0609020204030204" pitchFamily="49" charset="0"/>
              </a:rPr>
              <a:t>các</a:t>
            </a:r>
            <a:r>
              <a:rPr lang="en-US" b="0" dirty="0">
                <a:effectLst/>
                <a:latin typeface="Consolas" panose="020B0609020204030204" pitchFamily="49" charset="0"/>
              </a:rPr>
              <a:t> Currency </a:t>
            </a:r>
            <a:r>
              <a:rPr lang="en-US" b="0" dirty="0" err="1">
                <a:effectLst/>
                <a:latin typeface="Consolas" panose="020B0609020204030204" pitchFamily="49" charset="0"/>
              </a:rPr>
              <a:t>còn</a:t>
            </a:r>
            <a:r>
              <a:rPr lang="en-US" b="0" dirty="0">
                <a:effectLst/>
                <a:latin typeface="Consolas" panose="020B0609020204030204" pitchFamily="49" charset="0"/>
              </a:rPr>
              <a:t> </a:t>
            </a:r>
            <a:r>
              <a:rPr lang="en-US" b="0" dirty="0" err="1">
                <a:effectLst/>
                <a:latin typeface="Consolas" panose="020B0609020204030204" pitchFamily="49" charset="0"/>
              </a:rPr>
              <a:t>lại</a:t>
            </a:r>
            <a:r>
              <a:rPr lang="en-US" b="0" dirty="0">
                <a:effectLst/>
                <a:latin typeface="Consolas" panose="020B0609020204030204" pitchFamily="49" charset="0"/>
              </a:rPr>
              <a:t> </a:t>
            </a:r>
            <a:r>
              <a:rPr lang="en-US" b="0" dirty="0" err="1">
                <a:effectLst/>
                <a:latin typeface="Consolas" panose="020B0609020204030204" pitchFamily="49" charset="0"/>
              </a:rPr>
              <a:t>tránh</a:t>
            </a:r>
            <a:r>
              <a:rPr lang="en-US" b="0" dirty="0">
                <a:effectLst/>
                <a:latin typeface="Consolas" panose="020B0609020204030204" pitchFamily="49" charset="0"/>
              </a:rPr>
              <a:t> </a:t>
            </a:r>
            <a:r>
              <a:rPr lang="en-US" b="0" dirty="0" err="1">
                <a:effectLst/>
                <a:latin typeface="Consolas" panose="020B0609020204030204" pitchFamily="49" charset="0"/>
              </a:rPr>
              <a:t>việc</a:t>
            </a:r>
            <a:r>
              <a:rPr lang="en-US" b="0" dirty="0">
                <a:effectLst/>
                <a:latin typeface="Consolas" panose="020B0609020204030204" pitchFamily="49" charset="0"/>
              </a:rPr>
              <a:t> </a:t>
            </a:r>
            <a:r>
              <a:rPr lang="en-US" b="0" dirty="0" err="1">
                <a:effectLst/>
                <a:latin typeface="Consolas" panose="020B0609020204030204" pitchFamily="49" charset="0"/>
              </a:rPr>
              <a:t>không</a:t>
            </a:r>
            <a:r>
              <a:rPr lang="en-US" b="0" dirty="0">
                <a:effectLst/>
                <a:latin typeface="Consolas" panose="020B0609020204030204" pitchFamily="49" charset="0"/>
              </a:rPr>
              <a:t> </a:t>
            </a:r>
            <a:r>
              <a:rPr lang="en-US" b="0" dirty="0" err="1">
                <a:effectLst/>
                <a:latin typeface="Consolas" panose="020B0609020204030204" pitchFamily="49" charset="0"/>
              </a:rPr>
              <a:t>cùng</a:t>
            </a:r>
            <a:r>
              <a:rPr lang="en-US" b="0" dirty="0">
                <a:effectLst/>
                <a:latin typeface="Consolas" panose="020B0609020204030204" pitchFamily="49" charset="0"/>
              </a:rPr>
              <a:t> </a:t>
            </a:r>
            <a:r>
              <a:rPr lang="en-US" b="0" dirty="0" err="1">
                <a:effectLst/>
                <a:latin typeface="Consolas" panose="020B0609020204030204" pitchFamily="49" charset="0"/>
              </a:rPr>
              <a:t>một</a:t>
            </a:r>
            <a:r>
              <a:rPr lang="en-US" b="0" dirty="0">
                <a:effectLst/>
                <a:latin typeface="Consolas" panose="020B0609020204030204" pitchFamily="49" charset="0"/>
              </a:rPr>
              <a:t> </a:t>
            </a:r>
            <a:r>
              <a:rPr lang="en-US" b="0" dirty="0" err="1">
                <a:effectLst/>
                <a:latin typeface="Consolas" panose="020B0609020204030204" pitchFamily="49" charset="0"/>
              </a:rPr>
              <a:t>loại</a:t>
            </a:r>
            <a:r>
              <a:rPr lang="en-US" b="0" dirty="0">
                <a:effectLst/>
                <a:latin typeface="Consolas" panose="020B0609020204030204" pitchFamily="49" charset="0"/>
              </a:rPr>
              <a:t> </a:t>
            </a:r>
            <a:r>
              <a:rPr lang="en-US" b="0" dirty="0" err="1">
                <a:effectLst/>
                <a:latin typeface="Consolas" panose="020B0609020204030204" pitchFamily="49" charset="0"/>
              </a:rPr>
              <a:t>tiền</a:t>
            </a:r>
            <a:r>
              <a:rPr lang="en-US" b="0" dirty="0">
                <a:effectLst/>
                <a:latin typeface="Consolas" panose="020B0609020204030204" pitchFamily="49" charset="0"/>
              </a:rPr>
              <a:t> </a:t>
            </a:r>
            <a:r>
              <a:rPr lang="en-US" b="0" dirty="0" err="1">
                <a:effectLst/>
                <a:latin typeface="Consolas" panose="020B0609020204030204" pitchFamily="49" charset="0"/>
              </a:rPr>
              <a:t>tệ</a:t>
            </a:r>
            <a:r>
              <a:rPr lang="en-US" b="0" dirty="0">
                <a:effectLst/>
                <a:latin typeface="Consolas" panose="020B0609020204030204" pitchFamily="49" charset="0"/>
              </a:rPr>
              <a:t>.</a:t>
            </a:r>
          </a:p>
          <a:p>
            <a:pPr>
              <a:lnSpc>
                <a:spcPct val="120000"/>
              </a:lnSpc>
            </a:pPr>
            <a:r>
              <a:rPr lang="vi-VN" b="0" dirty="0">
                <a:effectLst/>
                <a:latin typeface="Consolas" panose="020B0609020204030204" pitchFamily="49" charset="0"/>
              </a:rPr>
              <a:t>Data được sắp xếp theo thứ tự các khoản vay của từng khách hàng, vậy điền Forward fill</a:t>
            </a:r>
            <a:r>
              <a:rPr lang="en-US" dirty="0">
                <a:latin typeface="Consolas" panose="020B0609020204030204" pitchFamily="49" charset="0"/>
              </a:rPr>
              <a:t> </a:t>
            </a:r>
            <a:r>
              <a:rPr lang="en-US" dirty="0" err="1">
                <a:latin typeface="Consolas" panose="020B0609020204030204" pitchFamily="49" charset="0"/>
              </a:rPr>
              <a:t>cho</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giá</a:t>
            </a:r>
            <a:r>
              <a:rPr lang="en-US" dirty="0">
                <a:latin typeface="Consolas" panose="020B0609020204030204" pitchFamily="49" charset="0"/>
              </a:rPr>
              <a:t> </a:t>
            </a:r>
            <a:r>
              <a:rPr lang="en-US" dirty="0" err="1">
                <a:latin typeface="Consolas" panose="020B0609020204030204" pitchFamily="49" charset="0"/>
              </a:rPr>
              <a:t>trị</a:t>
            </a:r>
            <a:r>
              <a:rPr lang="en-US" dirty="0">
                <a:latin typeface="Consolas" panose="020B0609020204030204" pitchFamily="49" charset="0"/>
              </a:rPr>
              <a:t> null</a:t>
            </a:r>
            <a:r>
              <a:rPr lang="vi-VN" b="0" dirty="0">
                <a:effectLst/>
                <a:latin typeface="Consolas" panose="020B0609020204030204" pitchFamily="49" charset="0"/>
              </a:rPr>
              <a:t> là một phương thức hợp lý</a:t>
            </a:r>
            <a:endParaRPr lang="en-US" b="0" dirty="0">
              <a:effectLst/>
              <a:latin typeface="Consolas" panose="020B0609020204030204" pitchFamily="49" charset="0"/>
            </a:endParaRPr>
          </a:p>
          <a:p>
            <a:pPr>
              <a:lnSpc>
                <a:spcPct val="120000"/>
              </a:lnSpc>
            </a:pPr>
            <a:r>
              <a:rPr lang="en-US" dirty="0" err="1">
                <a:latin typeface="Consolas" panose="020B0609020204030204" pitchFamily="49" charset="0"/>
              </a:rPr>
              <a:t>Thử</a:t>
            </a:r>
            <a:r>
              <a:rPr lang="en-US" dirty="0">
                <a:latin typeface="Consolas" panose="020B0609020204030204" pitchFamily="49" charset="0"/>
              </a:rPr>
              <a:t> group by </a:t>
            </a:r>
            <a:r>
              <a:rPr lang="en-US" dirty="0" err="1">
                <a:latin typeface="Consolas" panose="020B0609020204030204" pitchFamily="49" charset="0"/>
              </a:rPr>
              <a:t>lại</a:t>
            </a:r>
            <a:r>
              <a:rPr lang="en-US" dirty="0">
                <a:latin typeface="Consolas" panose="020B0609020204030204" pitchFamily="49" charset="0"/>
              </a:rPr>
              <a:t> the ID </a:t>
            </a:r>
            <a:r>
              <a:rPr lang="en-US" dirty="0" err="1">
                <a:latin typeface="Consolas" panose="020B0609020204030204" pitchFamily="49" charset="0"/>
              </a:rPr>
              <a:t>khách</a:t>
            </a:r>
            <a:r>
              <a:rPr lang="en-US" dirty="0">
                <a:latin typeface="Consolas" panose="020B0609020204030204" pitchFamily="49" charset="0"/>
              </a:rPr>
              <a:t> hang,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bản</a:t>
            </a:r>
            <a:r>
              <a:rPr lang="en-US" dirty="0">
                <a:latin typeface="Consolas" panose="020B0609020204030204" pitchFamily="49" charset="0"/>
              </a:rPr>
              <a:t> </a:t>
            </a:r>
            <a:r>
              <a:rPr lang="en-US" dirty="0" err="1">
                <a:latin typeface="Consolas" panose="020B0609020204030204" pitchFamily="49" charset="0"/>
              </a:rPr>
              <a:t>ghi</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được</a:t>
            </a:r>
            <a:r>
              <a:rPr lang="en-US" dirty="0">
                <a:latin typeface="Consolas" panose="020B0609020204030204" pitchFamily="49" charset="0"/>
              </a:rPr>
              <a:t> ở DF </a:t>
            </a:r>
            <a:r>
              <a:rPr lang="en-US" dirty="0" err="1">
                <a:latin typeface="Consolas" panose="020B0609020204030204" pitchFamily="49" charset="0"/>
              </a:rPr>
              <a:t>mới</a:t>
            </a:r>
            <a:r>
              <a:rPr lang="en-US" dirty="0">
                <a:latin typeface="Consolas" panose="020B0609020204030204" pitchFamily="49" charset="0"/>
              </a:rPr>
              <a:t> </a:t>
            </a:r>
            <a:r>
              <a:rPr lang="en-US" dirty="0" err="1">
                <a:latin typeface="Consolas" panose="020B0609020204030204" pitchFamily="49" charset="0"/>
              </a:rPr>
              <a:t>đúng</a:t>
            </a:r>
            <a:r>
              <a:rPr lang="en-US" dirty="0">
                <a:latin typeface="Consolas" panose="020B0609020204030204" pitchFamily="49" charset="0"/>
              </a:rPr>
              <a:t> </a:t>
            </a:r>
            <a:r>
              <a:rPr lang="en-US" dirty="0" err="1">
                <a:latin typeface="Consolas" panose="020B0609020204030204" pitchFamily="49" charset="0"/>
              </a:rPr>
              <a:t>bằng</a:t>
            </a:r>
            <a:r>
              <a:rPr lang="en-US" dirty="0">
                <a:latin typeface="Consolas" panose="020B0609020204030204" pitchFamily="49" charset="0"/>
              </a:rPr>
              <a:t> </a:t>
            </a:r>
            <a:r>
              <a:rPr lang="en-US" b="0" i="0" dirty="0">
                <a:effectLst/>
                <a:latin typeface="Consolas" panose="020B0609020204030204" pitchFamily="49" charset="0"/>
              </a:rPr>
              <a:t>307511, </a:t>
            </a:r>
            <a:r>
              <a:rPr lang="en-US" b="0" i="0" dirty="0" err="1">
                <a:effectLst/>
                <a:latin typeface="Consolas" panose="020B0609020204030204" pitchFamily="49" charset="0"/>
              </a:rPr>
              <a:t>bằng</a:t>
            </a:r>
            <a:r>
              <a:rPr lang="en-US" b="0" i="0" dirty="0">
                <a:effectLst/>
                <a:latin typeface="Consolas" panose="020B0609020204030204" pitchFamily="49" charset="0"/>
              </a:rPr>
              <a:t> </a:t>
            </a:r>
            <a:r>
              <a:rPr lang="en-US" b="0" i="0" dirty="0" err="1">
                <a:effectLst/>
                <a:latin typeface="Consolas" panose="020B0609020204030204" pitchFamily="49" charset="0"/>
              </a:rPr>
              <a:t>số</a:t>
            </a:r>
            <a:r>
              <a:rPr lang="en-US" b="0" i="0" dirty="0">
                <a:effectLst/>
                <a:latin typeface="Consolas" panose="020B0609020204030204" pitchFamily="49" charset="0"/>
              </a:rPr>
              <a:t> </a:t>
            </a:r>
            <a:r>
              <a:rPr lang="en-US" b="0" i="0" dirty="0" err="1">
                <a:effectLst/>
                <a:latin typeface="Consolas" panose="020B0609020204030204" pitchFamily="49" charset="0"/>
              </a:rPr>
              <a:t>bản</a:t>
            </a:r>
            <a:r>
              <a:rPr lang="en-US" dirty="0">
                <a:latin typeface="Consolas" panose="020B0609020204030204" pitchFamily="49" charset="0"/>
              </a:rPr>
              <a:t> </a:t>
            </a:r>
            <a:r>
              <a:rPr lang="en-US" dirty="0" err="1">
                <a:latin typeface="Consolas" panose="020B0609020204030204" pitchFamily="49" charset="0"/>
              </a:rPr>
              <a:t>ghi</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b="0" dirty="0" err="1">
                <a:effectLst/>
                <a:latin typeface="Consolas" panose="020B0609020204030204" pitchFamily="49" charset="0"/>
              </a:rPr>
              <a:t>df_application_train</a:t>
            </a: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dirty="0">
              <a:latin typeface="Consolas" panose="020B0609020204030204" pitchFamily="49" charset="0"/>
            </a:endParaRPr>
          </a:p>
        </p:txBody>
      </p:sp>
    </p:spTree>
    <p:extLst>
      <p:ext uri="{BB962C8B-B14F-4D97-AF65-F5344CB8AC3E}">
        <p14:creationId xmlns:p14="http://schemas.microsoft.com/office/powerpoint/2010/main" val="241909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40AA-0E3C-F318-4660-9FBFC17769EA}"/>
              </a:ext>
            </a:extLst>
          </p:cNvPr>
          <p:cNvSpPr>
            <a:spLocks noGrp="1"/>
          </p:cNvSpPr>
          <p:nvPr>
            <p:ph type="title"/>
          </p:nvPr>
        </p:nvSpPr>
        <p:spPr>
          <a:xfrm>
            <a:off x="838199" y="365125"/>
            <a:ext cx="11353801" cy="1325563"/>
          </a:xfrm>
        </p:spPr>
        <p:txBody>
          <a:bodyPr>
            <a:normAutofit/>
          </a:bodyPr>
          <a:lstStyle/>
          <a:p>
            <a:r>
              <a:rPr lang="en-US" dirty="0">
                <a:latin typeface="Consolas" panose="020B0609020204030204" pitchFamily="49" charset="0"/>
              </a:rPr>
              <a:t>B3: </a:t>
            </a:r>
            <a:r>
              <a:rPr lang="en-US" dirty="0" err="1">
                <a:latin typeface="Consolas" panose="020B0609020204030204" pitchFamily="49" charset="0"/>
              </a:rPr>
              <a:t>Xử</a:t>
            </a:r>
            <a:r>
              <a:rPr lang="en-US" dirty="0">
                <a:latin typeface="Consolas" panose="020B0609020204030204" pitchFamily="49" charset="0"/>
              </a:rPr>
              <a:t> </a:t>
            </a:r>
            <a:r>
              <a:rPr lang="en-US" dirty="0" err="1">
                <a:latin typeface="Consolas" panose="020B0609020204030204" pitchFamily="49" charset="0"/>
              </a:rPr>
              <a:t>lý</a:t>
            </a:r>
            <a:r>
              <a:rPr lang="en-US" dirty="0">
                <a:latin typeface="Consolas" panose="020B0609020204030204" pitchFamily="49" charset="0"/>
              </a:rPr>
              <a:t> </a:t>
            </a:r>
            <a:r>
              <a:rPr lang="en-US" b="0" dirty="0" err="1">
                <a:solidFill>
                  <a:srgbClr val="9CDCFE"/>
                </a:solidFill>
                <a:effectLst/>
                <a:latin typeface="Consolas" panose="020B0609020204030204" pitchFamily="49" charset="0"/>
              </a:rPr>
              <a:t>df_bureau_balance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864AE494-2C06-CBCD-05A1-9CA9B5D56576}"/>
              </a:ext>
            </a:extLst>
          </p:cNvPr>
          <p:cNvSpPr>
            <a:spLocks noGrp="1"/>
          </p:cNvSpPr>
          <p:nvPr>
            <p:ph idx="1"/>
          </p:nvPr>
        </p:nvSpPr>
        <p:spPr>
          <a:xfrm>
            <a:off x="838199" y="1825625"/>
            <a:ext cx="10953467" cy="4351338"/>
          </a:xfrm>
        </p:spPr>
        <p:txBody>
          <a:bodyPr>
            <a:normAutofit fontScale="55000" lnSpcReduction="20000"/>
          </a:bodyPr>
          <a:lstStyle/>
          <a:p>
            <a:pPr>
              <a:lnSpc>
                <a:spcPct val="120000"/>
              </a:lnSpc>
            </a:pPr>
            <a:r>
              <a:rPr lang="en-US" dirty="0" err="1">
                <a:latin typeface="Consolas" panose="020B0609020204030204" pitchFamily="49" charset="0"/>
              </a:rPr>
              <a:t>Đây</a:t>
            </a:r>
            <a:r>
              <a:rPr lang="en-US" dirty="0">
                <a:latin typeface="Consolas" panose="020B0609020204030204" pitchFamily="49" charset="0"/>
              </a:rPr>
              <a:t> là </a:t>
            </a:r>
            <a:r>
              <a:rPr lang="en-US" dirty="0" err="1">
                <a:latin typeface="Consolas" panose="020B0609020204030204" pitchFamily="49" charset="0"/>
              </a:rPr>
              <a:t>một</a:t>
            </a:r>
            <a:r>
              <a:rPr lang="en-US" dirty="0">
                <a:latin typeface="Consolas" panose="020B0609020204030204" pitchFamily="49" charset="0"/>
              </a:rPr>
              <a:t> </a:t>
            </a:r>
            <a:r>
              <a:rPr lang="en-US" dirty="0" err="1">
                <a:latin typeface="Consolas" panose="020B0609020204030204" pitchFamily="49" charset="0"/>
              </a:rPr>
              <a:t>bảng</a:t>
            </a:r>
            <a:r>
              <a:rPr lang="en-US" dirty="0">
                <a:latin typeface="Consolas" panose="020B0609020204030204" pitchFamily="49" charset="0"/>
              </a:rPr>
              <a:t> </a:t>
            </a:r>
            <a:r>
              <a:rPr lang="en-US" dirty="0" err="1">
                <a:latin typeface="Consolas" panose="020B0609020204030204" pitchFamily="49" charset="0"/>
              </a:rPr>
              <a:t>quan</a:t>
            </a:r>
            <a:r>
              <a:rPr lang="en-US" dirty="0">
                <a:latin typeface="Consolas" panose="020B0609020204030204" pitchFamily="49" charset="0"/>
              </a:rPr>
              <a:t> </a:t>
            </a:r>
            <a:r>
              <a:rPr lang="en-US" dirty="0" err="1">
                <a:latin typeface="Consolas" panose="020B0609020204030204" pitchFamily="49" charset="0"/>
              </a:rPr>
              <a:t>trọng</a:t>
            </a:r>
            <a:r>
              <a:rPr lang="en-US" dirty="0">
                <a:latin typeface="Consolas" panose="020B0609020204030204" pitchFamily="49" charset="0"/>
              </a:rPr>
              <a:t> </a:t>
            </a:r>
            <a:r>
              <a:rPr lang="en-US" dirty="0" err="1">
                <a:latin typeface="Consolas" panose="020B0609020204030204" pitchFamily="49" charset="0"/>
              </a:rPr>
              <a:t>liên</a:t>
            </a:r>
            <a:r>
              <a:rPr lang="en-US" dirty="0">
                <a:latin typeface="Consolas" panose="020B0609020204030204" pitchFamily="49" charset="0"/>
              </a:rPr>
              <a:t> </a:t>
            </a:r>
            <a:r>
              <a:rPr lang="en-US" dirty="0" err="1">
                <a:latin typeface="Consolas" panose="020B0609020204030204" pitchFamily="49" charset="0"/>
              </a:rPr>
              <a:t>quan</a:t>
            </a:r>
            <a:r>
              <a:rPr lang="en-US" dirty="0">
                <a:latin typeface="Consolas" panose="020B0609020204030204" pitchFamily="49" charset="0"/>
              </a:rPr>
              <a:t> đến t</a:t>
            </a:r>
            <a:r>
              <a:rPr lang="vi-VN" dirty="0">
                <a:latin typeface="Consolas" panose="020B0609020204030204" pitchFamily="49" charset="0"/>
              </a:rPr>
              <a:t>hông tin CIC về dư nợ của Khách hàng tại các tổ chức tín dụng khác</a:t>
            </a:r>
            <a:endParaRPr lang="en-US" b="0" dirty="0">
              <a:effectLst/>
              <a:latin typeface="Consolas" panose="020B0609020204030204" pitchFamily="49" charset="0"/>
            </a:endParaRPr>
          </a:p>
          <a:p>
            <a:pPr>
              <a:lnSpc>
                <a:spcPct val="120000"/>
              </a:lnSpc>
            </a:pP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giá</a:t>
            </a:r>
            <a:r>
              <a:rPr lang="en-US" dirty="0">
                <a:latin typeface="Consolas" panose="020B0609020204030204" pitchFamily="49" charset="0"/>
              </a:rPr>
              <a:t> </a:t>
            </a:r>
            <a:r>
              <a:rPr lang="en-US" dirty="0" err="1">
                <a:latin typeface="Consolas" panose="020B0609020204030204" pitchFamily="49" charset="0"/>
              </a:rPr>
              <a:t>trị</a:t>
            </a:r>
            <a:r>
              <a:rPr lang="en-US" dirty="0">
                <a:latin typeface="Consolas" panose="020B0609020204030204" pitchFamily="49" charset="0"/>
              </a:rPr>
              <a:t> </a:t>
            </a:r>
            <a:r>
              <a:rPr lang="en-US" dirty="0" err="1">
                <a:latin typeface="Consolas" panose="020B0609020204030204" pitchFamily="49" charset="0"/>
              </a:rPr>
              <a:t>trong</a:t>
            </a:r>
            <a:r>
              <a:rPr lang="en-US" dirty="0">
                <a:latin typeface="Consolas" panose="020B0609020204030204" pitchFamily="49" charset="0"/>
              </a:rPr>
              <a:t> </a:t>
            </a:r>
            <a:r>
              <a:rPr lang="en-US" dirty="0" err="1">
                <a:latin typeface="Consolas" panose="020B0609020204030204" pitchFamily="49" charset="0"/>
              </a:rPr>
              <a:t>cột</a:t>
            </a:r>
            <a:r>
              <a:rPr lang="en-US" dirty="0">
                <a:latin typeface="Consolas" panose="020B0609020204030204" pitchFamily="49" charset="0"/>
              </a:rPr>
              <a:t> STATUS là </a:t>
            </a:r>
            <a:r>
              <a:rPr lang="it-IT" b="0" i="0" dirty="0">
                <a:effectLst/>
                <a:latin typeface="Consolas" panose="020B0609020204030204" pitchFamily="49" charset="0"/>
              </a:rPr>
              <a:t>'C', '0', 'X', '1', '2', '3', '5', '4’</a:t>
            </a:r>
          </a:p>
          <a:p>
            <a:pPr>
              <a:lnSpc>
                <a:spcPct val="120000"/>
              </a:lnSpc>
            </a:pPr>
            <a:r>
              <a:rPr lang="en-US" b="0" dirty="0">
                <a:effectLst/>
                <a:latin typeface="Consolas" panose="020B0609020204030204" pitchFamily="49" charset="0"/>
              </a:rPr>
              <a:t>Thông qua </a:t>
            </a:r>
            <a:r>
              <a:rPr lang="en-US" b="0" dirty="0" err="1">
                <a:effectLst/>
                <a:latin typeface="Consolas" panose="020B0609020204030204" pitchFamily="49" charset="0"/>
              </a:rPr>
              <a:t>tìm</a:t>
            </a:r>
            <a:r>
              <a:rPr lang="en-US" b="0" dirty="0">
                <a:effectLst/>
                <a:latin typeface="Consolas" panose="020B0609020204030204" pitchFamily="49" charset="0"/>
              </a:rPr>
              <a:t> </a:t>
            </a:r>
            <a:r>
              <a:rPr lang="en-US" b="0" dirty="0" err="1">
                <a:effectLst/>
                <a:latin typeface="Consolas" panose="020B0609020204030204" pitchFamily="49" charset="0"/>
              </a:rPr>
              <a:t>hiểu</a:t>
            </a:r>
            <a:r>
              <a:rPr lang="en-US" b="0" dirty="0">
                <a:effectLst/>
                <a:latin typeface="Consolas" panose="020B0609020204030204" pitchFamily="49" charset="0"/>
              </a:rPr>
              <a:t> </a:t>
            </a:r>
            <a:r>
              <a:rPr lang="en-US" b="0" dirty="0" err="1">
                <a:effectLst/>
                <a:latin typeface="Consolas" panose="020B0609020204030204" pitchFamily="49" charset="0"/>
              </a:rPr>
              <a:t>thì</a:t>
            </a:r>
            <a:r>
              <a:rPr lang="en-US" b="0" dirty="0">
                <a:effectLst/>
                <a:latin typeface="Consolas" panose="020B0609020204030204" pitchFamily="49" charset="0"/>
              </a:rPr>
              <a:t> </a:t>
            </a:r>
            <a:r>
              <a:rPr lang="en-US" b="0" dirty="0" err="1">
                <a:effectLst/>
                <a:latin typeface="Consolas" panose="020B0609020204030204" pitchFamily="49" charset="0"/>
              </a:rPr>
              <a:t>em</a:t>
            </a:r>
            <a:r>
              <a:rPr lang="en-US" b="0" dirty="0">
                <a:effectLst/>
                <a:latin typeface="Consolas" panose="020B0609020204030204" pitchFamily="49" charset="0"/>
              </a:rPr>
              <a:t> </a:t>
            </a:r>
            <a:r>
              <a:rPr lang="en-US" b="0" dirty="0" err="1">
                <a:effectLst/>
                <a:latin typeface="Consolas" panose="020B0609020204030204" pitchFamily="49" charset="0"/>
              </a:rPr>
              <a:t>biết</a:t>
            </a:r>
            <a:r>
              <a:rPr lang="en-US" b="0" dirty="0">
                <a:effectLst/>
                <a:latin typeface="Consolas" panose="020B0609020204030204" pitchFamily="49" charset="0"/>
              </a:rPr>
              <a:t> C là </a:t>
            </a:r>
            <a:r>
              <a:rPr lang="en-US" b="0" dirty="0" err="1">
                <a:effectLst/>
                <a:latin typeface="Consolas" panose="020B0609020204030204" pitchFamily="49" charset="0"/>
              </a:rPr>
              <a:t>khoản</a:t>
            </a:r>
            <a:r>
              <a:rPr lang="en-US" b="0" dirty="0">
                <a:effectLst/>
                <a:latin typeface="Consolas" panose="020B0609020204030204" pitchFamily="49" charset="0"/>
              </a:rPr>
              <a:t> </a:t>
            </a:r>
            <a:r>
              <a:rPr lang="en-US" b="0" dirty="0" err="1">
                <a:effectLst/>
                <a:latin typeface="Consolas" panose="020B0609020204030204" pitchFamily="49" charset="0"/>
              </a:rPr>
              <a:t>vay</a:t>
            </a:r>
            <a:r>
              <a:rPr lang="en-US" b="0" dirty="0">
                <a:effectLst/>
                <a:latin typeface="Consolas" panose="020B0609020204030204" pitchFamily="49" charset="0"/>
              </a:rPr>
              <a:t> </a:t>
            </a:r>
            <a:r>
              <a:rPr lang="en-US" b="0" dirty="0" err="1">
                <a:effectLst/>
                <a:latin typeface="Consolas" panose="020B0609020204030204" pitchFamily="49" charset="0"/>
              </a:rPr>
              <a:t>đã</a:t>
            </a:r>
            <a:r>
              <a:rPr lang="en-US" b="0" dirty="0">
                <a:effectLst/>
                <a:latin typeface="Consolas" panose="020B0609020204030204" pitchFamily="49" charset="0"/>
              </a:rPr>
              <a:t> </a:t>
            </a:r>
            <a:r>
              <a:rPr lang="en-US" b="0" dirty="0" err="1">
                <a:effectLst/>
                <a:latin typeface="Consolas" panose="020B0609020204030204" pitchFamily="49" charset="0"/>
              </a:rPr>
              <a:t>đóng</a:t>
            </a:r>
            <a:r>
              <a:rPr lang="en-US" b="0" dirty="0">
                <a:effectLst/>
                <a:latin typeface="Consolas" panose="020B0609020204030204" pitchFamily="49" charset="0"/>
              </a:rPr>
              <a:t>, </a:t>
            </a:r>
            <a:r>
              <a:rPr lang="en-US" b="0" dirty="0" err="1">
                <a:effectLst/>
                <a:latin typeface="Consolas" panose="020B0609020204030204" pitchFamily="49" charset="0"/>
              </a:rPr>
              <a:t>còn</a:t>
            </a:r>
            <a:r>
              <a:rPr lang="en-US" b="0" dirty="0">
                <a:effectLst/>
                <a:latin typeface="Consolas" panose="020B0609020204030204" pitchFamily="49" charset="0"/>
              </a:rPr>
              <a:t> X là </a:t>
            </a:r>
            <a:r>
              <a:rPr lang="en-US" b="0" dirty="0" err="1">
                <a:effectLst/>
                <a:latin typeface="Consolas" panose="020B0609020204030204" pitchFamily="49" charset="0"/>
              </a:rPr>
              <a:t>không</a:t>
            </a:r>
            <a:r>
              <a:rPr lang="en-US" b="0" dirty="0">
                <a:effectLst/>
                <a:latin typeface="Consolas" panose="020B0609020204030204" pitchFamily="49" charset="0"/>
              </a:rPr>
              <a:t> </a:t>
            </a:r>
            <a:r>
              <a:rPr lang="en-US" b="0" dirty="0" err="1">
                <a:effectLst/>
                <a:latin typeface="Consolas" panose="020B0609020204030204" pitchFamily="49" charset="0"/>
              </a:rPr>
              <a:t>xác</a:t>
            </a:r>
            <a:r>
              <a:rPr lang="en-US" b="0" dirty="0">
                <a:effectLst/>
                <a:latin typeface="Consolas" panose="020B0609020204030204" pitchFamily="49" charset="0"/>
              </a:rPr>
              <a:t> </a:t>
            </a:r>
            <a:r>
              <a:rPr lang="en-US" b="0" dirty="0" err="1">
                <a:effectLst/>
                <a:latin typeface="Consolas" panose="020B0609020204030204" pitchFamily="49" charset="0"/>
              </a:rPr>
              <a:t>định</a:t>
            </a:r>
            <a:r>
              <a:rPr lang="en-US" b="0" dirty="0">
                <a:effectLst/>
                <a:latin typeface="Consolas" panose="020B0609020204030204" pitchFamily="49" charset="0"/>
              </a:rPr>
              <a:t> </a:t>
            </a:r>
            <a:r>
              <a:rPr lang="en-US" b="0" dirty="0" err="1">
                <a:effectLst/>
                <a:latin typeface="Consolas" panose="020B0609020204030204" pitchFamily="49" charset="0"/>
              </a:rPr>
              <a:t>trạng</a:t>
            </a:r>
            <a:r>
              <a:rPr lang="en-US" b="0" dirty="0">
                <a:effectLst/>
                <a:latin typeface="Consolas" panose="020B0609020204030204" pitchFamily="49" charset="0"/>
              </a:rPr>
              <a:t> </a:t>
            </a:r>
            <a:r>
              <a:rPr lang="en-US" b="0" dirty="0" err="1">
                <a:effectLst/>
                <a:latin typeface="Consolas" panose="020B0609020204030204" pitchFamily="49" charset="0"/>
              </a:rPr>
              <a:t>thái</a:t>
            </a:r>
            <a:r>
              <a:rPr lang="en-US" b="0" dirty="0">
                <a:effectLst/>
                <a:latin typeface="Consolas" panose="020B0609020204030204" pitchFamily="49" charset="0"/>
              </a:rPr>
              <a:t>.</a:t>
            </a:r>
            <a:r>
              <a:rPr lang="en-US" dirty="0">
                <a:latin typeface="Consolas" panose="020B0609020204030204" pitchFamily="49" charset="0"/>
              </a:rPr>
              <a:t> </a:t>
            </a:r>
            <a:r>
              <a:rPr lang="en-US" b="0" dirty="0" err="1">
                <a:effectLst/>
                <a:latin typeface="Consolas" panose="020B0609020204030204" pitchFamily="49" charset="0"/>
              </a:rPr>
              <a:t>Vậy</a:t>
            </a:r>
            <a:r>
              <a:rPr lang="en-US" b="0" dirty="0">
                <a:effectLst/>
                <a:latin typeface="Consolas" panose="020B0609020204030204" pitchFamily="49" charset="0"/>
              </a:rPr>
              <a:t> </a:t>
            </a:r>
            <a:r>
              <a:rPr lang="en-US" b="0" dirty="0" err="1">
                <a:effectLst/>
                <a:latin typeface="Consolas" panose="020B0609020204030204" pitchFamily="49" charset="0"/>
              </a:rPr>
              <a:t>cần</a:t>
            </a:r>
            <a:r>
              <a:rPr lang="en-US" b="0" dirty="0">
                <a:effectLst/>
                <a:latin typeface="Consolas" panose="020B0609020204030204" pitchFamily="49" charset="0"/>
              </a:rPr>
              <a:t> </a:t>
            </a:r>
            <a:r>
              <a:rPr lang="en-US" b="0" dirty="0" err="1">
                <a:effectLst/>
                <a:latin typeface="Consolas" panose="020B0609020204030204" pitchFamily="49" charset="0"/>
              </a:rPr>
              <a:t>loại</a:t>
            </a:r>
            <a:r>
              <a:rPr lang="en-US" b="0" dirty="0">
                <a:effectLst/>
                <a:latin typeface="Consolas" panose="020B0609020204030204" pitchFamily="49" charset="0"/>
              </a:rPr>
              <a:t> </a:t>
            </a:r>
            <a:r>
              <a:rPr lang="en-US" b="0" dirty="0" err="1">
                <a:effectLst/>
                <a:latin typeface="Consolas" panose="020B0609020204030204" pitchFamily="49" charset="0"/>
              </a:rPr>
              <a:t>bỏ</a:t>
            </a:r>
            <a:r>
              <a:rPr lang="en-US" b="0" dirty="0">
                <a:effectLst/>
                <a:latin typeface="Consolas" panose="020B0609020204030204" pitchFamily="49" charset="0"/>
              </a:rPr>
              <a:t> </a:t>
            </a:r>
            <a:r>
              <a:rPr lang="en-US" b="0" dirty="0" err="1">
                <a:effectLst/>
                <a:latin typeface="Consolas" panose="020B0609020204030204" pitchFamily="49" charset="0"/>
              </a:rPr>
              <a:t>các</a:t>
            </a:r>
            <a:r>
              <a:rPr lang="en-US" b="0" dirty="0">
                <a:effectLst/>
                <a:latin typeface="Consolas" panose="020B0609020204030204" pitchFamily="49" charset="0"/>
              </a:rPr>
              <a:t> </a:t>
            </a:r>
            <a:r>
              <a:rPr lang="en-US" b="0" dirty="0" err="1">
                <a:effectLst/>
                <a:latin typeface="Consolas" panose="020B0609020204030204" pitchFamily="49" charset="0"/>
              </a:rPr>
              <a:t>bản</a:t>
            </a:r>
            <a:r>
              <a:rPr lang="en-US" b="0" dirty="0">
                <a:effectLst/>
                <a:latin typeface="Consolas" panose="020B0609020204030204" pitchFamily="49" charset="0"/>
              </a:rPr>
              <a:t> </a:t>
            </a:r>
            <a:r>
              <a:rPr lang="en-US" b="0" dirty="0" err="1">
                <a:effectLst/>
                <a:latin typeface="Consolas" panose="020B0609020204030204" pitchFamily="49" charset="0"/>
              </a:rPr>
              <a:t>ghi</a:t>
            </a:r>
            <a:r>
              <a:rPr lang="en-US" b="0" dirty="0">
                <a:effectLst/>
                <a:latin typeface="Consolas" panose="020B0609020204030204" pitchFamily="49" charset="0"/>
              </a:rPr>
              <a:t> </a:t>
            </a:r>
            <a:r>
              <a:rPr lang="en-US" b="0" dirty="0" err="1">
                <a:effectLst/>
                <a:latin typeface="Consolas" panose="020B0609020204030204" pitchFamily="49" charset="0"/>
              </a:rPr>
              <a:t>có</a:t>
            </a:r>
            <a:r>
              <a:rPr lang="en-US" b="0" dirty="0">
                <a:effectLst/>
                <a:latin typeface="Consolas" panose="020B0609020204030204" pitchFamily="49" charset="0"/>
              </a:rPr>
              <a:t> STATUS = X </a:t>
            </a:r>
          </a:p>
          <a:p>
            <a:pPr>
              <a:lnSpc>
                <a:spcPct val="120000"/>
              </a:lnSpc>
            </a:pPr>
            <a:r>
              <a:rPr lang="en-US" b="0" dirty="0" err="1">
                <a:effectLst/>
                <a:latin typeface="Consolas" panose="020B0609020204030204" pitchFamily="49" charset="0"/>
              </a:rPr>
              <a:t>Tạm</a:t>
            </a:r>
            <a:r>
              <a:rPr lang="en-US" b="0" dirty="0">
                <a:effectLst/>
                <a:latin typeface="Consolas" panose="020B0609020204030204" pitchFamily="49" charset="0"/>
              </a:rPr>
              <a:t> </a:t>
            </a:r>
            <a:r>
              <a:rPr lang="en-US" b="0" dirty="0" err="1">
                <a:effectLst/>
                <a:latin typeface="Consolas" panose="020B0609020204030204" pitchFamily="49" charset="0"/>
              </a:rPr>
              <a:t>thời</a:t>
            </a:r>
            <a:r>
              <a:rPr lang="en-US" b="0" dirty="0">
                <a:effectLst/>
                <a:latin typeface="Consolas" panose="020B0609020204030204" pitchFamily="49" charset="0"/>
              </a:rPr>
              <a:t> </a:t>
            </a:r>
            <a:r>
              <a:rPr lang="en-US" b="0" dirty="0" err="1">
                <a:effectLst/>
                <a:latin typeface="Consolas" panose="020B0609020204030204" pitchFamily="49" charset="0"/>
              </a:rPr>
              <a:t>chuẩn</a:t>
            </a:r>
            <a:r>
              <a:rPr lang="en-US" b="0" dirty="0">
                <a:effectLst/>
                <a:latin typeface="Consolas" panose="020B0609020204030204" pitchFamily="49" charset="0"/>
              </a:rPr>
              <a:t> </a:t>
            </a:r>
            <a:r>
              <a:rPr lang="en-US" b="0" dirty="0" err="1">
                <a:effectLst/>
                <a:latin typeface="Consolas" panose="020B0609020204030204" pitchFamily="49" charset="0"/>
              </a:rPr>
              <a:t>hóa</a:t>
            </a:r>
            <a:r>
              <a:rPr lang="en-US" b="0" dirty="0">
                <a:effectLst/>
                <a:latin typeface="Consolas" panose="020B0609020204030204" pitchFamily="49" charset="0"/>
              </a:rPr>
              <a:t> C ~ -1 </a:t>
            </a:r>
            <a:r>
              <a:rPr lang="en-US" b="0" dirty="0" err="1">
                <a:effectLst/>
                <a:latin typeface="Consolas" panose="020B0609020204030204" pitchFamily="49" charset="0"/>
              </a:rPr>
              <a:t>vì</a:t>
            </a:r>
            <a:r>
              <a:rPr lang="en-US" b="0" dirty="0">
                <a:effectLst/>
                <a:latin typeface="Consolas" panose="020B0609020204030204" pitchFamily="49" charset="0"/>
              </a:rPr>
              <a:t> </a:t>
            </a:r>
            <a:r>
              <a:rPr lang="en-US" b="0" dirty="0" err="1">
                <a:effectLst/>
                <a:latin typeface="Consolas" panose="020B0609020204030204" pitchFamily="49" charset="0"/>
              </a:rPr>
              <a:t>đây</a:t>
            </a:r>
            <a:r>
              <a:rPr lang="en-US" b="0" dirty="0">
                <a:effectLst/>
                <a:latin typeface="Consolas" panose="020B0609020204030204" pitchFamily="49" charset="0"/>
              </a:rPr>
              <a:t> là </a:t>
            </a:r>
            <a:r>
              <a:rPr lang="en-US" b="0" dirty="0" err="1">
                <a:effectLst/>
                <a:latin typeface="Consolas" panose="020B0609020204030204" pitchFamily="49" charset="0"/>
              </a:rPr>
              <a:t>trạng</a:t>
            </a:r>
            <a:r>
              <a:rPr lang="en-US" b="0" dirty="0">
                <a:effectLst/>
                <a:latin typeface="Consolas" panose="020B0609020204030204" pitchFamily="49" charset="0"/>
              </a:rPr>
              <a:t> </a:t>
            </a:r>
            <a:r>
              <a:rPr lang="en-US" b="0" dirty="0" err="1">
                <a:effectLst/>
                <a:latin typeface="Consolas" panose="020B0609020204030204" pitchFamily="49" charset="0"/>
              </a:rPr>
              <a:t>thái</a:t>
            </a:r>
            <a:r>
              <a:rPr lang="en-US" b="0" dirty="0">
                <a:effectLst/>
                <a:latin typeface="Consolas" panose="020B0609020204030204" pitchFamily="49" charset="0"/>
              </a:rPr>
              <a:t> </a:t>
            </a:r>
            <a:r>
              <a:rPr lang="en-US" b="0" dirty="0" err="1">
                <a:effectLst/>
                <a:latin typeface="Consolas" panose="020B0609020204030204" pitchFamily="49" charset="0"/>
              </a:rPr>
              <a:t>tốt</a:t>
            </a:r>
            <a:r>
              <a:rPr lang="en-US" b="0" dirty="0">
                <a:effectLst/>
                <a:latin typeface="Consolas" panose="020B0609020204030204" pitchFamily="49" charset="0"/>
              </a:rPr>
              <a:t> </a:t>
            </a:r>
            <a:r>
              <a:rPr lang="en-US" b="0" dirty="0" err="1">
                <a:effectLst/>
                <a:latin typeface="Consolas" panose="020B0609020204030204" pitchFamily="49" charset="0"/>
              </a:rPr>
              <a:t>nhất</a:t>
            </a:r>
            <a:r>
              <a:rPr lang="en-US" b="0" dirty="0">
                <a:effectLst/>
                <a:latin typeface="Consolas" panose="020B0609020204030204" pitchFamily="49" charset="0"/>
              </a:rPr>
              <a:t>, </a:t>
            </a:r>
            <a:r>
              <a:rPr lang="en-US" b="0" dirty="0" err="1">
                <a:effectLst/>
                <a:latin typeface="Consolas" panose="020B0609020204030204" pitchFamily="49" charset="0"/>
              </a:rPr>
              <a:t>các</a:t>
            </a:r>
            <a:r>
              <a:rPr lang="en-US" b="0" dirty="0">
                <a:effectLst/>
                <a:latin typeface="Consolas" panose="020B0609020204030204" pitchFamily="49" charset="0"/>
              </a:rPr>
              <a:t> STATUS value </a:t>
            </a:r>
            <a:r>
              <a:rPr lang="en-US" b="0" dirty="0" err="1">
                <a:effectLst/>
                <a:latin typeface="Consolas" panose="020B0609020204030204" pitchFamily="49" charset="0"/>
              </a:rPr>
              <a:t>còn</a:t>
            </a:r>
            <a:r>
              <a:rPr lang="en-US" b="0" dirty="0">
                <a:effectLst/>
                <a:latin typeface="Consolas" panose="020B0609020204030204" pitchFamily="49" charset="0"/>
              </a:rPr>
              <a:t> </a:t>
            </a:r>
            <a:r>
              <a:rPr lang="en-US" b="0" dirty="0" err="1">
                <a:effectLst/>
                <a:latin typeface="Consolas" panose="020B0609020204030204" pitchFamily="49" charset="0"/>
              </a:rPr>
              <a:t>lại</a:t>
            </a:r>
            <a:r>
              <a:rPr lang="en-US" b="0" dirty="0">
                <a:effectLst/>
                <a:latin typeface="Consolas" panose="020B0609020204030204" pitchFamily="49" charset="0"/>
              </a:rPr>
              <a:t> </a:t>
            </a:r>
            <a:r>
              <a:rPr lang="en-US" b="0" dirty="0" err="1">
                <a:effectLst/>
                <a:latin typeface="Consolas" panose="020B0609020204030204" pitchFamily="49" charset="0"/>
              </a:rPr>
              <a:t>giữ</a:t>
            </a:r>
            <a:r>
              <a:rPr lang="en-US" b="0" dirty="0">
                <a:effectLst/>
                <a:latin typeface="Consolas" panose="020B0609020204030204" pitchFamily="49" charset="0"/>
              </a:rPr>
              <a:t> </a:t>
            </a:r>
            <a:r>
              <a:rPr lang="en-US" b="0" dirty="0" err="1">
                <a:effectLst/>
                <a:latin typeface="Consolas" panose="020B0609020204030204" pitchFamily="49" charset="0"/>
              </a:rPr>
              <a:t>nguyên.Sau</a:t>
            </a:r>
            <a:r>
              <a:rPr lang="en-US" b="0" dirty="0">
                <a:effectLst/>
                <a:latin typeface="Consolas" panose="020B0609020204030204" pitchFamily="49" charset="0"/>
              </a:rPr>
              <a:t> </a:t>
            </a:r>
            <a:r>
              <a:rPr lang="en-US" b="0" dirty="0" err="1">
                <a:effectLst/>
                <a:latin typeface="Consolas" panose="020B0609020204030204" pitchFamily="49" charset="0"/>
              </a:rPr>
              <a:t>này</a:t>
            </a:r>
            <a:r>
              <a:rPr lang="en-US" b="0" dirty="0">
                <a:effectLst/>
                <a:latin typeface="Consolas" panose="020B0609020204030204" pitchFamily="49" charset="0"/>
              </a:rPr>
              <a:t>, </a:t>
            </a:r>
            <a:r>
              <a:rPr lang="en-US" b="0" dirty="0" err="1">
                <a:effectLst/>
                <a:latin typeface="Consolas" panose="020B0609020204030204" pitchFamily="49" charset="0"/>
              </a:rPr>
              <a:t>có</a:t>
            </a:r>
            <a:r>
              <a:rPr lang="en-US" b="0" dirty="0">
                <a:effectLst/>
                <a:latin typeface="Consolas" panose="020B0609020204030204" pitchFamily="49" charset="0"/>
              </a:rPr>
              <a:t> </a:t>
            </a:r>
            <a:r>
              <a:rPr lang="en-US" b="0" dirty="0" err="1">
                <a:effectLst/>
                <a:latin typeface="Consolas" panose="020B0609020204030204" pitchFamily="49" charset="0"/>
              </a:rPr>
              <a:t>thể</a:t>
            </a:r>
            <a:r>
              <a:rPr lang="en-US" b="0" dirty="0">
                <a:effectLst/>
                <a:latin typeface="Consolas" panose="020B0609020204030204" pitchFamily="49" charset="0"/>
              </a:rPr>
              <a:t> </a:t>
            </a:r>
            <a:r>
              <a:rPr lang="en-US" b="0" dirty="0" err="1">
                <a:effectLst/>
                <a:latin typeface="Consolas" panose="020B0609020204030204" pitchFamily="49" charset="0"/>
              </a:rPr>
              <a:t>cải</a:t>
            </a:r>
            <a:r>
              <a:rPr lang="en-US" b="0" dirty="0">
                <a:effectLst/>
                <a:latin typeface="Consolas" panose="020B0609020204030204" pitchFamily="49" charset="0"/>
              </a:rPr>
              <a:t> </a:t>
            </a:r>
            <a:r>
              <a:rPr lang="en-US" b="0" dirty="0" err="1">
                <a:effectLst/>
                <a:latin typeface="Consolas" panose="020B0609020204030204" pitchFamily="49" charset="0"/>
              </a:rPr>
              <a:t>tiến</a:t>
            </a:r>
            <a:r>
              <a:rPr lang="en-US" b="0" dirty="0">
                <a:effectLst/>
                <a:latin typeface="Consolas" panose="020B0609020204030204" pitchFamily="49" charset="0"/>
              </a:rPr>
              <a:t> </a:t>
            </a:r>
            <a:r>
              <a:rPr lang="en-US" b="0" dirty="0" err="1">
                <a:effectLst/>
                <a:latin typeface="Consolas" panose="020B0609020204030204" pitchFamily="49" charset="0"/>
              </a:rPr>
              <a:t>mô</a:t>
            </a:r>
            <a:r>
              <a:rPr lang="en-US" b="0" dirty="0">
                <a:effectLst/>
                <a:latin typeface="Consolas" panose="020B0609020204030204" pitchFamily="49" charset="0"/>
              </a:rPr>
              <a:t> </a:t>
            </a:r>
            <a:r>
              <a:rPr lang="en-US" b="0" dirty="0" err="1">
                <a:effectLst/>
                <a:latin typeface="Consolas" panose="020B0609020204030204" pitchFamily="49" charset="0"/>
              </a:rPr>
              <a:t>hình</a:t>
            </a:r>
            <a:r>
              <a:rPr lang="en-US" b="0" dirty="0">
                <a:effectLst/>
                <a:latin typeface="Consolas" panose="020B0609020204030204" pitchFamily="49" charset="0"/>
              </a:rPr>
              <a:t> </a:t>
            </a:r>
            <a:r>
              <a:rPr lang="en-US" b="0" dirty="0" err="1">
                <a:effectLst/>
                <a:latin typeface="Consolas" panose="020B0609020204030204" pitchFamily="49" charset="0"/>
              </a:rPr>
              <a:t>bằng</a:t>
            </a:r>
            <a:r>
              <a:rPr lang="en-US" b="0" dirty="0">
                <a:effectLst/>
                <a:latin typeface="Consolas" panose="020B0609020204030204" pitchFamily="49" charset="0"/>
              </a:rPr>
              <a:t> </a:t>
            </a:r>
            <a:r>
              <a:rPr lang="en-US" b="0" dirty="0" err="1">
                <a:effectLst/>
                <a:latin typeface="Consolas" panose="020B0609020204030204" pitchFamily="49" charset="0"/>
              </a:rPr>
              <a:t>cách</a:t>
            </a:r>
            <a:r>
              <a:rPr lang="en-US" b="0" dirty="0">
                <a:effectLst/>
                <a:latin typeface="Consolas" panose="020B0609020204030204" pitchFamily="49" charset="0"/>
              </a:rPr>
              <a:t> </a:t>
            </a:r>
            <a:r>
              <a:rPr lang="en-US" b="0" dirty="0" err="1">
                <a:effectLst/>
                <a:latin typeface="Consolas" panose="020B0609020204030204" pitchFamily="49" charset="0"/>
              </a:rPr>
              <a:t>thay</a:t>
            </a:r>
            <a:r>
              <a:rPr lang="en-US" b="0" dirty="0">
                <a:effectLst/>
                <a:latin typeface="Consolas" panose="020B0609020204030204" pitchFamily="49" charset="0"/>
              </a:rPr>
              <a:t> </a:t>
            </a:r>
            <a:r>
              <a:rPr lang="en-US" b="0" dirty="0" err="1">
                <a:effectLst/>
                <a:latin typeface="Consolas" panose="020B0609020204030204" pitchFamily="49" charset="0"/>
              </a:rPr>
              <a:t>đổi</a:t>
            </a:r>
            <a:r>
              <a:rPr lang="en-US" b="0" dirty="0">
                <a:effectLst/>
                <a:latin typeface="Consolas" panose="020B0609020204030204" pitchFamily="49" charset="0"/>
              </a:rPr>
              <a:t> </a:t>
            </a:r>
            <a:r>
              <a:rPr lang="en-US" b="0" dirty="0" err="1">
                <a:effectLst/>
                <a:latin typeface="Consolas" panose="020B0609020204030204" pitchFamily="49" charset="0"/>
              </a:rPr>
              <a:t>cách</a:t>
            </a:r>
            <a:r>
              <a:rPr lang="en-US" b="0" dirty="0">
                <a:effectLst/>
                <a:latin typeface="Consolas" panose="020B0609020204030204" pitchFamily="49" charset="0"/>
              </a:rPr>
              <a:t> </a:t>
            </a:r>
            <a:r>
              <a:rPr lang="en-US" b="0" dirty="0" err="1">
                <a:effectLst/>
                <a:latin typeface="Consolas" panose="020B0609020204030204" pitchFamily="49" charset="0"/>
              </a:rPr>
              <a:t>chuẩn</a:t>
            </a:r>
            <a:r>
              <a:rPr lang="en-US" b="0" dirty="0">
                <a:effectLst/>
                <a:latin typeface="Consolas" panose="020B0609020204030204" pitchFamily="49" charset="0"/>
              </a:rPr>
              <a:t> </a:t>
            </a:r>
            <a:r>
              <a:rPr lang="en-US" b="0" dirty="0" err="1">
                <a:effectLst/>
                <a:latin typeface="Consolas" panose="020B0609020204030204" pitchFamily="49" charset="0"/>
              </a:rPr>
              <a:t>hóa</a:t>
            </a:r>
            <a:r>
              <a:rPr lang="en-US" b="0" dirty="0">
                <a:effectLst/>
                <a:latin typeface="Consolas" panose="020B0609020204030204" pitchFamily="49" charset="0"/>
              </a:rPr>
              <a:t>, </a:t>
            </a:r>
            <a:r>
              <a:rPr lang="en-US" b="0" dirty="0" err="1">
                <a:effectLst/>
                <a:latin typeface="Consolas" panose="020B0609020204030204" pitchFamily="49" charset="0"/>
              </a:rPr>
              <a:t>nhất</a:t>
            </a:r>
            <a:r>
              <a:rPr lang="en-US" b="0" dirty="0">
                <a:effectLst/>
                <a:latin typeface="Consolas" panose="020B0609020204030204" pitchFamily="49" charset="0"/>
              </a:rPr>
              <a:t> là </a:t>
            </a:r>
            <a:r>
              <a:rPr lang="en-US" b="0" dirty="0" err="1">
                <a:effectLst/>
                <a:latin typeface="Consolas" panose="020B0609020204030204" pitchFamily="49" charset="0"/>
              </a:rPr>
              <a:t>đối</a:t>
            </a:r>
            <a:r>
              <a:rPr lang="en-US" b="0" dirty="0">
                <a:effectLst/>
                <a:latin typeface="Consolas" panose="020B0609020204030204" pitchFamily="49" charset="0"/>
              </a:rPr>
              <a:t> </a:t>
            </a:r>
            <a:r>
              <a:rPr lang="en-US" b="0" dirty="0" err="1">
                <a:effectLst/>
                <a:latin typeface="Consolas" panose="020B0609020204030204" pitchFamily="49" charset="0"/>
              </a:rPr>
              <a:t>với</a:t>
            </a:r>
            <a:r>
              <a:rPr lang="en-US" b="0" dirty="0">
                <a:effectLst/>
                <a:latin typeface="Consolas" panose="020B0609020204030204" pitchFamily="49" charset="0"/>
              </a:rPr>
              <a:t> STATUS == 5.</a:t>
            </a:r>
          </a:p>
          <a:p>
            <a:pPr>
              <a:lnSpc>
                <a:spcPct val="120000"/>
              </a:lnSpc>
            </a:pPr>
            <a:r>
              <a:rPr lang="en-US" b="0" dirty="0">
                <a:effectLst/>
                <a:latin typeface="Consolas" panose="020B0609020204030204" pitchFamily="49" charset="0"/>
              </a:rPr>
              <a:t>Em </a:t>
            </a:r>
            <a:r>
              <a:rPr lang="en-US" b="0" dirty="0" err="1">
                <a:effectLst/>
                <a:latin typeface="Consolas" panose="020B0609020204030204" pitchFamily="49" charset="0"/>
              </a:rPr>
              <a:t>quan</a:t>
            </a:r>
            <a:r>
              <a:rPr lang="en-US" b="0" dirty="0">
                <a:effectLst/>
                <a:latin typeface="Consolas" panose="020B0609020204030204" pitchFamily="49" charset="0"/>
              </a:rPr>
              <a:t> </a:t>
            </a:r>
            <a:r>
              <a:rPr lang="en-US" b="0" dirty="0" err="1">
                <a:effectLst/>
                <a:latin typeface="Consolas" panose="020B0609020204030204" pitchFamily="49" charset="0"/>
              </a:rPr>
              <a:t>tâm</a:t>
            </a:r>
            <a:r>
              <a:rPr lang="en-US" b="0" dirty="0">
                <a:effectLst/>
                <a:latin typeface="Consolas" panose="020B0609020204030204" pitchFamily="49" charset="0"/>
              </a:rPr>
              <a:t> đến </a:t>
            </a:r>
            <a:r>
              <a:rPr lang="en-US" b="0" dirty="0" err="1">
                <a:effectLst/>
                <a:latin typeface="Consolas" panose="020B0609020204030204" pitchFamily="49" charset="0"/>
              </a:rPr>
              <a:t>trạng</a:t>
            </a:r>
            <a:r>
              <a:rPr lang="en-US" b="0" dirty="0">
                <a:effectLst/>
                <a:latin typeface="Consolas" panose="020B0609020204030204" pitchFamily="49" charset="0"/>
              </a:rPr>
              <a:t> </a:t>
            </a:r>
            <a:r>
              <a:rPr lang="en-US" b="0" dirty="0" err="1">
                <a:effectLst/>
                <a:latin typeface="Consolas" panose="020B0609020204030204" pitchFamily="49" charset="0"/>
              </a:rPr>
              <a:t>thái</a:t>
            </a:r>
            <a:r>
              <a:rPr lang="en-US" b="0" dirty="0">
                <a:effectLst/>
                <a:latin typeface="Consolas" panose="020B0609020204030204" pitchFamily="49" charset="0"/>
              </a:rPr>
              <a:t> </a:t>
            </a:r>
            <a:r>
              <a:rPr lang="en-US" b="0" dirty="0" err="1">
                <a:effectLst/>
                <a:latin typeface="Consolas" panose="020B0609020204030204" pitchFamily="49" charset="0"/>
              </a:rPr>
              <a:t>của</a:t>
            </a:r>
            <a:r>
              <a:rPr lang="en-US" b="0" dirty="0">
                <a:effectLst/>
                <a:latin typeface="Consolas" panose="020B0609020204030204" pitchFamily="49" charset="0"/>
              </a:rPr>
              <a:t> </a:t>
            </a:r>
            <a:r>
              <a:rPr lang="en-US" b="0" dirty="0" err="1">
                <a:effectLst/>
                <a:latin typeface="Consolas" panose="020B0609020204030204" pitchFamily="49" charset="0"/>
              </a:rPr>
              <a:t>các</a:t>
            </a:r>
            <a:r>
              <a:rPr lang="en-US" b="0" dirty="0">
                <a:effectLst/>
                <a:latin typeface="Consolas" panose="020B0609020204030204" pitchFamily="49" charset="0"/>
              </a:rPr>
              <a:t> </a:t>
            </a:r>
            <a:r>
              <a:rPr lang="en-US" b="0" dirty="0" err="1">
                <a:effectLst/>
                <a:latin typeface="Consolas" panose="020B0609020204030204" pitchFamily="49" charset="0"/>
              </a:rPr>
              <a:t>khoản</a:t>
            </a:r>
            <a:r>
              <a:rPr lang="en-US" b="0" dirty="0">
                <a:effectLst/>
                <a:latin typeface="Consolas" panose="020B0609020204030204" pitchFamily="49" charset="0"/>
              </a:rPr>
              <a:t> </a:t>
            </a:r>
            <a:r>
              <a:rPr lang="en-US" b="0" dirty="0" err="1">
                <a:effectLst/>
                <a:latin typeface="Consolas" panose="020B0609020204030204" pitchFamily="49" charset="0"/>
              </a:rPr>
              <a:t>vay</a:t>
            </a:r>
            <a:r>
              <a:rPr lang="en-US" b="0" dirty="0">
                <a:effectLst/>
                <a:latin typeface="Consolas" panose="020B0609020204030204" pitchFamily="49" charset="0"/>
              </a:rPr>
              <a:t> </a:t>
            </a:r>
            <a:r>
              <a:rPr lang="en-US" b="0" dirty="0" err="1">
                <a:effectLst/>
                <a:latin typeface="Consolas" panose="020B0609020204030204" pitchFamily="49" charset="0"/>
              </a:rPr>
              <a:t>tại</a:t>
            </a:r>
            <a:r>
              <a:rPr lang="en-US" b="0" dirty="0">
                <a:effectLst/>
                <a:latin typeface="Consolas" panose="020B0609020204030204" pitchFamily="49" charset="0"/>
              </a:rPr>
              <a:t> </a:t>
            </a:r>
            <a:r>
              <a:rPr lang="en-US" b="0" dirty="0" err="1">
                <a:effectLst/>
                <a:latin typeface="Consolas" panose="020B0609020204030204" pitchFamily="49" charset="0"/>
              </a:rPr>
              <a:t>tháng</a:t>
            </a:r>
            <a:r>
              <a:rPr lang="en-US" b="0" dirty="0">
                <a:effectLst/>
                <a:latin typeface="Consolas" panose="020B0609020204030204" pitchFamily="49" charset="0"/>
              </a:rPr>
              <a:t> </a:t>
            </a:r>
            <a:r>
              <a:rPr lang="en-US" b="0" dirty="0" err="1">
                <a:effectLst/>
                <a:latin typeface="Consolas" panose="020B0609020204030204" pitchFamily="49" charset="0"/>
              </a:rPr>
              <a:t>gần</a:t>
            </a:r>
            <a:r>
              <a:rPr lang="en-US" b="0" dirty="0">
                <a:effectLst/>
                <a:latin typeface="Consolas" panose="020B0609020204030204" pitchFamily="49" charset="0"/>
              </a:rPr>
              <a:t> </a:t>
            </a:r>
            <a:r>
              <a:rPr lang="en-US" b="0" dirty="0" err="1">
                <a:effectLst/>
                <a:latin typeface="Consolas" panose="020B0609020204030204" pitchFamily="49" charset="0"/>
              </a:rPr>
              <a:t>nhất</a:t>
            </a:r>
            <a:r>
              <a:rPr lang="en-US" b="0" dirty="0">
                <a:effectLst/>
                <a:latin typeface="Consolas" panose="020B0609020204030204" pitchFamily="49" charset="0"/>
              </a:rPr>
              <a:t>, </a:t>
            </a:r>
            <a:r>
              <a:rPr lang="en-US" b="0" dirty="0" err="1">
                <a:effectLst/>
                <a:latin typeface="Consolas" panose="020B0609020204030204" pitchFamily="49" charset="0"/>
              </a:rPr>
              <a:t>giả</a:t>
            </a:r>
            <a:r>
              <a:rPr lang="en-US" b="0" dirty="0">
                <a:effectLst/>
                <a:latin typeface="Consolas" panose="020B0609020204030204" pitchFamily="49" charset="0"/>
              </a:rPr>
              <a:t> </a:t>
            </a:r>
            <a:r>
              <a:rPr lang="en-US" b="0" dirty="0" err="1">
                <a:effectLst/>
                <a:latin typeface="Consolas" panose="020B0609020204030204" pitchFamily="49" charset="0"/>
              </a:rPr>
              <a:t>thuyết</a:t>
            </a:r>
            <a:r>
              <a:rPr lang="en-US" b="0" dirty="0">
                <a:effectLst/>
                <a:latin typeface="Consolas" panose="020B0609020204030204" pitchFamily="49" charset="0"/>
              </a:rPr>
              <a:t> là </a:t>
            </a:r>
            <a:r>
              <a:rPr lang="en-US" b="0" dirty="0" err="1">
                <a:effectLst/>
                <a:latin typeface="Consolas" panose="020B0609020204030204" pitchFamily="49" charset="0"/>
              </a:rPr>
              <a:t>mọi</a:t>
            </a:r>
            <a:r>
              <a:rPr lang="en-US" b="0" dirty="0">
                <a:effectLst/>
                <a:latin typeface="Consolas" panose="020B0609020204030204" pitchFamily="49" charset="0"/>
              </a:rPr>
              <a:t> </a:t>
            </a:r>
            <a:r>
              <a:rPr lang="en-US" b="0" dirty="0" err="1">
                <a:effectLst/>
                <a:latin typeface="Consolas" panose="020B0609020204030204" pitchFamily="49" charset="0"/>
              </a:rPr>
              <a:t>khoản</a:t>
            </a:r>
            <a:r>
              <a:rPr lang="en-US" b="0" dirty="0">
                <a:effectLst/>
                <a:latin typeface="Consolas" panose="020B0609020204030204" pitchFamily="49" charset="0"/>
              </a:rPr>
              <a:t> </a:t>
            </a:r>
            <a:r>
              <a:rPr lang="en-US" b="0" dirty="0" err="1">
                <a:effectLst/>
                <a:latin typeface="Consolas" panose="020B0609020204030204" pitchFamily="49" charset="0"/>
              </a:rPr>
              <a:t>vay</a:t>
            </a:r>
            <a:r>
              <a:rPr lang="en-US" b="0" dirty="0">
                <a:effectLst/>
                <a:latin typeface="Consolas" panose="020B0609020204030204" pitchFamily="49" charset="0"/>
              </a:rPr>
              <a:t> </a:t>
            </a:r>
            <a:r>
              <a:rPr lang="en-US" b="0" dirty="0" err="1">
                <a:effectLst/>
                <a:latin typeface="Consolas" panose="020B0609020204030204" pitchFamily="49" charset="0"/>
              </a:rPr>
              <a:t>đều</a:t>
            </a:r>
            <a:r>
              <a:rPr lang="en-US" b="0" dirty="0">
                <a:effectLst/>
                <a:latin typeface="Consolas" panose="020B0609020204030204" pitchFamily="49" charset="0"/>
              </a:rPr>
              <a:t> </a:t>
            </a:r>
            <a:r>
              <a:rPr lang="en-US" b="0" dirty="0" err="1">
                <a:effectLst/>
                <a:latin typeface="Consolas" panose="020B0609020204030204" pitchFamily="49" charset="0"/>
              </a:rPr>
              <a:t>có</a:t>
            </a:r>
            <a:r>
              <a:rPr lang="en-US" b="0" dirty="0">
                <a:effectLst/>
                <a:latin typeface="Consolas" panose="020B0609020204030204" pitchFamily="49" charset="0"/>
              </a:rPr>
              <a:t> data where MOTNHS_BALANCE == 0 </a:t>
            </a:r>
            <a:r>
              <a:rPr lang="en-US" b="0" dirty="0" err="1">
                <a:effectLst/>
                <a:latin typeface="Consolas" panose="020B0609020204030204" pitchFamily="49" charset="0"/>
              </a:rPr>
              <a:t>xong</a:t>
            </a:r>
            <a:r>
              <a:rPr lang="en-US" b="0" dirty="0">
                <a:effectLst/>
                <a:latin typeface="Consolas" panose="020B0609020204030204" pitchFamily="49" charset="0"/>
              </a:rPr>
              <a:t> </a:t>
            </a:r>
            <a:r>
              <a:rPr lang="en-US" b="0" dirty="0" err="1">
                <a:effectLst/>
                <a:latin typeface="Consolas" panose="020B0609020204030204" pitchFamily="49" charset="0"/>
              </a:rPr>
              <a:t>giả</a:t>
            </a:r>
            <a:r>
              <a:rPr lang="en-US" b="0" dirty="0">
                <a:effectLst/>
                <a:latin typeface="Consolas" panose="020B0609020204030204" pitchFamily="49" charset="0"/>
              </a:rPr>
              <a:t> </a:t>
            </a:r>
            <a:r>
              <a:rPr lang="en-US" b="0" dirty="0" err="1">
                <a:effectLst/>
                <a:latin typeface="Consolas" panose="020B0609020204030204" pitchFamily="49" charset="0"/>
              </a:rPr>
              <a:t>thuyêt</a:t>
            </a:r>
            <a:r>
              <a:rPr lang="en-US" b="0" dirty="0">
                <a:effectLst/>
                <a:latin typeface="Consolas" panose="020B0609020204030204" pitchFamily="49" charset="0"/>
              </a:rPr>
              <a:t> </a:t>
            </a:r>
            <a:r>
              <a:rPr lang="en-US" b="0" dirty="0" err="1">
                <a:effectLst/>
                <a:latin typeface="Consolas" panose="020B0609020204030204" pitchFamily="49" charset="0"/>
              </a:rPr>
              <a:t>sai</a:t>
            </a:r>
            <a:r>
              <a:rPr lang="en-US" b="0" dirty="0">
                <a:effectLst/>
                <a:latin typeface="Consolas" panose="020B0609020204030204" pitchFamily="49" charset="0"/>
              </a:rPr>
              <a:t>, </a:t>
            </a:r>
            <a:r>
              <a:rPr lang="vi-VN" b="0" dirty="0">
                <a:effectLst/>
                <a:latin typeface="Consolas" panose="020B0609020204030204" pitchFamily="49" charset="0"/>
              </a:rPr>
              <a:t>vậy cần lấy thông tin về tháng gần nhất mà ta có thể có được</a:t>
            </a:r>
            <a:r>
              <a:rPr lang="en-US" b="0" dirty="0">
                <a:effectLst/>
                <a:latin typeface="Consolas" panose="020B0609020204030204" pitchFamily="49" charset="0"/>
              </a:rPr>
              <a:t>.</a:t>
            </a:r>
          </a:p>
          <a:p>
            <a:pPr>
              <a:lnSpc>
                <a:spcPct val="120000"/>
              </a:lnSpc>
            </a:pPr>
            <a:r>
              <a:rPr lang="en-US" dirty="0">
                <a:latin typeface="Consolas" panose="020B0609020204030204" pitchFamily="49" charset="0"/>
              </a:rPr>
              <a:t>Sau </a:t>
            </a:r>
            <a:r>
              <a:rPr lang="en-US" dirty="0" err="1">
                <a:latin typeface="Consolas" panose="020B0609020204030204" pitchFamily="49" charset="0"/>
              </a:rPr>
              <a:t>khi</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được</a:t>
            </a:r>
            <a:r>
              <a:rPr lang="en-US" dirty="0">
                <a:latin typeface="Consolas" panose="020B0609020204030204" pitchFamily="49" charset="0"/>
              </a:rPr>
              <a:t> </a:t>
            </a:r>
            <a:r>
              <a:rPr lang="en-US" dirty="0" err="1">
                <a:latin typeface="Consolas" panose="020B0609020204030204" pitchFamily="49" charset="0"/>
              </a:rPr>
              <a:t>thông</a:t>
            </a:r>
            <a:r>
              <a:rPr lang="en-US" dirty="0">
                <a:latin typeface="Consolas" panose="020B0609020204030204" pitchFamily="49" charset="0"/>
              </a:rPr>
              <a:t> tin STATUS </a:t>
            </a:r>
            <a:r>
              <a:rPr lang="en-US" dirty="0" err="1">
                <a:latin typeface="Consolas" panose="020B0609020204030204" pitchFamily="49" charset="0"/>
              </a:rPr>
              <a:t>tháng</a:t>
            </a:r>
            <a:r>
              <a:rPr lang="en-US" dirty="0">
                <a:latin typeface="Consolas" panose="020B0609020204030204" pitchFamily="49" charset="0"/>
              </a:rPr>
              <a:t> </a:t>
            </a:r>
            <a:r>
              <a:rPr lang="en-US" dirty="0" err="1">
                <a:latin typeface="Consolas" panose="020B0609020204030204" pitchFamily="49" charset="0"/>
              </a:rPr>
              <a:t>gần</a:t>
            </a:r>
            <a:r>
              <a:rPr lang="en-US" dirty="0">
                <a:latin typeface="Consolas" panose="020B0609020204030204" pitchFamily="49" charset="0"/>
              </a:rPr>
              <a:t> </a:t>
            </a:r>
            <a:r>
              <a:rPr lang="en-US" dirty="0" err="1">
                <a:latin typeface="Consolas" panose="020B0609020204030204" pitchFamily="49" charset="0"/>
              </a:rPr>
              <a:t>nhất</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b</a:t>
            </a:r>
            <a:r>
              <a:rPr lang="en-US" b="0" dirty="0" err="1">
                <a:effectLst/>
                <a:latin typeface="Consolas" panose="020B0609020204030204" pitchFamily="49" charset="0"/>
              </a:rPr>
              <a:t>ỏ</a:t>
            </a:r>
            <a:r>
              <a:rPr lang="en-US" b="0" dirty="0">
                <a:effectLst/>
                <a:latin typeface="Consolas" panose="020B0609020204030204" pitchFamily="49" charset="0"/>
              </a:rPr>
              <a:t> </a:t>
            </a:r>
            <a:r>
              <a:rPr lang="en-US" b="0" dirty="0" err="1">
                <a:effectLst/>
                <a:latin typeface="Consolas" panose="020B0609020204030204" pitchFamily="49" charset="0"/>
              </a:rPr>
              <a:t>đi</a:t>
            </a:r>
            <a:r>
              <a:rPr lang="en-US" b="0" dirty="0">
                <a:effectLst/>
                <a:latin typeface="Consolas" panose="020B0609020204030204" pitchFamily="49" charset="0"/>
              </a:rPr>
              <a:t> </a:t>
            </a:r>
            <a:r>
              <a:rPr lang="en-US" b="0" dirty="0" err="1">
                <a:effectLst/>
                <a:latin typeface="Consolas" panose="020B0609020204030204" pitchFamily="49" charset="0"/>
              </a:rPr>
              <a:t>cột</a:t>
            </a:r>
            <a:r>
              <a:rPr lang="en-US" b="0" dirty="0">
                <a:effectLst/>
                <a:latin typeface="Consolas" panose="020B0609020204030204" pitchFamily="49" charset="0"/>
              </a:rPr>
              <a:t> MONTHS_BALANCE </a:t>
            </a:r>
            <a:r>
              <a:rPr lang="en-US" b="0" dirty="0" err="1">
                <a:effectLst/>
                <a:latin typeface="Consolas" panose="020B0609020204030204" pitchFamily="49" charset="0"/>
              </a:rPr>
              <a:t>tránh</a:t>
            </a:r>
            <a:r>
              <a:rPr lang="en-US" b="0" dirty="0">
                <a:effectLst/>
                <a:latin typeface="Consolas" panose="020B0609020204030204" pitchFamily="49" charset="0"/>
              </a:rPr>
              <a:t> </a:t>
            </a:r>
            <a:r>
              <a:rPr lang="en-US" b="0" dirty="0" err="1">
                <a:effectLst/>
                <a:latin typeface="Consolas" panose="020B0609020204030204" pitchFamily="49" charset="0"/>
              </a:rPr>
              <a:t>nhiễu</a:t>
            </a:r>
            <a:r>
              <a:rPr lang="en-US" b="0" dirty="0">
                <a:effectLst/>
                <a:latin typeface="Consolas" panose="020B0609020204030204" pitchFamily="49" charset="0"/>
              </a:rPr>
              <a:t> </a:t>
            </a:r>
            <a:r>
              <a:rPr lang="en-US" b="0" dirty="0" err="1">
                <a:effectLst/>
                <a:latin typeface="Consolas" panose="020B0609020204030204" pitchFamily="49" charset="0"/>
              </a:rPr>
              <a:t>cho</a:t>
            </a:r>
            <a:r>
              <a:rPr lang="en-US" b="0" dirty="0">
                <a:effectLst/>
                <a:latin typeface="Consolas" panose="020B0609020204030204" pitchFamily="49" charset="0"/>
              </a:rPr>
              <a:t> training model </a:t>
            </a:r>
            <a:r>
              <a:rPr lang="en-US" b="0" dirty="0" err="1">
                <a:effectLst/>
                <a:latin typeface="Consolas" panose="020B0609020204030204" pitchFamily="49" charset="0"/>
              </a:rPr>
              <a:t>về</a:t>
            </a:r>
            <a:r>
              <a:rPr lang="en-US" b="0" dirty="0">
                <a:effectLst/>
                <a:latin typeface="Consolas" panose="020B0609020204030204" pitchFamily="49" charset="0"/>
              </a:rPr>
              <a:t> </a:t>
            </a:r>
            <a:r>
              <a:rPr lang="en-US" b="0" dirty="0" err="1">
                <a:effectLst/>
                <a:latin typeface="Consolas" panose="020B0609020204030204" pitchFamily="49" charset="0"/>
              </a:rPr>
              <a:t>sau</a:t>
            </a:r>
            <a:r>
              <a:rPr lang="en-US" b="0" dirty="0">
                <a:effectLst/>
                <a:latin typeface="Consolas" panose="020B0609020204030204" pitchFamily="49" charset="0"/>
              </a:rPr>
              <a:t>. </a:t>
            </a:r>
            <a:r>
              <a:rPr lang="en-US" b="0" dirty="0" err="1">
                <a:effectLst/>
                <a:latin typeface="Consolas" panose="020B0609020204030204" pitchFamily="49" charset="0"/>
              </a:rPr>
              <a:t>Việc</a:t>
            </a:r>
            <a:r>
              <a:rPr lang="en-US" b="0" dirty="0">
                <a:effectLst/>
                <a:latin typeface="Consolas" panose="020B0609020204030204" pitchFamily="49" charset="0"/>
              </a:rPr>
              <a:t> </a:t>
            </a:r>
            <a:r>
              <a:rPr lang="en-US" b="0" dirty="0" err="1">
                <a:effectLst/>
                <a:latin typeface="Consolas" panose="020B0609020204030204" pitchFamily="49" charset="0"/>
              </a:rPr>
              <a:t>thu</a:t>
            </a:r>
            <a:r>
              <a:rPr lang="en-US" b="0" dirty="0">
                <a:effectLst/>
                <a:latin typeface="Consolas" panose="020B0609020204030204" pitchFamily="49" charset="0"/>
              </a:rPr>
              <a:t> </a:t>
            </a:r>
            <a:r>
              <a:rPr lang="en-US" b="0" dirty="0" err="1">
                <a:effectLst/>
                <a:latin typeface="Consolas" panose="020B0609020204030204" pitchFamily="49" charset="0"/>
              </a:rPr>
              <a:t>thập</a:t>
            </a:r>
            <a:r>
              <a:rPr lang="en-US" b="0" dirty="0">
                <a:effectLst/>
                <a:latin typeface="Consolas" panose="020B0609020204030204" pitchFamily="49" charset="0"/>
              </a:rPr>
              <a:t> </a:t>
            </a:r>
            <a:r>
              <a:rPr lang="en-US" b="0" dirty="0" err="1">
                <a:effectLst/>
                <a:latin typeface="Consolas" panose="020B0609020204030204" pitchFamily="49" charset="0"/>
              </a:rPr>
              <a:t>dữ</a:t>
            </a:r>
            <a:r>
              <a:rPr lang="en-US" b="0" dirty="0">
                <a:effectLst/>
                <a:latin typeface="Consolas" panose="020B0609020204030204" pitchFamily="49" charset="0"/>
              </a:rPr>
              <a:t> </a:t>
            </a:r>
            <a:r>
              <a:rPr lang="en-US" b="0" dirty="0" err="1">
                <a:effectLst/>
                <a:latin typeface="Consolas" panose="020B0609020204030204" pitchFamily="49" charset="0"/>
              </a:rPr>
              <a:t>liệu</a:t>
            </a:r>
            <a:r>
              <a:rPr lang="en-US" b="0" dirty="0">
                <a:effectLst/>
                <a:latin typeface="Consolas" panose="020B0609020204030204" pitchFamily="49" charset="0"/>
              </a:rPr>
              <a:t> là </a:t>
            </a:r>
            <a:r>
              <a:rPr lang="en-US" b="0" dirty="0" err="1">
                <a:effectLst/>
                <a:latin typeface="Consolas" panose="020B0609020204030204" pitchFamily="49" charset="0"/>
              </a:rPr>
              <a:t>trách</a:t>
            </a:r>
            <a:r>
              <a:rPr lang="en-US" b="0" dirty="0">
                <a:effectLst/>
                <a:latin typeface="Consolas" panose="020B0609020204030204" pitchFamily="49" charset="0"/>
              </a:rPr>
              <a:t> </a:t>
            </a:r>
            <a:r>
              <a:rPr lang="en-US" b="0" dirty="0" err="1">
                <a:effectLst/>
                <a:latin typeface="Consolas" panose="020B0609020204030204" pitchFamily="49" charset="0"/>
              </a:rPr>
              <a:t>nhiệm</a:t>
            </a:r>
            <a:r>
              <a:rPr lang="en-US" b="0" dirty="0">
                <a:effectLst/>
                <a:latin typeface="Consolas" panose="020B0609020204030204" pitchFamily="49" charset="0"/>
              </a:rPr>
              <a:t> </a:t>
            </a:r>
            <a:r>
              <a:rPr lang="en-US" b="0" dirty="0" err="1">
                <a:effectLst/>
                <a:latin typeface="Consolas" panose="020B0609020204030204" pitchFamily="49" charset="0"/>
              </a:rPr>
              <a:t>của</a:t>
            </a:r>
            <a:r>
              <a:rPr lang="en-US" b="0" dirty="0">
                <a:effectLst/>
                <a:latin typeface="Consolas" panose="020B0609020204030204" pitchFamily="49" charset="0"/>
              </a:rPr>
              <a:t> </a:t>
            </a:r>
            <a:r>
              <a:rPr lang="en-US" b="0" dirty="0" err="1">
                <a:effectLst/>
                <a:latin typeface="Consolas" panose="020B0609020204030204" pitchFamily="49" charset="0"/>
              </a:rPr>
              <a:t>ngân</a:t>
            </a:r>
            <a:r>
              <a:rPr lang="en-US" b="0" dirty="0">
                <a:effectLst/>
                <a:latin typeface="Consolas" panose="020B0609020204030204" pitchFamily="49" charset="0"/>
              </a:rPr>
              <a:t> </a:t>
            </a:r>
            <a:r>
              <a:rPr lang="en-US" b="0" dirty="0" err="1">
                <a:effectLst/>
                <a:latin typeface="Consolas" panose="020B0609020204030204" pitchFamily="49" charset="0"/>
              </a:rPr>
              <a:t>hàng</a:t>
            </a:r>
            <a:r>
              <a:rPr lang="en-US" b="0" dirty="0">
                <a:effectLst/>
                <a:latin typeface="Consolas" panose="020B0609020204030204" pitchFamily="49" charset="0"/>
              </a:rPr>
              <a:t>, </a:t>
            </a:r>
            <a:r>
              <a:rPr lang="en-US" b="0" dirty="0" err="1">
                <a:effectLst/>
                <a:latin typeface="Consolas" panose="020B0609020204030204" pitchFamily="49" charset="0"/>
              </a:rPr>
              <a:t>không</a:t>
            </a:r>
            <a:r>
              <a:rPr lang="en-US" b="0" dirty="0">
                <a:effectLst/>
                <a:latin typeface="Consolas" panose="020B0609020204030204" pitchFamily="49" charset="0"/>
              </a:rPr>
              <a:t> </a:t>
            </a:r>
            <a:r>
              <a:rPr lang="en-US" b="0" dirty="0" err="1">
                <a:effectLst/>
                <a:latin typeface="Consolas" panose="020B0609020204030204" pitchFamily="49" charset="0"/>
              </a:rPr>
              <a:t>liên</a:t>
            </a:r>
            <a:r>
              <a:rPr lang="en-US" b="0" dirty="0">
                <a:effectLst/>
                <a:latin typeface="Consolas" panose="020B0609020204030204" pitchFamily="49" charset="0"/>
              </a:rPr>
              <a:t> </a:t>
            </a:r>
            <a:r>
              <a:rPr lang="en-US" b="0" dirty="0" err="1">
                <a:effectLst/>
                <a:latin typeface="Consolas" panose="020B0609020204030204" pitchFamily="49" charset="0"/>
              </a:rPr>
              <a:t>quan</a:t>
            </a:r>
            <a:r>
              <a:rPr lang="en-US" b="0" dirty="0">
                <a:effectLst/>
                <a:latin typeface="Consolas" panose="020B0609020204030204" pitchFamily="49" charset="0"/>
              </a:rPr>
              <a:t> đến </a:t>
            </a:r>
            <a:r>
              <a:rPr lang="en-US" b="0" dirty="0" err="1">
                <a:effectLst/>
                <a:latin typeface="Consolas" panose="020B0609020204030204" pitchFamily="49" charset="0"/>
              </a:rPr>
              <a:t>khách</a:t>
            </a:r>
            <a:r>
              <a:rPr lang="en-US" b="0" dirty="0">
                <a:effectLst/>
                <a:latin typeface="Consolas" panose="020B0609020204030204" pitchFamily="49" charset="0"/>
              </a:rPr>
              <a:t> hang.</a:t>
            </a:r>
          </a:p>
          <a:p>
            <a:pPr>
              <a:lnSpc>
                <a:spcPct val="120000"/>
              </a:lnSpc>
            </a:pPr>
            <a:r>
              <a:rPr lang="en-US" dirty="0" err="1">
                <a:latin typeface="Consolas" panose="020B0609020204030204" pitchFamily="49" charset="0"/>
              </a:rPr>
              <a:t>Số</a:t>
            </a:r>
            <a:r>
              <a:rPr lang="en-US" dirty="0">
                <a:latin typeface="Consolas" panose="020B0609020204030204" pitchFamily="49" charset="0"/>
              </a:rPr>
              <a:t> record: </a:t>
            </a:r>
            <a:r>
              <a:rPr lang="en-US" b="0" i="0" dirty="0">
                <a:effectLst/>
                <a:latin typeface="Consolas" panose="020B0609020204030204" pitchFamily="49" charset="0"/>
              </a:rPr>
              <a:t>731826, </a:t>
            </a:r>
            <a:r>
              <a:rPr lang="en-US" i="0" dirty="0" err="1">
                <a:latin typeface="Consolas" panose="020B0609020204030204" pitchFamily="49" charset="0"/>
              </a:rPr>
              <a:t>í</a:t>
            </a:r>
            <a:r>
              <a:rPr lang="en-US" b="0" dirty="0" err="1">
                <a:effectLst/>
                <a:latin typeface="Consolas" panose="020B0609020204030204" pitchFamily="49" charset="0"/>
              </a:rPr>
              <a:t>t</a:t>
            </a:r>
            <a:r>
              <a:rPr lang="en-US" b="0" dirty="0">
                <a:effectLst/>
                <a:latin typeface="Consolas" panose="020B0609020204030204" pitchFamily="49" charset="0"/>
              </a:rPr>
              <a:t> </a:t>
            </a:r>
            <a:r>
              <a:rPr lang="en-US" b="0" dirty="0" err="1">
                <a:effectLst/>
                <a:latin typeface="Consolas" panose="020B0609020204030204" pitchFamily="49" charset="0"/>
              </a:rPr>
              <a:t>hơn</a:t>
            </a:r>
            <a:r>
              <a:rPr lang="en-US" b="0" dirty="0">
                <a:effectLst/>
                <a:latin typeface="Consolas" panose="020B0609020204030204" pitchFamily="49" charset="0"/>
              </a:rPr>
              <a:t> </a:t>
            </a:r>
            <a:r>
              <a:rPr lang="en-US" b="0" dirty="0" err="1">
                <a:effectLst/>
                <a:latin typeface="Consolas" panose="020B0609020204030204" pitchFamily="49" charset="0"/>
              </a:rPr>
              <a:t>số</a:t>
            </a:r>
            <a:r>
              <a:rPr lang="en-US" b="0" dirty="0">
                <a:effectLst/>
                <a:latin typeface="Consolas" panose="020B0609020204030204" pitchFamily="49" charset="0"/>
              </a:rPr>
              <a:t> </a:t>
            </a:r>
            <a:r>
              <a:rPr lang="en-US" b="0" dirty="0" err="1">
                <a:effectLst/>
                <a:latin typeface="Consolas" panose="020B0609020204030204" pitchFamily="49" charset="0"/>
              </a:rPr>
              <a:t>bản</a:t>
            </a:r>
            <a:r>
              <a:rPr lang="en-US" b="0" dirty="0">
                <a:effectLst/>
                <a:latin typeface="Consolas" panose="020B0609020204030204" pitchFamily="49" charset="0"/>
              </a:rPr>
              <a:t> </a:t>
            </a:r>
            <a:r>
              <a:rPr lang="en-US" b="0" dirty="0" err="1">
                <a:effectLst/>
                <a:latin typeface="Consolas" panose="020B0609020204030204" pitchFamily="49" charset="0"/>
              </a:rPr>
              <a:t>ghi</a:t>
            </a:r>
            <a:r>
              <a:rPr lang="en-US" b="0" dirty="0">
                <a:effectLst/>
                <a:latin typeface="Consolas" panose="020B0609020204030204" pitchFamily="49" charset="0"/>
              </a:rPr>
              <a:t> </a:t>
            </a:r>
            <a:r>
              <a:rPr lang="en-US" b="0" dirty="0" err="1">
                <a:effectLst/>
                <a:latin typeface="Consolas" panose="020B0609020204030204" pitchFamily="49" charset="0"/>
              </a:rPr>
              <a:t>trong</a:t>
            </a:r>
            <a:r>
              <a:rPr lang="en-US" b="0" dirty="0">
                <a:effectLst/>
                <a:latin typeface="Consolas" panose="020B0609020204030204" pitchFamily="49" charset="0"/>
              </a:rPr>
              <a:t> </a:t>
            </a:r>
            <a:r>
              <a:rPr lang="en-US" b="0" dirty="0" err="1">
                <a:effectLst/>
                <a:latin typeface="Consolas" panose="020B0609020204030204" pitchFamily="49" charset="0"/>
              </a:rPr>
              <a:t>df_bureau</a:t>
            </a:r>
            <a:r>
              <a:rPr lang="en-US" b="0" dirty="0">
                <a:effectLst/>
                <a:latin typeface="Consolas" panose="020B0609020204030204" pitchFamily="49" charset="0"/>
              </a:rPr>
              <a:t>.</a:t>
            </a: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vi-VN"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b="0" dirty="0">
              <a:effectLst/>
              <a:latin typeface="Consolas" panose="020B0609020204030204" pitchFamily="49" charset="0"/>
            </a:endParaRPr>
          </a:p>
          <a:p>
            <a:pPr>
              <a:lnSpc>
                <a:spcPct val="120000"/>
              </a:lnSpc>
            </a:pPr>
            <a:endParaRPr lang="en-US" dirty="0">
              <a:latin typeface="Consolas" panose="020B0609020204030204" pitchFamily="49" charset="0"/>
            </a:endParaRPr>
          </a:p>
        </p:txBody>
      </p:sp>
    </p:spTree>
    <p:extLst>
      <p:ext uri="{BB962C8B-B14F-4D97-AF65-F5344CB8AC3E}">
        <p14:creationId xmlns:p14="http://schemas.microsoft.com/office/powerpoint/2010/main" val="178513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1C34-FC33-AD20-A7D5-30E4453CAA71}"/>
              </a:ext>
            </a:extLst>
          </p:cNvPr>
          <p:cNvSpPr>
            <a:spLocks noGrp="1"/>
          </p:cNvSpPr>
          <p:nvPr>
            <p:ph type="title"/>
          </p:nvPr>
        </p:nvSpPr>
        <p:spPr>
          <a:xfrm>
            <a:off x="838200" y="365125"/>
            <a:ext cx="11262360" cy="1325563"/>
          </a:xfrm>
        </p:spPr>
        <p:txBody>
          <a:bodyPr>
            <a:normAutofit fontScale="90000"/>
          </a:bodyPr>
          <a:lstStyle/>
          <a:p>
            <a:r>
              <a:rPr lang="en-US" dirty="0">
                <a:latin typeface="Consolas" panose="020B0609020204030204" pitchFamily="49" charset="0"/>
              </a:rPr>
              <a:t>B4: Khi </a:t>
            </a:r>
            <a:r>
              <a:rPr lang="en-US" dirty="0" err="1">
                <a:latin typeface="Consolas" panose="020B0609020204030204" pitchFamily="49" charset="0"/>
              </a:rPr>
              <a:t>đã</a:t>
            </a:r>
            <a:r>
              <a:rPr lang="en-US" dirty="0">
                <a:latin typeface="Consolas" panose="020B0609020204030204" pitchFamily="49" charset="0"/>
              </a:rPr>
              <a:t> </a:t>
            </a:r>
            <a:r>
              <a:rPr lang="en-US" dirty="0" err="1">
                <a:latin typeface="Consolas" panose="020B0609020204030204" pitchFamily="49" charset="0"/>
              </a:rPr>
              <a:t>có</a:t>
            </a:r>
            <a:r>
              <a:rPr lang="en-US" dirty="0">
                <a:latin typeface="Consolas" panose="020B0609020204030204" pitchFamily="49" charset="0"/>
              </a:rPr>
              <a:t> </a:t>
            </a:r>
            <a:r>
              <a:rPr lang="en-US" dirty="0" err="1">
                <a:latin typeface="Consolas" panose="020B0609020204030204" pitchFamily="49" charset="0"/>
              </a:rPr>
              <a:t>một</a:t>
            </a:r>
            <a:r>
              <a:rPr lang="en-US" dirty="0">
                <a:latin typeface="Consolas" panose="020B0609020204030204" pitchFamily="49" charset="0"/>
              </a:rPr>
              <a:t> </a:t>
            </a:r>
            <a:r>
              <a:rPr lang="en-US" dirty="0" err="1">
                <a:latin typeface="Consolas" panose="020B0609020204030204" pitchFamily="49" charset="0"/>
              </a:rPr>
              <a:t>số</a:t>
            </a:r>
            <a:r>
              <a:rPr lang="en-US" dirty="0">
                <a:latin typeface="Consolas" panose="020B0609020204030204" pitchFamily="49" charset="0"/>
              </a:rPr>
              <a:t> </a:t>
            </a:r>
            <a:r>
              <a:rPr lang="en-US" dirty="0" err="1">
                <a:latin typeface="Consolas" panose="020B0609020204030204" pitchFamily="49" charset="0"/>
              </a:rPr>
              <a:t>df</a:t>
            </a:r>
            <a:r>
              <a:rPr lang="en-US" dirty="0">
                <a:latin typeface="Consolas" panose="020B0609020204030204" pitchFamily="49" charset="0"/>
              </a:rPr>
              <a:t> </a:t>
            </a:r>
            <a:r>
              <a:rPr lang="en-US" dirty="0" err="1">
                <a:latin typeface="Consolas" panose="020B0609020204030204" pitchFamily="49" charset="0"/>
              </a:rPr>
              <a:t>nhất</a:t>
            </a:r>
            <a:r>
              <a:rPr lang="en-US" dirty="0">
                <a:latin typeface="Consolas" panose="020B0609020204030204" pitchFamily="49" charset="0"/>
              </a:rPr>
              <a:t> </a:t>
            </a:r>
            <a:r>
              <a:rPr lang="en-US" dirty="0" err="1">
                <a:latin typeface="Consolas" panose="020B0609020204030204" pitchFamily="49" charset="0"/>
              </a:rPr>
              <a:t>định</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tiến</a:t>
            </a:r>
            <a:r>
              <a:rPr lang="en-US" dirty="0">
                <a:latin typeface="Consolas" panose="020B0609020204030204" pitchFamily="49" charset="0"/>
              </a:rPr>
              <a:t> </a:t>
            </a:r>
            <a:r>
              <a:rPr lang="en-US" dirty="0" err="1">
                <a:latin typeface="Consolas" panose="020B0609020204030204" pitchFamily="49" charset="0"/>
              </a:rPr>
              <a:t>hành</a:t>
            </a:r>
            <a:r>
              <a:rPr lang="en-US" dirty="0">
                <a:latin typeface="Consolas" panose="020B0609020204030204" pitchFamily="49" charset="0"/>
              </a:rPr>
              <a:t> </a:t>
            </a:r>
            <a:r>
              <a:rPr lang="en-US" dirty="0" err="1">
                <a:latin typeface="Consolas" panose="020B0609020204030204" pitchFamily="49" charset="0"/>
              </a:rPr>
              <a:t>chạy</a:t>
            </a:r>
            <a:r>
              <a:rPr lang="en-US" dirty="0">
                <a:latin typeface="Consolas" panose="020B0609020204030204" pitchFamily="49" charset="0"/>
              </a:rPr>
              <a:t> model </a:t>
            </a: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df</a:t>
            </a:r>
            <a:r>
              <a:rPr lang="en-US" dirty="0">
                <a:latin typeface="Consolas" panose="020B0609020204030204" pitchFamily="49" charset="0"/>
              </a:rPr>
              <a:t> </a:t>
            </a:r>
            <a:r>
              <a:rPr lang="en-US" dirty="0" err="1">
                <a:latin typeface="Consolas" panose="020B0609020204030204" pitchFamily="49" charset="0"/>
              </a:rPr>
              <a:t>đó</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44DDD423-7CC6-332F-C591-12C229DEDA05}"/>
              </a:ext>
            </a:extLst>
          </p:cNvPr>
          <p:cNvSpPr>
            <a:spLocks noGrp="1"/>
          </p:cNvSpPr>
          <p:nvPr>
            <p:ph idx="1"/>
          </p:nvPr>
        </p:nvSpPr>
        <p:spPr/>
        <p:txBody>
          <a:bodyPr>
            <a:normAutofit fontScale="55000" lnSpcReduction="20000"/>
          </a:bodyPr>
          <a:lstStyle/>
          <a:p>
            <a:pPr>
              <a:lnSpc>
                <a:spcPct val="120000"/>
              </a:lnSpc>
            </a:pPr>
            <a:r>
              <a:rPr lang="en-US" dirty="0">
                <a:latin typeface="Consolas" panose="020B0609020204030204" pitchFamily="49" charset="0"/>
              </a:rPr>
              <a:t>df_merged_1: join </a:t>
            </a:r>
            <a:r>
              <a:rPr lang="en-US" dirty="0" err="1">
                <a:latin typeface="Consolas" panose="020B0609020204030204" pitchFamily="49" charset="0"/>
              </a:rPr>
              <a:t>df_bureau</a:t>
            </a:r>
            <a:r>
              <a:rPr lang="en-US" dirty="0">
                <a:latin typeface="Consolas" panose="020B0609020204030204" pitchFamily="49" charset="0"/>
              </a:rPr>
              <a:t> </a:t>
            </a: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df_bureau_balance_với</a:t>
            </a:r>
            <a:r>
              <a:rPr lang="en-US" dirty="0">
                <a:latin typeface="Consolas" panose="020B0609020204030204" pitchFamily="49" charset="0"/>
              </a:rPr>
              <a:t> </a:t>
            </a:r>
            <a:r>
              <a:rPr lang="en-US" dirty="0" err="1">
                <a:latin typeface="Consolas" panose="020B0609020204030204" pitchFamily="49" charset="0"/>
              </a:rPr>
              <a:t>df_application_train</a:t>
            </a:r>
            <a:endParaRPr lang="en-US" dirty="0">
              <a:latin typeface="Consolas" panose="020B0609020204030204" pitchFamily="49" charset="0"/>
            </a:endParaRPr>
          </a:p>
          <a:p>
            <a:pPr>
              <a:lnSpc>
                <a:spcPct val="120000"/>
              </a:lnSpc>
            </a:pPr>
            <a:r>
              <a:rPr lang="en-US" dirty="0">
                <a:latin typeface="Consolas" panose="020B0609020204030204" pitchFamily="49" charset="0"/>
              </a:rPr>
              <a:t>df_merged_2: join </a:t>
            </a:r>
            <a:r>
              <a:rPr lang="en-US" dirty="0" err="1">
                <a:latin typeface="Consolas" panose="020B0609020204030204" pitchFamily="49" charset="0"/>
              </a:rPr>
              <a:t>df_bureau</a:t>
            </a:r>
            <a:r>
              <a:rPr lang="en-US" dirty="0">
                <a:latin typeface="Consolas" panose="020B0609020204030204" pitchFamily="49" charset="0"/>
              </a:rPr>
              <a:t> </a:t>
            </a: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df_bureau_balance_với</a:t>
            </a:r>
            <a:r>
              <a:rPr lang="en-US" dirty="0">
                <a:latin typeface="Consolas" panose="020B0609020204030204" pitchFamily="49" charset="0"/>
              </a:rPr>
              <a:t> </a:t>
            </a:r>
            <a:r>
              <a:rPr lang="en-US" dirty="0" err="1">
                <a:latin typeface="Consolas" panose="020B0609020204030204" pitchFamily="49" charset="0"/>
              </a:rPr>
              <a:t>cột</a:t>
            </a:r>
            <a:r>
              <a:rPr lang="en-US" dirty="0">
                <a:latin typeface="Consolas" panose="020B0609020204030204" pitchFamily="49" charset="0"/>
              </a:rPr>
              <a:t> TARGET </a:t>
            </a:r>
            <a:r>
              <a:rPr lang="en-US" dirty="0" err="1">
                <a:latin typeface="Consolas" panose="020B0609020204030204" pitchFamily="49" charset="0"/>
              </a:rPr>
              <a:t>trong</a:t>
            </a:r>
            <a:r>
              <a:rPr lang="en-US" dirty="0">
                <a:latin typeface="Consolas" panose="020B0609020204030204" pitchFamily="49" charset="0"/>
              </a:rPr>
              <a:t> </a:t>
            </a:r>
            <a:r>
              <a:rPr lang="en-US" dirty="0" err="1">
                <a:latin typeface="Consolas" panose="020B0609020204030204" pitchFamily="49" charset="0"/>
              </a:rPr>
              <a:t>df_application_train</a:t>
            </a:r>
            <a:r>
              <a:rPr lang="en-US" dirty="0">
                <a:latin typeface="Consolas" panose="020B0609020204030204" pitchFamily="49" charset="0"/>
              </a:rPr>
              <a:t> </a:t>
            </a:r>
          </a:p>
          <a:p>
            <a:pPr>
              <a:lnSpc>
                <a:spcPct val="120000"/>
              </a:lnSpc>
            </a:pPr>
            <a:r>
              <a:rPr lang="en-US" dirty="0" err="1">
                <a:latin typeface="Consolas" panose="020B0609020204030204" pitchFamily="49" charset="0"/>
              </a:rPr>
              <a:t>df_application_train_norm</a:t>
            </a:r>
            <a:r>
              <a:rPr lang="en-US" dirty="0">
                <a:latin typeface="Consolas" panose="020B0609020204030204" pitchFamily="49" charset="0"/>
              </a:rPr>
              <a:t>: </a:t>
            </a:r>
            <a:r>
              <a:rPr lang="en-US" dirty="0" err="1">
                <a:latin typeface="Consolas" panose="020B0609020204030204" pitchFamily="49" charset="0"/>
              </a:rPr>
              <a:t>df_application_train</a:t>
            </a:r>
            <a:r>
              <a:rPr lang="en-US" dirty="0">
                <a:latin typeface="Consolas" panose="020B0609020204030204" pitchFamily="49" charset="0"/>
              </a:rPr>
              <a:t> </a:t>
            </a:r>
            <a:r>
              <a:rPr lang="en-US" dirty="0" err="1">
                <a:latin typeface="Consolas" panose="020B0609020204030204" pitchFamily="49" charset="0"/>
              </a:rPr>
              <a:t>sau</a:t>
            </a:r>
            <a:r>
              <a:rPr lang="en-US" dirty="0">
                <a:latin typeface="Consolas" panose="020B0609020204030204" pitchFamily="49" charset="0"/>
              </a:rPr>
              <a:t> </a:t>
            </a:r>
            <a:r>
              <a:rPr lang="en-US" dirty="0" err="1">
                <a:latin typeface="Consolas" panose="020B0609020204030204" pitchFamily="49" charset="0"/>
              </a:rPr>
              <a:t>khi</a:t>
            </a:r>
            <a:r>
              <a:rPr lang="en-US" dirty="0">
                <a:latin typeface="Consolas" panose="020B0609020204030204" pitchFamily="49" charset="0"/>
              </a:rPr>
              <a:t> </a:t>
            </a:r>
            <a:r>
              <a:rPr lang="en-US" dirty="0" err="1">
                <a:latin typeface="Consolas" panose="020B0609020204030204" pitchFamily="49" charset="0"/>
              </a:rPr>
              <a:t>chuẩn</a:t>
            </a:r>
            <a:r>
              <a:rPr lang="en-US" dirty="0">
                <a:latin typeface="Consolas" panose="020B0609020204030204" pitchFamily="49" charset="0"/>
              </a:rPr>
              <a:t> </a:t>
            </a:r>
            <a:r>
              <a:rPr lang="en-US" dirty="0" err="1">
                <a:latin typeface="Consolas" panose="020B0609020204030204" pitchFamily="49" charset="0"/>
              </a:rPr>
              <a:t>hóa</a:t>
            </a:r>
            <a:endParaRPr lang="en-US" dirty="0">
              <a:latin typeface="Consolas" panose="020B0609020204030204" pitchFamily="49" charset="0"/>
            </a:endParaRPr>
          </a:p>
          <a:p>
            <a:pPr>
              <a:lnSpc>
                <a:spcPct val="120000"/>
              </a:lnSpc>
            </a:pPr>
            <a:r>
              <a:rPr lang="en-US" dirty="0" err="1">
                <a:latin typeface="Consolas" panose="020B0609020204030204" pitchFamily="49" charset="0"/>
              </a:rPr>
              <a:t>df_status_target</a:t>
            </a:r>
            <a:r>
              <a:rPr lang="en-US" dirty="0">
                <a:latin typeface="Consolas" panose="020B0609020204030204" pitchFamily="49" charset="0"/>
              </a:rPr>
              <a:t>: </a:t>
            </a:r>
            <a:r>
              <a:rPr lang="en-US" dirty="0" err="1">
                <a:latin typeface="Consolas" panose="020B0609020204030204" pitchFamily="49" charset="0"/>
              </a:rPr>
              <a:t>chỉ</a:t>
            </a:r>
            <a:r>
              <a:rPr lang="en-US" dirty="0">
                <a:latin typeface="Consolas" panose="020B0609020204030204" pitchFamily="49" charset="0"/>
              </a:rPr>
              <a:t> </a:t>
            </a:r>
            <a:r>
              <a:rPr lang="en-US" dirty="0" err="1">
                <a:latin typeface="Consolas" panose="020B0609020204030204" pitchFamily="49" charset="0"/>
              </a:rPr>
              <a:t>gồm</a:t>
            </a:r>
            <a:r>
              <a:rPr lang="en-US" dirty="0">
                <a:latin typeface="Consolas" panose="020B0609020204030204" pitchFamily="49" charset="0"/>
              </a:rPr>
              <a:t> STATUS </a:t>
            </a:r>
            <a:r>
              <a:rPr lang="en-US" dirty="0" err="1">
                <a:latin typeface="Consolas" panose="020B0609020204030204" pitchFamily="49" charset="0"/>
              </a:rPr>
              <a:t>cuối</a:t>
            </a:r>
            <a:r>
              <a:rPr lang="en-US" dirty="0">
                <a:latin typeface="Consolas" panose="020B0609020204030204" pitchFamily="49" charset="0"/>
              </a:rPr>
              <a:t> </a:t>
            </a:r>
            <a:r>
              <a:rPr lang="en-US" dirty="0" err="1">
                <a:latin typeface="Consolas" panose="020B0609020204030204" pitchFamily="49" charset="0"/>
              </a:rPr>
              <a:t>của</a:t>
            </a:r>
            <a:r>
              <a:rPr lang="en-US" dirty="0">
                <a:latin typeface="Consolas" panose="020B0609020204030204" pitchFamily="49" charset="0"/>
              </a:rPr>
              <a:t> </a:t>
            </a:r>
            <a:r>
              <a:rPr lang="en-US" dirty="0" err="1">
                <a:latin typeface="Consolas" panose="020B0609020204030204" pitchFamily="49" charset="0"/>
              </a:rPr>
              <a:t>người</a:t>
            </a:r>
            <a:r>
              <a:rPr lang="en-US" dirty="0">
                <a:latin typeface="Consolas" panose="020B0609020204030204" pitchFamily="49" charset="0"/>
              </a:rPr>
              <a:t> dung </a:t>
            </a:r>
            <a:r>
              <a:rPr lang="en-US" dirty="0" err="1">
                <a:latin typeface="Consolas" panose="020B0609020204030204" pitchFamily="49" charset="0"/>
              </a:rPr>
              <a:t>và</a:t>
            </a:r>
            <a:r>
              <a:rPr lang="en-US" dirty="0">
                <a:latin typeface="Consolas" panose="020B0609020204030204" pitchFamily="49" charset="0"/>
              </a:rPr>
              <a:t> </a:t>
            </a:r>
            <a:r>
              <a:rPr lang="en-US" dirty="0" err="1">
                <a:latin typeface="Consolas" panose="020B0609020204030204" pitchFamily="49" charset="0"/>
              </a:rPr>
              <a:t>cột</a:t>
            </a:r>
            <a:r>
              <a:rPr lang="en-US" dirty="0">
                <a:latin typeface="Consolas" panose="020B0609020204030204" pitchFamily="49" charset="0"/>
              </a:rPr>
              <a:t> TARGET </a:t>
            </a:r>
            <a:r>
              <a:rPr lang="en-US" dirty="0" err="1">
                <a:latin typeface="Consolas" panose="020B0609020204030204" pitchFamily="49" charset="0"/>
              </a:rPr>
              <a:t>trong</a:t>
            </a:r>
            <a:r>
              <a:rPr lang="en-US" dirty="0">
                <a:latin typeface="Consolas" panose="020B0609020204030204" pitchFamily="49" charset="0"/>
              </a:rPr>
              <a:t> </a:t>
            </a:r>
            <a:r>
              <a:rPr lang="en-US" dirty="0" err="1">
                <a:latin typeface="Consolas" panose="020B0609020204030204" pitchFamily="49" charset="0"/>
              </a:rPr>
              <a:t>df_application_train</a:t>
            </a:r>
            <a:r>
              <a:rPr lang="en-US" dirty="0">
                <a:latin typeface="Consolas" panose="020B0609020204030204" pitchFamily="49" charset="0"/>
              </a:rPr>
              <a:t>. Em </a:t>
            </a:r>
            <a:r>
              <a:rPr lang="en-US" dirty="0" err="1">
                <a:latin typeface="Consolas" panose="020B0609020204030204" pitchFamily="49" charset="0"/>
              </a:rPr>
              <a:t>muốn</a:t>
            </a:r>
            <a:r>
              <a:rPr lang="en-US" dirty="0">
                <a:latin typeface="Consolas" panose="020B0609020204030204" pitchFamily="49" charset="0"/>
              </a:rPr>
              <a:t> </a:t>
            </a:r>
            <a:r>
              <a:rPr lang="en-US" dirty="0" err="1">
                <a:latin typeface="Consolas" panose="020B0609020204030204" pitchFamily="49" charset="0"/>
              </a:rPr>
              <a:t>thử</a:t>
            </a:r>
            <a:r>
              <a:rPr lang="en-US" dirty="0">
                <a:latin typeface="Consolas" panose="020B0609020204030204" pitchFamily="49" charset="0"/>
              </a:rPr>
              <a:t> </a:t>
            </a:r>
            <a:r>
              <a:rPr lang="en-US" dirty="0" err="1">
                <a:latin typeface="Consolas" panose="020B0609020204030204" pitchFamily="49" charset="0"/>
              </a:rPr>
              <a:t>chỉ</a:t>
            </a:r>
            <a:r>
              <a:rPr lang="en-US" dirty="0">
                <a:latin typeface="Consolas" panose="020B0609020204030204" pitchFamily="49" charset="0"/>
              </a:rPr>
              <a:t> dung </a:t>
            </a:r>
            <a:r>
              <a:rPr lang="en-US" dirty="0" err="1">
                <a:latin typeface="Consolas" panose="020B0609020204030204" pitchFamily="49" charset="0"/>
              </a:rPr>
              <a:t>duy</a:t>
            </a:r>
            <a:r>
              <a:rPr lang="en-US" dirty="0">
                <a:latin typeface="Consolas" panose="020B0609020204030204" pitchFamily="49" charset="0"/>
              </a:rPr>
              <a:t> </a:t>
            </a:r>
            <a:r>
              <a:rPr lang="en-US" dirty="0" err="1">
                <a:latin typeface="Consolas" panose="020B0609020204030204" pitchFamily="49" charset="0"/>
              </a:rPr>
              <a:t>nhất</a:t>
            </a:r>
            <a:r>
              <a:rPr lang="en-US" dirty="0">
                <a:latin typeface="Consolas" panose="020B0609020204030204" pitchFamily="49" charset="0"/>
              </a:rPr>
              <a:t> STATUS </a:t>
            </a:r>
            <a:r>
              <a:rPr lang="en-US" dirty="0" err="1">
                <a:latin typeface="Consolas" panose="020B0609020204030204" pitchFamily="49" charset="0"/>
              </a:rPr>
              <a:t>vì</a:t>
            </a:r>
            <a:r>
              <a:rPr lang="en-US" dirty="0">
                <a:latin typeface="Consolas" panose="020B0609020204030204" pitchFamily="49" charset="0"/>
              </a:rPr>
              <a:t> </a:t>
            </a: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đây</a:t>
            </a:r>
            <a:r>
              <a:rPr lang="en-US" dirty="0">
                <a:latin typeface="Consolas" panose="020B0609020204030204" pitchFamily="49" charset="0"/>
              </a:rPr>
              <a:t> là </a:t>
            </a:r>
            <a:r>
              <a:rPr lang="en-US" dirty="0" err="1">
                <a:latin typeface="Consolas" panose="020B0609020204030204" pitchFamily="49" charset="0"/>
              </a:rPr>
              <a:t>một</a:t>
            </a:r>
            <a:r>
              <a:rPr lang="en-US" dirty="0">
                <a:latin typeface="Consolas" panose="020B0609020204030204" pitchFamily="49" charset="0"/>
              </a:rPr>
              <a:t> </a:t>
            </a:r>
            <a:r>
              <a:rPr lang="en-US" dirty="0" err="1">
                <a:latin typeface="Consolas" panose="020B0609020204030204" pitchFamily="49" charset="0"/>
              </a:rPr>
              <a:t>dữ</a:t>
            </a:r>
            <a:r>
              <a:rPr lang="en-US" dirty="0">
                <a:latin typeface="Consolas" panose="020B0609020204030204" pitchFamily="49" charset="0"/>
              </a:rPr>
              <a:t> </a:t>
            </a:r>
            <a:r>
              <a:rPr lang="en-US" dirty="0" err="1">
                <a:latin typeface="Consolas" panose="020B0609020204030204" pitchFamily="49" charset="0"/>
              </a:rPr>
              <a:t>liệu</a:t>
            </a:r>
            <a:r>
              <a:rPr lang="en-US" dirty="0">
                <a:latin typeface="Consolas" panose="020B0609020204030204" pitchFamily="49" charset="0"/>
              </a:rPr>
              <a:t> </a:t>
            </a:r>
            <a:r>
              <a:rPr lang="en-US" dirty="0" err="1">
                <a:latin typeface="Consolas" panose="020B0609020204030204" pitchFamily="49" charset="0"/>
              </a:rPr>
              <a:t>quan</a:t>
            </a:r>
            <a:r>
              <a:rPr lang="en-US" dirty="0">
                <a:latin typeface="Consolas" panose="020B0609020204030204" pitchFamily="49" charset="0"/>
              </a:rPr>
              <a:t> </a:t>
            </a:r>
            <a:r>
              <a:rPr lang="en-US" dirty="0" err="1">
                <a:latin typeface="Consolas" panose="020B0609020204030204" pitchFamily="49" charset="0"/>
              </a:rPr>
              <a:t>trọng</a:t>
            </a:r>
            <a:r>
              <a:rPr lang="en-US" dirty="0">
                <a:latin typeface="Consolas" panose="020B0609020204030204" pitchFamily="49" charset="0"/>
              </a:rPr>
              <a:t>.</a:t>
            </a:r>
          </a:p>
          <a:p>
            <a:pPr>
              <a:lnSpc>
                <a:spcPct val="120000"/>
              </a:lnSpc>
            </a:pPr>
            <a:endParaRPr lang="en-US" dirty="0">
              <a:latin typeface="Consolas" panose="020B0609020204030204" pitchFamily="49" charset="0"/>
            </a:endParaRPr>
          </a:p>
          <a:p>
            <a:pPr>
              <a:lnSpc>
                <a:spcPct val="120000"/>
              </a:lnSpc>
            </a:pPr>
            <a:r>
              <a:rPr lang="en-US" dirty="0">
                <a:latin typeface="Consolas" panose="020B0609020204030204" pitchFamily="49" charset="0"/>
              </a:rPr>
              <a:t>join </a:t>
            </a:r>
            <a:r>
              <a:rPr lang="en-US" dirty="0" err="1">
                <a:latin typeface="Consolas" panose="020B0609020204030204" pitchFamily="49" charset="0"/>
              </a:rPr>
              <a:t>df_bureau</a:t>
            </a:r>
            <a:r>
              <a:rPr lang="en-US" dirty="0">
                <a:latin typeface="Consolas" panose="020B0609020204030204" pitchFamily="49" charset="0"/>
              </a:rPr>
              <a:t> </a:t>
            </a: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df_bureau_balance</a:t>
            </a:r>
            <a:r>
              <a:rPr lang="en-US" dirty="0">
                <a:latin typeface="Consolas" panose="020B0609020204030204" pitchFamily="49" charset="0"/>
              </a:rPr>
              <a:t> </a:t>
            </a:r>
            <a:r>
              <a:rPr lang="vi-VN" b="0" dirty="0">
                <a:effectLst/>
                <a:latin typeface="Consolas" panose="020B0609020204030204" pitchFamily="49" charset="0"/>
              </a:rPr>
              <a:t>có 2 sự lựa chọn:</a:t>
            </a:r>
          </a:p>
          <a:p>
            <a:pPr marL="0" indent="0">
              <a:lnSpc>
                <a:spcPct val="120000"/>
              </a:lnSpc>
              <a:buNone/>
            </a:pPr>
            <a:r>
              <a:rPr lang="en-US" dirty="0">
                <a:latin typeface="Consolas" panose="020B0609020204030204" pitchFamily="49" charset="0"/>
              </a:rPr>
              <a:t>	- </a:t>
            </a:r>
            <a:r>
              <a:rPr lang="vi-VN" b="0" dirty="0">
                <a:effectLst/>
                <a:latin typeface="Consolas" panose="020B0609020204030204" pitchFamily="49" charset="0"/>
              </a:rPr>
              <a:t>Sử dụng left join để tránh lãng phí thông tin ở các attribute khác, điền thêm vào các </a:t>
            </a:r>
            <a:r>
              <a:rPr lang="en-US" b="0" dirty="0">
                <a:effectLst/>
                <a:latin typeface="Consolas" panose="020B0609020204030204" pitchFamily="49" charset="0"/>
              </a:rPr>
              <a:t>	</a:t>
            </a:r>
            <a:r>
              <a:rPr lang="vi-VN" b="0" dirty="0">
                <a:effectLst/>
                <a:latin typeface="Consolas" panose="020B0609020204030204" pitchFamily="49" charset="0"/>
              </a:rPr>
              <a:t>giá trị còn trống.</a:t>
            </a:r>
            <a:endParaRPr lang="en-US" dirty="0">
              <a:latin typeface="Consolas" panose="020B0609020204030204" pitchFamily="49" charset="0"/>
            </a:endParaRPr>
          </a:p>
          <a:p>
            <a:pPr marL="0" indent="0">
              <a:lnSpc>
                <a:spcPct val="120000"/>
              </a:lnSpc>
              <a:buNone/>
            </a:pPr>
            <a:r>
              <a:rPr lang="en-US" b="0" dirty="0">
                <a:effectLst/>
                <a:latin typeface="Consolas" panose="020B0609020204030204" pitchFamily="49" charset="0"/>
              </a:rPr>
              <a:t>	- C</a:t>
            </a:r>
            <a:r>
              <a:rPr lang="vi-VN" b="0" dirty="0">
                <a:effectLst/>
                <a:latin typeface="Consolas" panose="020B0609020204030204" pitchFamily="49" charset="0"/>
              </a:rPr>
              <a:t>hỉ sử dụng các bản ghi mà ta nắm được STATUS tháng gần nhất - inner join.</a:t>
            </a:r>
          </a:p>
          <a:p>
            <a:pPr marL="0" indent="0">
              <a:lnSpc>
                <a:spcPct val="120000"/>
              </a:lnSpc>
              <a:buNone/>
            </a:pPr>
            <a:r>
              <a:rPr lang="en-US" b="0" dirty="0">
                <a:effectLst/>
                <a:latin typeface="Consolas" panose="020B0609020204030204" pitchFamily="49" charset="0"/>
              </a:rPr>
              <a:t>	- </a:t>
            </a:r>
            <a:r>
              <a:rPr lang="vi-VN" b="0" dirty="0">
                <a:effectLst/>
                <a:latin typeface="Consolas" panose="020B0609020204030204" pitchFamily="49" charset="0"/>
              </a:rPr>
              <a:t>Có thể thử cả 2 để thử nghiệm mô hình.</a:t>
            </a:r>
          </a:p>
          <a:p>
            <a:pPr marL="0" indent="0">
              <a:lnSpc>
                <a:spcPct val="120000"/>
              </a:lnSpc>
              <a:buNone/>
            </a:pPr>
            <a:r>
              <a:rPr lang="en-US" b="0" dirty="0">
                <a:effectLst/>
                <a:latin typeface="Consolas" panose="020B0609020204030204" pitchFamily="49" charset="0"/>
              </a:rPr>
              <a:t>	- </a:t>
            </a:r>
            <a:r>
              <a:rPr lang="vi-VN" b="0" dirty="0">
                <a:effectLst/>
                <a:latin typeface="Consolas" panose="020B0609020204030204" pitchFamily="49" charset="0"/>
              </a:rPr>
              <a:t>Hiện tại em chọn phương án 2, vì với em  STATUS tháng gần nhất là một loại dữ liệu quan </a:t>
            </a:r>
            <a:r>
              <a:rPr lang="en-US" b="0" dirty="0">
                <a:effectLst/>
                <a:latin typeface="Consolas" panose="020B0609020204030204" pitchFamily="49" charset="0"/>
              </a:rPr>
              <a:t>	</a:t>
            </a:r>
            <a:r>
              <a:rPr lang="vi-VN" b="0" dirty="0">
                <a:effectLst/>
                <a:latin typeface="Consolas" panose="020B0609020204030204" pitchFamily="49" charset="0"/>
              </a:rPr>
              <a:t>trọng</a:t>
            </a:r>
          </a:p>
          <a:p>
            <a:pPr>
              <a:lnSpc>
                <a:spcPct val="120000"/>
              </a:lnSpc>
            </a:pPr>
            <a:endParaRPr lang="en-US" dirty="0">
              <a:latin typeface="Consolas" panose="020B0609020204030204" pitchFamily="49" charset="0"/>
            </a:endParaRPr>
          </a:p>
          <a:p>
            <a:pPr>
              <a:lnSpc>
                <a:spcPct val="120000"/>
              </a:lnSpc>
            </a:pPr>
            <a:endParaRPr lang="en-US" dirty="0">
              <a:latin typeface="Consolas" panose="020B0609020204030204" pitchFamily="49" charset="0"/>
            </a:endParaRPr>
          </a:p>
          <a:p>
            <a:pPr>
              <a:lnSpc>
                <a:spcPct val="120000"/>
              </a:lnSpc>
            </a:pPr>
            <a:endParaRPr lang="en-US" dirty="0">
              <a:latin typeface="Consolas" panose="020B0609020204030204" pitchFamily="49" charset="0"/>
            </a:endParaRPr>
          </a:p>
          <a:p>
            <a:pPr>
              <a:lnSpc>
                <a:spcPct val="120000"/>
              </a:lnSpc>
            </a:pPr>
            <a:endParaRPr lang="en-US" dirty="0">
              <a:latin typeface="Consolas" panose="020B0609020204030204" pitchFamily="49" charset="0"/>
            </a:endParaRPr>
          </a:p>
          <a:p>
            <a:pPr>
              <a:lnSpc>
                <a:spcPct val="120000"/>
              </a:lnSpc>
            </a:pPr>
            <a:endParaRPr lang="en-US" dirty="0">
              <a:latin typeface="Consolas" panose="020B0609020204030204" pitchFamily="49" charset="0"/>
            </a:endParaRPr>
          </a:p>
          <a:p>
            <a:pPr>
              <a:lnSpc>
                <a:spcPct val="120000"/>
              </a:lnSpc>
            </a:pPr>
            <a:endParaRPr lang="en-US" dirty="0">
              <a:latin typeface="Consolas" panose="020B0609020204030204" pitchFamily="49" charset="0"/>
            </a:endParaRPr>
          </a:p>
          <a:p>
            <a:pPr>
              <a:lnSpc>
                <a:spcPct val="120000"/>
              </a:lnSpc>
            </a:pPr>
            <a:endParaRPr lang="en-US" dirty="0">
              <a:latin typeface="Consolas" panose="020B0609020204030204" pitchFamily="49" charset="0"/>
            </a:endParaRPr>
          </a:p>
        </p:txBody>
      </p:sp>
    </p:spTree>
    <p:extLst>
      <p:ext uri="{BB962C8B-B14F-4D97-AF65-F5344CB8AC3E}">
        <p14:creationId xmlns:p14="http://schemas.microsoft.com/office/powerpoint/2010/main" val="103507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4AE8-523A-6035-EBBE-5B10B9FBD089}"/>
              </a:ext>
            </a:extLst>
          </p:cNvPr>
          <p:cNvSpPr>
            <a:spLocks noGrp="1"/>
          </p:cNvSpPr>
          <p:nvPr>
            <p:ph type="title"/>
          </p:nvPr>
        </p:nvSpPr>
        <p:spPr/>
        <p:txBody>
          <a:bodyPr/>
          <a:lstStyle/>
          <a:p>
            <a:r>
              <a:rPr lang="en-US" dirty="0">
                <a:latin typeface="Consolas" panose="020B0609020204030204" pitchFamily="49" charset="0"/>
              </a:rPr>
              <a:t>B5: </a:t>
            </a:r>
            <a:r>
              <a:rPr lang="en-US" dirty="0" err="1">
                <a:latin typeface="Consolas" panose="020B0609020204030204" pitchFamily="49" charset="0"/>
              </a:rPr>
              <a:t>Kiểm</a:t>
            </a:r>
            <a:r>
              <a:rPr lang="en-US" dirty="0">
                <a:latin typeface="Consolas" panose="020B0609020204030204" pitchFamily="49" charset="0"/>
              </a:rPr>
              <a:t> </a:t>
            </a:r>
            <a:r>
              <a:rPr lang="en-US" dirty="0" err="1">
                <a:latin typeface="Consolas" panose="020B0609020204030204" pitchFamily="49" charset="0"/>
              </a:rPr>
              <a:t>tra</a:t>
            </a:r>
            <a:r>
              <a:rPr lang="en-US" dirty="0">
                <a:latin typeface="Consolas" panose="020B0609020204030204" pitchFamily="49" charset="0"/>
              </a:rPr>
              <a:t> </a:t>
            </a:r>
            <a:r>
              <a:rPr lang="en-US" dirty="0" err="1">
                <a:latin typeface="Consolas" panose="020B0609020204030204" pitchFamily="49" charset="0"/>
              </a:rPr>
              <a:t>kết</a:t>
            </a:r>
            <a:r>
              <a:rPr lang="en-US" dirty="0">
                <a:latin typeface="Consolas" panose="020B0609020204030204" pitchFamily="49" charset="0"/>
              </a:rPr>
              <a:t> </a:t>
            </a:r>
            <a:r>
              <a:rPr lang="en-US" dirty="0" err="1">
                <a:latin typeface="Consolas" panose="020B0609020204030204" pitchFamily="49" charset="0"/>
              </a:rPr>
              <a:t>quả</a:t>
            </a:r>
            <a:r>
              <a:rPr lang="en-US" dirty="0">
                <a:latin typeface="Consolas" panose="020B0609020204030204" pitchFamily="49" charset="0"/>
              </a:rPr>
              <a:t>(Accuracy) </a:t>
            </a: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các</a:t>
            </a:r>
            <a:r>
              <a:rPr lang="en-US" dirty="0">
                <a:latin typeface="Consolas" panose="020B0609020204030204" pitchFamily="49" charset="0"/>
              </a:rPr>
              <a:t> </a:t>
            </a:r>
            <a:r>
              <a:rPr lang="en-US" dirty="0" err="1">
                <a:latin typeface="Consolas" panose="020B0609020204030204" pitchFamily="49" charset="0"/>
              </a:rPr>
              <a:t>df</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0A20710F-DB38-C58D-5F97-6533351D8089}"/>
              </a:ext>
            </a:extLst>
          </p:cNvPr>
          <p:cNvSpPr>
            <a:spLocks noGrp="1"/>
          </p:cNvSpPr>
          <p:nvPr>
            <p:ph idx="1"/>
          </p:nvPr>
        </p:nvSpPr>
        <p:spPr/>
        <p:txBody>
          <a:bodyPr>
            <a:normAutofit fontScale="77500" lnSpcReduction="20000"/>
          </a:bodyPr>
          <a:lstStyle/>
          <a:p>
            <a:r>
              <a:rPr lang="en-US" dirty="0">
                <a:latin typeface="Consolas" panose="020B0609020204030204" pitchFamily="49" charset="0"/>
              </a:rPr>
              <a:t>df_merged_1: </a:t>
            </a:r>
          </a:p>
          <a:p>
            <a:pPr marL="0" indent="0">
              <a:buNone/>
            </a:pPr>
            <a:r>
              <a:rPr lang="en-US" b="0" i="0" dirty="0">
                <a:effectLst/>
                <a:latin typeface="Consolas" panose="020B0609020204030204" pitchFamily="49" charset="0"/>
              </a:rPr>
              <a:t>	- </a:t>
            </a:r>
            <a:r>
              <a:rPr lang="en-US" b="0" i="0" dirty="0" err="1">
                <a:effectLst/>
                <a:latin typeface="Consolas" panose="020B0609020204030204" pitchFamily="49" charset="0"/>
              </a:rPr>
              <a:t>GradientBoosting</a:t>
            </a:r>
            <a:r>
              <a:rPr lang="en-US" b="0" i="0" dirty="0">
                <a:effectLst/>
                <a:latin typeface="Consolas" panose="020B0609020204030204" pitchFamily="49" charset="0"/>
              </a:rPr>
              <a:t> Model Accuracy: 92.01% </a:t>
            </a:r>
          </a:p>
          <a:p>
            <a:pPr marL="0" indent="0">
              <a:buNone/>
            </a:pPr>
            <a:r>
              <a:rPr lang="en-US" dirty="0">
                <a:latin typeface="Consolas" panose="020B0609020204030204" pitchFamily="49" charset="0"/>
              </a:rPr>
              <a:t>	- </a:t>
            </a:r>
            <a:r>
              <a:rPr lang="en-US" b="0" i="0" dirty="0" err="1">
                <a:effectLst/>
                <a:latin typeface="Consolas" panose="020B0609020204030204" pitchFamily="49" charset="0"/>
              </a:rPr>
              <a:t>XGBoost</a:t>
            </a:r>
            <a:r>
              <a:rPr lang="en-US" b="0" i="0" dirty="0">
                <a:effectLst/>
                <a:latin typeface="Consolas" panose="020B0609020204030204" pitchFamily="49" charset="0"/>
              </a:rPr>
              <a:t> Model Accuracy: 91.86%</a:t>
            </a:r>
          </a:p>
          <a:p>
            <a:r>
              <a:rPr lang="en-US" dirty="0">
                <a:latin typeface="Consolas" panose="020B0609020204030204" pitchFamily="49" charset="0"/>
              </a:rPr>
              <a:t>df_merged_2:</a:t>
            </a:r>
          </a:p>
          <a:p>
            <a:pPr marL="0" indent="0">
              <a:buNone/>
            </a:pPr>
            <a:r>
              <a:rPr lang="en-US" b="0" i="0" dirty="0">
                <a:effectLst/>
                <a:latin typeface="Consolas" panose="020B0609020204030204" pitchFamily="49" charset="0"/>
              </a:rPr>
              <a:t>	- </a:t>
            </a:r>
            <a:r>
              <a:rPr lang="en-US" b="0" i="0" dirty="0" err="1">
                <a:effectLst/>
                <a:latin typeface="Consolas" panose="020B0609020204030204" pitchFamily="49" charset="0"/>
              </a:rPr>
              <a:t>GradientBoosting</a:t>
            </a:r>
            <a:r>
              <a:rPr lang="en-US" b="0" i="0" dirty="0">
                <a:effectLst/>
                <a:latin typeface="Consolas" panose="020B0609020204030204" pitchFamily="49" charset="0"/>
              </a:rPr>
              <a:t> Model Accuracy 92.01% </a:t>
            </a:r>
          </a:p>
          <a:p>
            <a:pPr marL="0" indent="0">
              <a:buNone/>
            </a:pPr>
            <a:r>
              <a:rPr lang="en-US" dirty="0">
                <a:latin typeface="Consolas" panose="020B0609020204030204" pitchFamily="49" charset="0"/>
              </a:rPr>
              <a:t>	- </a:t>
            </a:r>
            <a:r>
              <a:rPr lang="en-US" b="0" i="0" dirty="0" err="1">
                <a:effectLst/>
                <a:latin typeface="Consolas" panose="020B0609020204030204" pitchFamily="49" charset="0"/>
              </a:rPr>
              <a:t>XGBoost</a:t>
            </a:r>
            <a:r>
              <a:rPr lang="en-US" b="0" i="0" dirty="0">
                <a:effectLst/>
                <a:latin typeface="Consolas" panose="020B0609020204030204" pitchFamily="49" charset="0"/>
              </a:rPr>
              <a:t> Model Accuracy: 91.94%</a:t>
            </a:r>
            <a:endParaRPr lang="en-US" dirty="0">
              <a:latin typeface="Consolas" panose="020B0609020204030204" pitchFamily="49" charset="0"/>
            </a:endParaRPr>
          </a:p>
          <a:p>
            <a:r>
              <a:rPr lang="en-US" dirty="0" err="1">
                <a:latin typeface="Consolas" panose="020B0609020204030204" pitchFamily="49" charset="0"/>
              </a:rPr>
              <a:t>df_application_train_norm</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0" i="0" dirty="0">
                <a:effectLst/>
                <a:latin typeface="Consolas" panose="020B0609020204030204" pitchFamily="49" charset="0"/>
              </a:rPr>
              <a:t>- </a:t>
            </a:r>
            <a:r>
              <a:rPr lang="en-US" b="0" i="0" dirty="0" err="1">
                <a:effectLst/>
                <a:latin typeface="Consolas" panose="020B0609020204030204" pitchFamily="49" charset="0"/>
              </a:rPr>
              <a:t>GradientBoosting</a:t>
            </a:r>
            <a:r>
              <a:rPr lang="en-US" b="0" i="0" dirty="0">
                <a:effectLst/>
                <a:latin typeface="Consolas" panose="020B0609020204030204" pitchFamily="49" charset="0"/>
              </a:rPr>
              <a:t> Model Accuracy: 91.95% </a:t>
            </a:r>
          </a:p>
          <a:p>
            <a:pPr marL="0" indent="0">
              <a:buNone/>
            </a:pPr>
            <a:r>
              <a:rPr lang="en-US" dirty="0">
                <a:latin typeface="Consolas" panose="020B0609020204030204" pitchFamily="49" charset="0"/>
              </a:rPr>
              <a:t>	- </a:t>
            </a:r>
            <a:r>
              <a:rPr lang="en-US" b="0" i="0" dirty="0" err="1">
                <a:effectLst/>
                <a:latin typeface="Consolas" panose="020B0609020204030204" pitchFamily="49" charset="0"/>
              </a:rPr>
              <a:t>XGBoost</a:t>
            </a:r>
            <a:r>
              <a:rPr lang="en-US" b="0" i="0" dirty="0">
                <a:effectLst/>
                <a:latin typeface="Consolas" panose="020B0609020204030204" pitchFamily="49" charset="0"/>
              </a:rPr>
              <a:t> Model Accuracy: 91.92%</a:t>
            </a:r>
            <a:endParaRPr lang="en-US" dirty="0">
              <a:latin typeface="Consolas" panose="020B0609020204030204" pitchFamily="49" charset="0"/>
            </a:endParaRPr>
          </a:p>
          <a:p>
            <a:r>
              <a:rPr lang="en-US" dirty="0" err="1">
                <a:latin typeface="Consolas" panose="020B0609020204030204" pitchFamily="49" charset="0"/>
              </a:rPr>
              <a:t>df_status_target</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b="0" i="0" dirty="0">
                <a:effectLst/>
                <a:latin typeface="Consolas" panose="020B0609020204030204" pitchFamily="49" charset="0"/>
              </a:rPr>
              <a:t>- </a:t>
            </a:r>
            <a:r>
              <a:rPr lang="en-US" b="0" i="0" dirty="0" err="1">
                <a:effectLst/>
                <a:latin typeface="Consolas" panose="020B0609020204030204" pitchFamily="49" charset="0"/>
              </a:rPr>
              <a:t>GradientBoosting</a:t>
            </a:r>
            <a:r>
              <a:rPr lang="en-US" b="0" i="0" dirty="0">
                <a:effectLst/>
                <a:latin typeface="Consolas" panose="020B0609020204030204" pitchFamily="49" charset="0"/>
              </a:rPr>
              <a:t> Model Accuracy: 92.01% </a:t>
            </a:r>
          </a:p>
          <a:p>
            <a:pPr marL="0" indent="0">
              <a:buNone/>
            </a:pPr>
            <a:r>
              <a:rPr lang="en-US" dirty="0">
                <a:latin typeface="Consolas" panose="020B0609020204030204" pitchFamily="49" charset="0"/>
              </a:rPr>
              <a:t>	- </a:t>
            </a:r>
            <a:r>
              <a:rPr lang="en-US" b="0" i="0" dirty="0" err="1">
                <a:effectLst/>
                <a:latin typeface="Consolas" panose="020B0609020204030204" pitchFamily="49" charset="0"/>
              </a:rPr>
              <a:t>XGBoost</a:t>
            </a:r>
            <a:r>
              <a:rPr lang="en-US" b="0" i="0" dirty="0">
                <a:effectLst/>
                <a:latin typeface="Consolas" panose="020B0609020204030204" pitchFamily="49" charset="0"/>
              </a:rPr>
              <a:t> Model Accuracy: 92.01%</a:t>
            </a:r>
            <a:endParaRPr lang="en-US" dirty="0">
              <a:latin typeface="Consolas" panose="020B0609020204030204" pitchFamily="49" charset="0"/>
            </a:endParaRPr>
          </a:p>
          <a:p>
            <a:pPr lvl="1"/>
            <a:endParaRPr lang="en-US" dirty="0">
              <a:latin typeface="Consolas" panose="020B0609020204030204" pitchFamily="49" charset="0"/>
            </a:endParaRPr>
          </a:p>
        </p:txBody>
      </p:sp>
    </p:spTree>
    <p:extLst>
      <p:ext uri="{BB962C8B-B14F-4D97-AF65-F5344CB8AC3E}">
        <p14:creationId xmlns:p14="http://schemas.microsoft.com/office/powerpoint/2010/main" val="185315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1B8D-84AD-0AD7-2513-AC631D2C0420}"/>
              </a:ext>
            </a:extLst>
          </p:cNvPr>
          <p:cNvSpPr>
            <a:spLocks noGrp="1"/>
          </p:cNvSpPr>
          <p:nvPr>
            <p:ph type="title"/>
          </p:nvPr>
        </p:nvSpPr>
        <p:spPr/>
        <p:txBody>
          <a:bodyPr/>
          <a:lstStyle/>
          <a:p>
            <a:r>
              <a:rPr lang="en-US" dirty="0">
                <a:latin typeface="Consolas" panose="020B0609020204030204" pitchFamily="49" charset="0"/>
              </a:rPr>
              <a:t>Comment</a:t>
            </a:r>
          </a:p>
        </p:txBody>
      </p:sp>
      <p:sp>
        <p:nvSpPr>
          <p:cNvPr id="3" name="Content Placeholder 2">
            <a:extLst>
              <a:ext uri="{FF2B5EF4-FFF2-40B4-BE49-F238E27FC236}">
                <a16:creationId xmlns:a16="http://schemas.microsoft.com/office/drawing/2014/main" id="{B0AE7773-C6FF-FFD0-6022-406E2FAE617B}"/>
              </a:ext>
            </a:extLst>
          </p:cNvPr>
          <p:cNvSpPr>
            <a:spLocks noGrp="1"/>
          </p:cNvSpPr>
          <p:nvPr>
            <p:ph idx="1"/>
          </p:nvPr>
        </p:nvSpPr>
        <p:spPr/>
        <p:txBody>
          <a:bodyPr>
            <a:normAutofit fontScale="70000" lnSpcReduction="20000"/>
          </a:bodyPr>
          <a:lstStyle/>
          <a:p>
            <a:pPr>
              <a:lnSpc>
                <a:spcPct val="120000"/>
              </a:lnSpc>
            </a:pPr>
            <a:r>
              <a:rPr lang="en-US" dirty="0" err="1">
                <a:latin typeface="Consolas" panose="020B0609020204030204" pitchFamily="49" charset="0"/>
              </a:rPr>
              <a:t>Nhìn</a:t>
            </a:r>
            <a:r>
              <a:rPr lang="en-US" dirty="0">
                <a:latin typeface="Consolas" panose="020B0609020204030204" pitchFamily="49" charset="0"/>
              </a:rPr>
              <a:t> </a:t>
            </a:r>
            <a:r>
              <a:rPr lang="en-US" dirty="0" err="1">
                <a:latin typeface="Consolas" panose="020B0609020204030204" pitchFamily="49" charset="0"/>
              </a:rPr>
              <a:t>kết</a:t>
            </a:r>
            <a:r>
              <a:rPr lang="en-US" dirty="0">
                <a:latin typeface="Consolas" panose="020B0609020204030204" pitchFamily="49" charset="0"/>
              </a:rPr>
              <a:t> </a:t>
            </a:r>
            <a:r>
              <a:rPr lang="en-US" dirty="0" err="1">
                <a:latin typeface="Consolas" panose="020B0609020204030204" pitchFamily="49" charset="0"/>
              </a:rPr>
              <a:t>quả</a:t>
            </a:r>
            <a:r>
              <a:rPr lang="en-US" dirty="0">
                <a:latin typeface="Consolas" panose="020B0609020204030204" pitchFamily="49" charset="0"/>
              </a:rPr>
              <a:t> </a:t>
            </a:r>
            <a:r>
              <a:rPr lang="en-US" dirty="0" err="1">
                <a:latin typeface="Consolas" panose="020B0609020204030204" pitchFamily="49" charset="0"/>
              </a:rPr>
              <a:t>thì</a:t>
            </a:r>
            <a:r>
              <a:rPr lang="en-US" dirty="0">
                <a:latin typeface="Consolas" panose="020B0609020204030204" pitchFamily="49" charset="0"/>
              </a:rPr>
              <a:t> </a:t>
            </a:r>
            <a:r>
              <a:rPr lang="en-US" dirty="0" err="1">
                <a:latin typeface="Consolas" panose="020B0609020204030204" pitchFamily="49" charset="0"/>
              </a:rPr>
              <a:t>rất</a:t>
            </a:r>
            <a:r>
              <a:rPr lang="en-US" dirty="0">
                <a:latin typeface="Consolas" panose="020B0609020204030204" pitchFamily="49" charset="0"/>
              </a:rPr>
              <a:t> </a:t>
            </a:r>
            <a:r>
              <a:rPr lang="en-US" dirty="0" err="1">
                <a:latin typeface="Consolas" panose="020B0609020204030204" pitchFamily="49" charset="0"/>
              </a:rPr>
              <a:t>thích</a:t>
            </a:r>
            <a:r>
              <a:rPr lang="en-US" dirty="0">
                <a:latin typeface="Consolas" panose="020B0609020204030204" pitchFamily="49" charset="0"/>
              </a:rPr>
              <a:t> </a:t>
            </a:r>
            <a:r>
              <a:rPr lang="en-US" dirty="0" err="1">
                <a:latin typeface="Consolas" panose="020B0609020204030204" pitchFamily="49" charset="0"/>
              </a:rPr>
              <a:t>vì</a:t>
            </a:r>
            <a:r>
              <a:rPr lang="en-US" dirty="0">
                <a:latin typeface="Consolas" panose="020B0609020204030204" pitchFamily="49" charset="0"/>
              </a:rPr>
              <a:t> Accuracy </a:t>
            </a:r>
            <a:r>
              <a:rPr lang="en-US" dirty="0" err="1">
                <a:latin typeface="Consolas" panose="020B0609020204030204" pitchFamily="49" charset="0"/>
              </a:rPr>
              <a:t>quá</a:t>
            </a:r>
            <a:r>
              <a:rPr lang="en-US" dirty="0">
                <a:latin typeface="Consolas" panose="020B0609020204030204" pitchFamily="49" charset="0"/>
              </a:rPr>
              <a:t> </a:t>
            </a:r>
            <a:r>
              <a:rPr lang="en-US" dirty="0" err="1">
                <a:latin typeface="Consolas" panose="020B0609020204030204" pitchFamily="49" charset="0"/>
              </a:rPr>
              <a:t>cao</a:t>
            </a:r>
            <a:r>
              <a:rPr lang="en-US" dirty="0">
                <a:latin typeface="Consolas" panose="020B0609020204030204" pitchFamily="49" charset="0"/>
              </a:rPr>
              <a:t>, model </a:t>
            </a:r>
            <a:r>
              <a:rPr lang="en-US" dirty="0" err="1">
                <a:latin typeface="Consolas" panose="020B0609020204030204" pitchFamily="49" charset="0"/>
              </a:rPr>
              <a:t>tuyệt</a:t>
            </a:r>
            <a:r>
              <a:rPr lang="en-US" dirty="0">
                <a:latin typeface="Consolas" panose="020B0609020204030204" pitchFamily="49" charset="0"/>
              </a:rPr>
              <a:t> </a:t>
            </a:r>
            <a:r>
              <a:rPr lang="en-US" dirty="0" err="1">
                <a:latin typeface="Consolas" panose="020B0609020204030204" pitchFamily="49" charset="0"/>
              </a:rPr>
              <a:t>vời</a:t>
            </a:r>
            <a:r>
              <a:rPr lang="en-US" dirty="0">
                <a:latin typeface="Consolas" panose="020B0609020204030204" pitchFamily="49" charset="0"/>
              </a:rPr>
              <a:t>, </a:t>
            </a:r>
            <a:r>
              <a:rPr lang="en-US" dirty="0" err="1">
                <a:latin typeface="Consolas" panose="020B0609020204030204" pitchFamily="49" charset="0"/>
              </a:rPr>
              <a:t>hiệu</a:t>
            </a:r>
            <a:r>
              <a:rPr lang="en-US" dirty="0">
                <a:latin typeface="Consolas" panose="020B0609020204030204" pitchFamily="49" charset="0"/>
              </a:rPr>
              <a:t> </a:t>
            </a:r>
            <a:r>
              <a:rPr lang="en-US" dirty="0" err="1">
                <a:latin typeface="Consolas" panose="020B0609020204030204" pitchFamily="49" charset="0"/>
              </a:rPr>
              <a:t>quả</a:t>
            </a:r>
            <a:r>
              <a:rPr lang="en-US" dirty="0">
                <a:latin typeface="Consolas" panose="020B0609020204030204" pitchFamily="49" charset="0"/>
              </a:rPr>
              <a:t> </a:t>
            </a:r>
            <a:r>
              <a:rPr lang="en-US" dirty="0" err="1">
                <a:latin typeface="Consolas" panose="020B0609020204030204" pitchFamily="49" charset="0"/>
              </a:rPr>
              <a:t>với</a:t>
            </a:r>
            <a:r>
              <a:rPr lang="en-US" dirty="0">
                <a:latin typeface="Consolas" panose="020B0609020204030204" pitchFamily="49" charset="0"/>
              </a:rPr>
              <a:t> </a:t>
            </a:r>
            <a:r>
              <a:rPr lang="en-US" dirty="0" err="1">
                <a:latin typeface="Consolas" panose="020B0609020204030204" pitchFamily="49" charset="0"/>
              </a:rPr>
              <a:t>mọi</a:t>
            </a:r>
            <a:r>
              <a:rPr lang="en-US" dirty="0">
                <a:latin typeface="Consolas" panose="020B0609020204030204" pitchFamily="49" charset="0"/>
              </a:rPr>
              <a:t> data.</a:t>
            </a:r>
          </a:p>
          <a:p>
            <a:pPr>
              <a:lnSpc>
                <a:spcPct val="120000"/>
              </a:lnSpc>
            </a:pPr>
            <a:r>
              <a:rPr lang="en-US" dirty="0" err="1">
                <a:latin typeface="Consolas" panose="020B0609020204030204" pitchFamily="49" charset="0"/>
              </a:rPr>
              <a:t>Nhưng</a:t>
            </a:r>
            <a:r>
              <a:rPr lang="en-US" dirty="0">
                <a:latin typeface="Consolas" panose="020B0609020204030204" pitchFamily="49" charset="0"/>
              </a:rPr>
              <a:t> </a:t>
            </a:r>
            <a:r>
              <a:rPr lang="en-US" dirty="0" err="1">
                <a:latin typeface="Consolas" panose="020B0609020204030204" pitchFamily="49" charset="0"/>
              </a:rPr>
              <a:t>cái</a:t>
            </a:r>
            <a:r>
              <a:rPr lang="en-US" dirty="0">
                <a:latin typeface="Consolas" panose="020B0609020204030204" pitchFamily="49" charset="0"/>
              </a:rPr>
              <a:t> </a:t>
            </a:r>
            <a:r>
              <a:rPr lang="en-US" dirty="0" err="1">
                <a:latin typeface="Consolas" panose="020B0609020204030204" pitchFamily="49" charset="0"/>
              </a:rPr>
              <a:t>gì</a:t>
            </a:r>
            <a:r>
              <a:rPr lang="en-US" dirty="0">
                <a:latin typeface="Consolas" panose="020B0609020204030204" pitchFamily="49" charset="0"/>
              </a:rPr>
              <a:t> </a:t>
            </a:r>
            <a:r>
              <a:rPr lang="en-US" dirty="0" err="1">
                <a:latin typeface="Consolas" panose="020B0609020204030204" pitchFamily="49" charset="0"/>
              </a:rPr>
              <a:t>tốt</a:t>
            </a:r>
            <a:r>
              <a:rPr lang="en-US" dirty="0">
                <a:latin typeface="Consolas" panose="020B0609020204030204" pitchFamily="49" charset="0"/>
              </a:rPr>
              <a:t> </a:t>
            </a:r>
            <a:r>
              <a:rPr lang="en-US" dirty="0" err="1">
                <a:latin typeface="Consolas" panose="020B0609020204030204" pitchFamily="49" charset="0"/>
              </a:rPr>
              <a:t>quá</a:t>
            </a:r>
            <a:r>
              <a:rPr lang="en-US" dirty="0">
                <a:latin typeface="Consolas" panose="020B0609020204030204" pitchFamily="49" charset="0"/>
              </a:rPr>
              <a:t> </a:t>
            </a:r>
            <a:r>
              <a:rPr lang="en-US" dirty="0" err="1">
                <a:latin typeface="Consolas" panose="020B0609020204030204" pitchFamily="49" charset="0"/>
              </a:rPr>
              <a:t>cũng</a:t>
            </a:r>
            <a:r>
              <a:rPr lang="en-US" dirty="0">
                <a:latin typeface="Consolas" panose="020B0609020204030204" pitchFamily="49" charset="0"/>
              </a:rPr>
              <a:t> </a:t>
            </a:r>
            <a:r>
              <a:rPr lang="en-US" dirty="0" err="1">
                <a:latin typeface="Consolas" panose="020B0609020204030204" pitchFamily="49" charset="0"/>
              </a:rPr>
              <a:t>nguy</a:t>
            </a:r>
            <a:r>
              <a:rPr lang="en-US" dirty="0">
                <a:latin typeface="Consolas" panose="020B0609020204030204" pitchFamily="49" charset="0"/>
              </a:rPr>
              <a:t> </a:t>
            </a:r>
            <a:r>
              <a:rPr lang="en-US" dirty="0" err="1">
                <a:latin typeface="Consolas" panose="020B0609020204030204" pitchFamily="49" charset="0"/>
              </a:rPr>
              <a:t>hiểm</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thử</a:t>
            </a:r>
            <a:r>
              <a:rPr lang="en-US" dirty="0">
                <a:latin typeface="Consolas" panose="020B0609020204030204" pitchFamily="49" charset="0"/>
              </a:rPr>
              <a:t> </a:t>
            </a:r>
            <a:r>
              <a:rPr lang="en-US" dirty="0" err="1">
                <a:latin typeface="Consolas" panose="020B0609020204030204" pitchFamily="49" charset="0"/>
              </a:rPr>
              <a:t>chạy</a:t>
            </a:r>
            <a:r>
              <a:rPr lang="en-US" dirty="0">
                <a:latin typeface="Consolas" panose="020B0609020204030204" pitchFamily="49" charset="0"/>
              </a:rPr>
              <a:t> </a:t>
            </a:r>
            <a:r>
              <a:rPr lang="en-US" dirty="0" err="1">
                <a:latin typeface="Consolas" panose="020B0609020204030204" pitchFamily="49" charset="0"/>
              </a:rPr>
              <a:t>một</a:t>
            </a:r>
            <a:r>
              <a:rPr lang="en-US" dirty="0">
                <a:latin typeface="Consolas" panose="020B0609020204030204" pitchFamily="49" charset="0"/>
              </a:rPr>
              <a:t> </a:t>
            </a:r>
            <a:r>
              <a:rPr lang="en-US" dirty="0" err="1">
                <a:latin typeface="Consolas" panose="020B0609020204030204" pitchFamily="49" charset="0"/>
              </a:rPr>
              <a:t>df</a:t>
            </a:r>
            <a:r>
              <a:rPr lang="en-US" dirty="0">
                <a:latin typeface="Consolas" panose="020B0609020204030204" pitchFamily="49" charset="0"/>
              </a:rPr>
              <a:t> </a:t>
            </a:r>
            <a:r>
              <a:rPr lang="en-US" dirty="0" err="1">
                <a:latin typeface="Consolas" panose="020B0609020204030204" pitchFamily="49" charset="0"/>
              </a:rPr>
              <a:t>chỉ</a:t>
            </a:r>
            <a:r>
              <a:rPr lang="en-US" dirty="0">
                <a:latin typeface="Consolas" panose="020B0609020204030204" pitchFamily="49" charset="0"/>
              </a:rPr>
              <a:t> </a:t>
            </a:r>
            <a:r>
              <a:rPr lang="en-US" dirty="0" err="1">
                <a:latin typeface="Consolas" panose="020B0609020204030204" pitchFamily="49" charset="0"/>
              </a:rPr>
              <a:t>gồm</a:t>
            </a:r>
            <a:r>
              <a:rPr lang="en-US" dirty="0">
                <a:latin typeface="Consolas" panose="020B0609020204030204" pitchFamily="49" charset="0"/>
              </a:rPr>
              <a:t> WEEKDAY_APPR_PROCESS_START </a:t>
            </a:r>
            <a:r>
              <a:rPr lang="en-US" dirty="0" err="1">
                <a:latin typeface="Consolas" panose="020B0609020204030204" pitchFamily="49" charset="0"/>
              </a:rPr>
              <a:t>và</a:t>
            </a:r>
            <a:r>
              <a:rPr lang="en-US" dirty="0">
                <a:latin typeface="Consolas" panose="020B0609020204030204" pitchFamily="49" charset="0"/>
              </a:rPr>
              <a:t> </a:t>
            </a:r>
            <a:r>
              <a:rPr lang="en-US" dirty="0" err="1">
                <a:latin typeface="Consolas" panose="020B0609020204030204" pitchFamily="49" charset="0"/>
              </a:rPr>
              <a:t>cột</a:t>
            </a:r>
            <a:r>
              <a:rPr lang="en-US" dirty="0">
                <a:latin typeface="Consolas" panose="020B0609020204030204" pitchFamily="49" charset="0"/>
              </a:rPr>
              <a:t> target </a:t>
            </a:r>
            <a:r>
              <a:rPr lang="en-US" dirty="0" err="1">
                <a:latin typeface="Consolas" panose="020B0609020204030204" pitchFamily="49" charset="0"/>
              </a:rPr>
              <a:t>trong</a:t>
            </a:r>
            <a:r>
              <a:rPr lang="en-US" dirty="0">
                <a:latin typeface="Consolas" panose="020B0609020204030204" pitchFamily="49" charset="0"/>
              </a:rPr>
              <a:t> </a:t>
            </a:r>
            <a:r>
              <a:rPr lang="en-US" dirty="0" err="1">
                <a:latin typeface="Consolas" panose="020B0609020204030204" pitchFamily="49" charset="0"/>
              </a:rPr>
              <a:t>df_application_train</a:t>
            </a:r>
            <a:r>
              <a:rPr lang="en-US" dirty="0">
                <a:latin typeface="Consolas" panose="020B0609020204030204" pitchFamily="49" charset="0"/>
              </a:rPr>
              <a:t>. Theo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cột</a:t>
            </a:r>
            <a:r>
              <a:rPr lang="en-US" dirty="0">
                <a:latin typeface="Consolas" panose="020B0609020204030204" pitchFamily="49" charset="0"/>
              </a:rPr>
              <a:t> WEEKDAY_APPR_PROCESS_START </a:t>
            </a:r>
            <a:r>
              <a:rPr lang="en-US" dirty="0" err="1">
                <a:latin typeface="Consolas" panose="020B0609020204030204" pitchFamily="49" charset="0"/>
              </a:rPr>
              <a:t>không</a:t>
            </a:r>
            <a:r>
              <a:rPr lang="en-US" dirty="0">
                <a:latin typeface="Consolas" panose="020B0609020204030204" pitchFamily="49" charset="0"/>
              </a:rPr>
              <a:t> </a:t>
            </a:r>
            <a:r>
              <a:rPr lang="en-US" dirty="0" err="1">
                <a:latin typeface="Consolas" panose="020B0609020204030204" pitchFamily="49" charset="0"/>
              </a:rPr>
              <a:t>quá</a:t>
            </a:r>
            <a:r>
              <a:rPr lang="en-US" dirty="0">
                <a:latin typeface="Consolas" panose="020B0609020204030204" pitchFamily="49" charset="0"/>
              </a:rPr>
              <a:t> </a:t>
            </a:r>
            <a:r>
              <a:rPr lang="en-US" dirty="0" err="1">
                <a:latin typeface="Consolas" panose="020B0609020204030204" pitchFamily="49" charset="0"/>
              </a:rPr>
              <a:t>liên</a:t>
            </a:r>
            <a:r>
              <a:rPr lang="en-US" dirty="0">
                <a:latin typeface="Consolas" panose="020B0609020204030204" pitchFamily="49" charset="0"/>
              </a:rPr>
              <a:t> </a:t>
            </a:r>
            <a:r>
              <a:rPr lang="en-US" dirty="0" err="1">
                <a:latin typeface="Consolas" panose="020B0609020204030204" pitchFamily="49" charset="0"/>
              </a:rPr>
              <a:t>quan</a:t>
            </a:r>
            <a:r>
              <a:rPr lang="en-US" dirty="0">
                <a:latin typeface="Consolas" panose="020B0609020204030204" pitchFamily="49" charset="0"/>
              </a:rPr>
              <a:t> </a:t>
            </a:r>
            <a:r>
              <a:rPr lang="en-US" dirty="0" err="1">
                <a:latin typeface="Consolas" panose="020B0609020204030204" pitchFamily="49" charset="0"/>
              </a:rPr>
              <a:t>đến</a:t>
            </a:r>
            <a:r>
              <a:rPr lang="en-US" dirty="0">
                <a:latin typeface="Consolas" panose="020B0609020204030204" pitchFamily="49" charset="0"/>
              </a:rPr>
              <a:t> target </a:t>
            </a:r>
            <a:r>
              <a:rPr lang="en-US" dirty="0" err="1">
                <a:latin typeface="Consolas" panose="020B0609020204030204" pitchFamily="49" charset="0"/>
              </a:rPr>
              <a:t>nên</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chọn</a:t>
            </a:r>
            <a:r>
              <a:rPr lang="en-US" dirty="0">
                <a:latin typeface="Consolas" panose="020B0609020204030204" pitchFamily="49" charset="0"/>
              </a:rPr>
              <a:t>, </a:t>
            </a:r>
            <a:r>
              <a:rPr lang="en-US" dirty="0" err="1">
                <a:latin typeface="Consolas" panose="020B0609020204030204" pitchFamily="49" charset="0"/>
              </a:rPr>
              <a:t>và</a:t>
            </a:r>
            <a:r>
              <a:rPr lang="en-US" dirty="0">
                <a:latin typeface="Consolas" panose="020B0609020204030204" pitchFamily="49" charset="0"/>
              </a:rPr>
              <a:t> </a:t>
            </a:r>
            <a:r>
              <a:rPr lang="en-US" dirty="0" err="1">
                <a:latin typeface="Consolas" panose="020B0609020204030204" pitchFamily="49" charset="0"/>
              </a:rPr>
              <a:t>cuối</a:t>
            </a:r>
            <a:r>
              <a:rPr lang="en-US" dirty="0">
                <a:latin typeface="Consolas" panose="020B0609020204030204" pitchFamily="49" charset="0"/>
              </a:rPr>
              <a:t> </a:t>
            </a:r>
            <a:r>
              <a:rPr lang="en-US" dirty="0" err="1">
                <a:latin typeface="Consolas" panose="020B0609020204030204" pitchFamily="49" charset="0"/>
              </a:rPr>
              <a:t>cùng</a:t>
            </a:r>
            <a:r>
              <a:rPr lang="en-US" dirty="0">
                <a:latin typeface="Consolas" panose="020B0609020204030204" pitchFamily="49" charset="0"/>
              </a:rPr>
              <a:t> accuracy </a:t>
            </a:r>
            <a:r>
              <a:rPr lang="en-US" dirty="0" err="1">
                <a:latin typeface="Consolas" panose="020B0609020204030204" pitchFamily="49" charset="0"/>
              </a:rPr>
              <a:t>vẫn</a:t>
            </a:r>
            <a:r>
              <a:rPr lang="en-US" dirty="0">
                <a:latin typeface="Consolas" panose="020B0609020204030204" pitchFamily="49" charset="0"/>
              </a:rPr>
              <a:t> </a:t>
            </a:r>
            <a:r>
              <a:rPr lang="en-US" dirty="0" err="1">
                <a:latin typeface="Consolas" panose="020B0609020204030204" pitchFamily="49" charset="0"/>
              </a:rPr>
              <a:t>lớn</a:t>
            </a:r>
            <a:r>
              <a:rPr lang="en-US" dirty="0">
                <a:latin typeface="Consolas" panose="020B0609020204030204" pitchFamily="49" charset="0"/>
              </a:rPr>
              <a:t> </a:t>
            </a:r>
            <a:r>
              <a:rPr lang="en-US" dirty="0" err="1">
                <a:latin typeface="Consolas" panose="020B0609020204030204" pitchFamily="49" charset="0"/>
              </a:rPr>
              <a:t>hơn</a:t>
            </a:r>
            <a:r>
              <a:rPr lang="en-US" dirty="0">
                <a:latin typeface="Consolas" panose="020B0609020204030204" pitchFamily="49" charset="0"/>
              </a:rPr>
              <a:t> 90%.</a:t>
            </a:r>
          </a:p>
          <a:p>
            <a:pPr>
              <a:lnSpc>
                <a:spcPct val="120000"/>
              </a:lnSpc>
            </a:pPr>
            <a:r>
              <a:rPr lang="en-US" dirty="0">
                <a:latin typeface="Consolas" panose="020B0609020204030204" pitchFamily="49" charset="0"/>
              </a:rPr>
              <a:t>Sau </a:t>
            </a:r>
            <a:r>
              <a:rPr lang="en-US" dirty="0" err="1">
                <a:latin typeface="Consolas" panose="020B0609020204030204" pitchFamily="49" charset="0"/>
              </a:rPr>
              <a:t>khi</a:t>
            </a:r>
            <a:r>
              <a:rPr lang="en-US" dirty="0">
                <a:latin typeface="Consolas" panose="020B0609020204030204" pitchFamily="49" charset="0"/>
              </a:rPr>
              <a:t> </a:t>
            </a:r>
            <a:r>
              <a:rPr lang="en-US" dirty="0" err="1">
                <a:latin typeface="Consolas" panose="020B0609020204030204" pitchFamily="49" charset="0"/>
              </a:rPr>
              <a:t>tìm</a:t>
            </a:r>
            <a:r>
              <a:rPr lang="en-US" dirty="0">
                <a:latin typeface="Consolas" panose="020B0609020204030204" pitchFamily="49" charset="0"/>
              </a:rPr>
              <a:t> </a:t>
            </a:r>
            <a:r>
              <a:rPr lang="en-US" dirty="0" err="1">
                <a:latin typeface="Consolas" panose="020B0609020204030204" pitchFamily="49" charset="0"/>
              </a:rPr>
              <a:t>hiểu</a:t>
            </a:r>
            <a:r>
              <a:rPr lang="en-US" dirty="0">
                <a:latin typeface="Consolas" panose="020B0609020204030204" pitchFamily="49" charset="0"/>
              </a:rPr>
              <a:t> </a:t>
            </a:r>
            <a:r>
              <a:rPr lang="en-US" dirty="0" err="1">
                <a:latin typeface="Consolas" panose="020B0609020204030204" pitchFamily="49" charset="0"/>
              </a:rPr>
              <a:t>thì</a:t>
            </a:r>
            <a:r>
              <a:rPr lang="en-US" dirty="0">
                <a:latin typeface="Consolas" panose="020B0609020204030204" pitchFamily="49" charset="0"/>
              </a:rPr>
              <a:t> </a:t>
            </a:r>
            <a:r>
              <a:rPr lang="en-US" dirty="0" err="1">
                <a:latin typeface="Consolas" panose="020B0609020204030204" pitchFamily="49" charset="0"/>
              </a:rPr>
              <a:t>em</a:t>
            </a:r>
            <a:r>
              <a:rPr lang="en-US" dirty="0">
                <a:latin typeface="Consolas" panose="020B0609020204030204" pitchFamily="49" charset="0"/>
              </a:rPr>
              <a:t> </a:t>
            </a:r>
            <a:r>
              <a:rPr lang="en-US" dirty="0" err="1">
                <a:latin typeface="Consolas" panose="020B0609020204030204" pitchFamily="49" charset="0"/>
              </a:rPr>
              <a:t>hiểu</a:t>
            </a:r>
            <a:r>
              <a:rPr lang="en-US" dirty="0">
                <a:latin typeface="Consolas" panose="020B0609020204030204" pitchFamily="49" charset="0"/>
              </a:rPr>
              <a:t> </a:t>
            </a:r>
            <a:r>
              <a:rPr lang="en-US" dirty="0" err="1">
                <a:latin typeface="Consolas" panose="020B0609020204030204" pitchFamily="49" charset="0"/>
              </a:rPr>
              <a:t>ra</a:t>
            </a:r>
            <a:r>
              <a:rPr lang="en-US" dirty="0">
                <a:latin typeface="Consolas" panose="020B0609020204030204" pitchFamily="49" charset="0"/>
              </a:rPr>
              <a:t> </a:t>
            </a:r>
            <a:r>
              <a:rPr lang="en-US" dirty="0" err="1">
                <a:latin typeface="Consolas" panose="020B0609020204030204" pitchFamily="49" charset="0"/>
              </a:rPr>
              <a:t>rằng</a:t>
            </a:r>
            <a:r>
              <a:rPr lang="en-US" dirty="0">
                <a:latin typeface="Consolas" panose="020B0609020204030204" pitchFamily="49" charset="0"/>
              </a:rPr>
              <a:t>: </a:t>
            </a:r>
            <a:r>
              <a:rPr lang="vi-VN" b="0" dirty="0">
                <a:effectLst/>
                <a:latin typeface="Consolas" panose="020B0609020204030204" pitchFamily="49" charset="0"/>
              </a:rPr>
              <a:t>Khi một nhãn xuất hiện quá nhiều so với nhãn khác, mô hình học máy có thể thiên lệch và dự đoán chủ yếu vào nhãn phổ biến để đạt được accuracy cao</a:t>
            </a:r>
            <a:r>
              <a:rPr lang="en-US" b="0" dirty="0">
                <a:effectLst/>
                <a:latin typeface="Consolas" panose="020B0609020204030204" pitchFamily="49" charset="0"/>
              </a:rPr>
              <a:t>. </a:t>
            </a:r>
            <a:r>
              <a:rPr lang="vi-VN" b="0" dirty="0">
                <a:effectLst/>
                <a:latin typeface="Consolas" panose="020B0609020204030204" pitchFamily="49" charset="0"/>
              </a:rPr>
              <a:t>Vậy cần quan tâm đến các chỉ số khác như Precision, Recall, F1-Score ...</a:t>
            </a:r>
            <a:endParaRPr lang="en-US" dirty="0">
              <a:latin typeface="Consolas" panose="020B0609020204030204" pitchFamily="49" charset="0"/>
            </a:endParaRPr>
          </a:p>
          <a:p>
            <a:pPr>
              <a:lnSpc>
                <a:spcPct val="120000"/>
              </a:lnSpc>
            </a:pPr>
            <a:r>
              <a:rPr lang="en-US" b="0" dirty="0" err="1">
                <a:effectLst/>
                <a:latin typeface="Consolas" panose="020B0609020204030204" pitchFamily="49" charset="0"/>
              </a:rPr>
              <a:t>Số</a:t>
            </a:r>
            <a:r>
              <a:rPr lang="en-US" b="0" dirty="0">
                <a:effectLst/>
                <a:latin typeface="Consolas" panose="020B0609020204030204" pitchFamily="49" charset="0"/>
              </a:rPr>
              <a:t> target == 0 là </a:t>
            </a:r>
            <a:r>
              <a:rPr lang="en-US" b="0" i="0" dirty="0">
                <a:effectLst/>
                <a:latin typeface="Consolas" panose="020B0609020204030204" pitchFamily="49" charset="0"/>
              </a:rPr>
              <a:t>83229, </a:t>
            </a:r>
            <a:r>
              <a:rPr lang="en-US" b="0" i="0" dirty="0" err="1">
                <a:effectLst/>
                <a:latin typeface="Consolas" panose="020B0609020204030204" pitchFamily="49" charset="0"/>
              </a:rPr>
              <a:t>trong</a:t>
            </a:r>
            <a:r>
              <a:rPr lang="en-US" b="0" i="0" dirty="0">
                <a:effectLst/>
                <a:latin typeface="Consolas" panose="020B0609020204030204" pitchFamily="49" charset="0"/>
              </a:rPr>
              <a:t> </a:t>
            </a:r>
            <a:r>
              <a:rPr lang="en-US" b="0" dirty="0">
                <a:effectLst/>
                <a:latin typeface="Consolas" panose="020B0609020204030204" pitchFamily="49" charset="0"/>
              </a:rPr>
              <a:t>target == 1 là </a:t>
            </a:r>
            <a:r>
              <a:rPr lang="en-US" dirty="0">
                <a:latin typeface="Consolas" panose="020B0609020204030204" pitchFamily="49" charset="0"/>
              </a:rPr>
              <a:t>7381, </a:t>
            </a:r>
            <a:r>
              <a:rPr lang="en-US" dirty="0" err="1">
                <a:latin typeface="Consolas" panose="020B0609020204030204" pitchFamily="49" charset="0"/>
              </a:rPr>
              <a:t>cao</a:t>
            </a:r>
            <a:r>
              <a:rPr lang="en-US" dirty="0">
                <a:latin typeface="Consolas" panose="020B0609020204030204" pitchFamily="49" charset="0"/>
              </a:rPr>
              <a:t> </a:t>
            </a:r>
            <a:r>
              <a:rPr lang="en-US" dirty="0" err="1">
                <a:latin typeface="Consolas" panose="020B0609020204030204" pitchFamily="49" charset="0"/>
              </a:rPr>
              <a:t>gấp</a:t>
            </a:r>
            <a:r>
              <a:rPr lang="en-US" dirty="0">
                <a:latin typeface="Consolas" panose="020B0609020204030204" pitchFamily="49" charset="0"/>
              </a:rPr>
              <a:t> </a:t>
            </a:r>
            <a:r>
              <a:rPr lang="en-US" dirty="0" err="1">
                <a:latin typeface="Consolas" panose="020B0609020204030204" pitchFamily="49" charset="0"/>
              </a:rPr>
              <a:t>hơn</a:t>
            </a:r>
            <a:r>
              <a:rPr lang="en-US" dirty="0">
                <a:latin typeface="Consolas" panose="020B0609020204030204" pitchFamily="49" charset="0"/>
              </a:rPr>
              <a:t> 10 </a:t>
            </a:r>
            <a:r>
              <a:rPr lang="en-US" dirty="0" err="1">
                <a:latin typeface="Consolas" panose="020B0609020204030204" pitchFamily="49" charset="0"/>
              </a:rPr>
              <a:t>lần</a:t>
            </a:r>
            <a:endParaRPr lang="en-US" b="0" dirty="0">
              <a:effectLst/>
              <a:latin typeface="Consolas" panose="020B0609020204030204" pitchFamily="49" charset="0"/>
            </a:endParaRPr>
          </a:p>
          <a:p>
            <a:pPr>
              <a:lnSpc>
                <a:spcPct val="120000"/>
              </a:lnSpc>
            </a:pPr>
            <a:endParaRPr lang="vi-VN" b="0" dirty="0">
              <a:effectLst/>
              <a:latin typeface="Consolas" panose="020B0609020204030204" pitchFamily="49" charset="0"/>
            </a:endParaRPr>
          </a:p>
          <a:p>
            <a:pPr>
              <a:lnSpc>
                <a:spcPct val="120000"/>
              </a:lnSpc>
            </a:pPr>
            <a:endParaRPr lang="en-US" dirty="0">
              <a:latin typeface="Consolas" panose="020B0609020204030204" pitchFamily="49" charset="0"/>
            </a:endParaRPr>
          </a:p>
          <a:p>
            <a:pPr>
              <a:lnSpc>
                <a:spcPct val="120000"/>
              </a:lnSpc>
            </a:pPr>
            <a:endParaRPr lang="en-US" dirty="0">
              <a:latin typeface="Consolas" panose="020B0609020204030204" pitchFamily="49" charset="0"/>
            </a:endParaRPr>
          </a:p>
        </p:txBody>
      </p:sp>
    </p:spTree>
    <p:extLst>
      <p:ext uri="{BB962C8B-B14F-4D97-AF65-F5344CB8AC3E}">
        <p14:creationId xmlns:p14="http://schemas.microsoft.com/office/powerpoint/2010/main" val="17039280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1511</TotalTime>
  <Words>2155</Words>
  <Application>Microsoft Office PowerPoint</Application>
  <PresentationFormat>Widescreen</PresentationFormat>
  <Paragraphs>207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Slide trình bày part B </vt:lpstr>
      <vt:lpstr>Định hướng</vt:lpstr>
      <vt:lpstr>B1: Đọc các bảng dữ liệu bằng các DataFrame</vt:lpstr>
      <vt:lpstr>B2: Xử lý df_application_train</vt:lpstr>
      <vt:lpstr>B3: Xử lý df_bureau</vt:lpstr>
      <vt:lpstr>B3: Xử lý df_bureau_balance</vt:lpstr>
      <vt:lpstr>B4: Khi đã có một số df nhất định, em tiến hành chạy model với các df đó</vt:lpstr>
      <vt:lpstr>B5: Kiểm tra kết quả(Accuracy) với các df</vt:lpstr>
      <vt:lpstr>Comment</vt:lpstr>
      <vt:lpstr>B6: Thay đổi hàm để kiểm tra các chỉ số khác như Recall, Precesion, F1 … </vt:lpstr>
      <vt:lpstr>B7: Kiểm tra kết quả với kỹ thuật lấy mẫu mới</vt:lpstr>
      <vt:lpstr>B8: Sử dụng chiến lược vét cạn</vt:lpstr>
      <vt:lpstr>B9: Xử lý df_previous_application_norm</vt:lpstr>
      <vt:lpstr>B10: Vét cạn sử dụng df_previous_application_norm</vt:lpstr>
      <vt:lpstr>B11: Xử lý df_POS_CASH_balance</vt:lpstr>
      <vt:lpstr>B12: Vét cạn sử dụng df_POS_CASH_balance</vt:lpstr>
      <vt:lpstr>B13: Xử lý credit_card_balance</vt:lpstr>
      <vt:lpstr>B14: Vét cạn sử dụng credit_card_balance</vt:lpstr>
      <vt:lpstr>B15: Xử lý installments_payments</vt:lpstr>
      <vt:lpstr>B16: Vét cạn sử dụng installments_payments</vt:lpstr>
      <vt:lpstr>B17: Phát triển model</vt:lpstr>
      <vt:lpstr>Kết luận</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trình bày part B </dc:title>
  <dc:creator>DOAN MINH BAO 20190111</dc:creator>
  <cp:lastModifiedBy>DOAN MINH BAO 20190111</cp:lastModifiedBy>
  <cp:revision>3</cp:revision>
  <dcterms:created xsi:type="dcterms:W3CDTF">2024-11-10T13:50:36Z</dcterms:created>
  <dcterms:modified xsi:type="dcterms:W3CDTF">2024-11-11T15:05:58Z</dcterms:modified>
</cp:coreProperties>
</file>