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0">
  <p:sldMasterIdLst>
    <p:sldMasterId id="2147483746" r:id="rId1"/>
  </p:sldMasterIdLst>
  <p:sldIdLst>
    <p:sldId id="257" r:id="rId2"/>
    <p:sldId id="267" r:id="rId3"/>
    <p:sldId id="287" r:id="rId4"/>
    <p:sldId id="284" r:id="rId5"/>
    <p:sldId id="288" r:id="rId6"/>
    <p:sldId id="268" r:id="rId7"/>
    <p:sldId id="269" r:id="rId8"/>
    <p:sldId id="270" r:id="rId9"/>
    <p:sldId id="271" r:id="rId10"/>
    <p:sldId id="272" r:id="rId11"/>
    <p:sldId id="273" r:id="rId12"/>
    <p:sldId id="274" r:id="rId13"/>
    <p:sldId id="285" r:id="rId14"/>
    <p:sldId id="275" r:id="rId15"/>
    <p:sldId id="276" r:id="rId16"/>
    <p:sldId id="258" r:id="rId17"/>
    <p:sldId id="277" r:id="rId18"/>
    <p:sldId id="278" r:id="rId19"/>
    <p:sldId id="2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7/24/2021</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t>7/24/2021</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t>7/24/2021</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7/24/2021</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7/24/2021</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7/24/2021</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7/24/2021</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7/24/2021</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7/24/2021</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southcenterteam.somee.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3100">
                <a:solidFill>
                  <a:schemeClr val="tx2"/>
                </a:solidFill>
              </a:rPr>
              <a:t>BÁO CÁO ĐỒ ÁN</a:t>
            </a:r>
            <a:r>
              <a:rPr lang="en-US" sz="3600">
                <a:solidFill>
                  <a:schemeClr val="tx2"/>
                </a:solidFill>
              </a:rPr>
              <a:t/>
            </a:r>
            <a:br>
              <a:rPr lang="en-US" sz="3600">
                <a:solidFill>
                  <a:schemeClr val="tx2"/>
                </a:solidFill>
              </a:rPr>
            </a:br>
            <a:r>
              <a:rPr lang="en-US" sz="3600">
                <a:solidFill>
                  <a:schemeClr val="tx2"/>
                </a:solidFill>
              </a:rPr>
              <a:t>LẬP TRÌNH WEB</a:t>
            </a:r>
            <a:br>
              <a:rPr lang="en-US" sz="3600">
                <a:solidFill>
                  <a:schemeClr val="tx2"/>
                </a:solidFill>
              </a:rPr>
            </a:br>
            <a:r>
              <a:rPr lang="en-US" sz="3600">
                <a:solidFill>
                  <a:schemeClr val="tx2"/>
                </a:solidFill>
              </a:rPr>
              <a:t/>
            </a:r>
            <a:br>
              <a:rPr lang="en-US" sz="3600">
                <a:solidFill>
                  <a:schemeClr val="tx2"/>
                </a:solidFill>
              </a:rPr>
            </a:br>
            <a:r>
              <a:rPr lang="en-US" sz="4800" u="sng">
                <a:solidFill>
                  <a:schemeClr val="tx1"/>
                </a:solidFill>
                <a:latin typeface="Bookman Old Style" panose="02050604050505020204" pitchFamily="18" charset="0"/>
              </a:rPr>
              <a:t>Đề tài</a:t>
            </a:r>
            <a:r>
              <a:rPr lang="en-US" sz="4800">
                <a:solidFill>
                  <a:schemeClr val="tx1"/>
                </a:solidFill>
                <a:latin typeface="Bookman Old Style" panose="02050604050505020204" pitchFamily="18" charset="0"/>
              </a:rPr>
              <a:t>:</a:t>
            </a:r>
            <a:br>
              <a:rPr lang="en-US" sz="4800">
                <a:solidFill>
                  <a:schemeClr val="tx1"/>
                </a:solidFill>
                <a:latin typeface="Bookman Old Style" panose="02050604050505020204" pitchFamily="18" charset="0"/>
              </a:rPr>
            </a:br>
            <a:r>
              <a:rPr lang="en-US" sz="4800">
                <a:solidFill>
                  <a:schemeClr val="tx1"/>
                </a:solidFill>
                <a:latin typeface="Bookman Old Style" panose="02050604050505020204" pitchFamily="18" charset="0"/>
              </a:rPr>
              <a:t>XÂY DỰNG WEBSITE ĐỌC TRUYỆN ONLINE</a:t>
            </a:r>
            <a:r>
              <a:rPr lang="en-US" sz="4800">
                <a:solidFill>
                  <a:srgbClr val="FF0000"/>
                </a:solidFill>
                <a:latin typeface="Bookman Old Style" panose="02050604050505020204" pitchFamily="18" charset="0"/>
              </a:rPr>
              <a:t/>
            </a:r>
            <a:br>
              <a:rPr lang="en-US" sz="4800">
                <a:solidFill>
                  <a:srgbClr val="FF0000"/>
                </a:solidFill>
                <a:latin typeface="Bookman Old Style" panose="02050604050505020204" pitchFamily="18" charset="0"/>
              </a:rPr>
            </a:br>
            <a:endParaRPr lang="en-US" sz="4800" dirty="0">
              <a:latin typeface="Bookman Old Style" panose="02050604050505020204" pitchFamily="18" charset="0"/>
            </a:endParaRPr>
          </a:p>
        </p:txBody>
      </p:sp>
      <p:sp>
        <p:nvSpPr>
          <p:cNvPr id="3" name="Subtitle 2">
            <a:extLst>
              <a:ext uri="{FF2B5EF4-FFF2-40B4-BE49-F238E27FC236}">
                <a16:creationId xmlns:a16="http://schemas.microsoft.com/office/drawing/2014/main" xmlns="" id="{A8E9CFF2-3777-4FF4-A759-8491175B0B7C}"/>
              </a:ext>
            </a:extLst>
          </p:cNvPr>
          <p:cNvSpPr>
            <a:spLocks noGrp="1"/>
          </p:cNvSpPr>
          <p:nvPr>
            <p:ph type="subTitle" idx="1"/>
          </p:nvPr>
        </p:nvSpPr>
        <p:spPr>
          <a:xfrm>
            <a:off x="5289753" y="4672738"/>
            <a:ext cx="6801633" cy="2083161"/>
          </a:xfrm>
        </p:spPr>
        <p:txBody>
          <a:bodyPr>
            <a:noAutofit/>
          </a:bodyPr>
          <a:lstStyle/>
          <a:p>
            <a:r>
              <a:rPr lang="en-US" sz="1800">
                <a:solidFill>
                  <a:schemeClr val="tx1">
                    <a:lumMod val="85000"/>
                    <a:lumOff val="15000"/>
                  </a:schemeClr>
                </a:solidFill>
                <a:latin typeface="Bookman Old Style" panose="02050604050505020204" pitchFamily="18" charset="0"/>
              </a:rPr>
              <a:t>		</a:t>
            </a:r>
            <a:r>
              <a:rPr lang="en-US" sz="1800" b="1">
                <a:solidFill>
                  <a:schemeClr val="tx1">
                    <a:lumMod val="85000"/>
                    <a:lumOff val="15000"/>
                  </a:schemeClr>
                </a:solidFill>
                <a:latin typeface="Bookman Old Style" panose="02050604050505020204" pitchFamily="18" charset="0"/>
              </a:rPr>
              <a:t>Gvhd</a:t>
            </a:r>
            <a:r>
              <a:rPr lang="en-US" sz="1800">
                <a:solidFill>
                  <a:schemeClr val="tx1">
                    <a:lumMod val="85000"/>
                    <a:lumOff val="15000"/>
                  </a:schemeClr>
                </a:solidFill>
                <a:latin typeface="Bookman Old Style" panose="02050604050505020204" pitchFamily="18" charset="0"/>
              </a:rPr>
              <a:t>: ths.nguyễn hữu trung</a:t>
            </a:r>
          </a:p>
          <a:p>
            <a:r>
              <a:rPr lang="en-US" sz="1800">
                <a:solidFill>
                  <a:schemeClr val="tx1">
                    <a:lumMod val="85000"/>
                    <a:lumOff val="15000"/>
                  </a:schemeClr>
                </a:solidFill>
                <a:latin typeface="Bookman Old Style" panose="02050604050505020204" pitchFamily="18" charset="0"/>
              </a:rPr>
              <a:t>		</a:t>
            </a:r>
            <a:r>
              <a:rPr lang="en-US" sz="1800" b="1">
                <a:solidFill>
                  <a:schemeClr val="tx1">
                    <a:lumMod val="85000"/>
                    <a:lumOff val="15000"/>
                  </a:schemeClr>
                </a:solidFill>
                <a:latin typeface="Bookman Old Style" panose="02050604050505020204" pitchFamily="18" charset="0"/>
              </a:rPr>
              <a:t>Svth</a:t>
            </a:r>
            <a:r>
              <a:rPr lang="en-US" sz="1800">
                <a:solidFill>
                  <a:schemeClr val="tx1">
                    <a:lumMod val="85000"/>
                    <a:lumOff val="15000"/>
                  </a:schemeClr>
                </a:solidFill>
                <a:latin typeface="Bookman Old Style" panose="02050604050505020204" pitchFamily="18" charset="0"/>
              </a:rPr>
              <a:t>: Nguyễn hoàng nam</a:t>
            </a:r>
          </a:p>
          <a:p>
            <a:r>
              <a:rPr lang="en-US" sz="1800">
                <a:solidFill>
                  <a:schemeClr val="tx1">
                    <a:lumMod val="85000"/>
                    <a:lumOff val="15000"/>
                  </a:schemeClr>
                </a:solidFill>
                <a:latin typeface="Bookman Old Style" panose="02050604050505020204" pitchFamily="18" charset="0"/>
              </a:rPr>
              <a:t>			Đoàn mỹ linh</a:t>
            </a:r>
          </a:p>
          <a:p>
            <a:r>
              <a:rPr lang="en-US" sz="1800">
                <a:solidFill>
                  <a:schemeClr val="tx1">
                    <a:lumMod val="85000"/>
                    <a:lumOff val="15000"/>
                  </a:schemeClr>
                </a:solidFill>
                <a:latin typeface="Bookman Old Style" panose="02050604050505020204" pitchFamily="18" charset="0"/>
              </a:rPr>
              <a:t>			NGÔ QUANG TRUNG</a:t>
            </a:r>
            <a:endParaRPr lang="en-US" sz="1800" dirty="0">
              <a:solidFill>
                <a:schemeClr val="tx1">
                  <a:lumMod val="85000"/>
                  <a:lumOff val="15000"/>
                </a:schemeClr>
              </a:solidFill>
              <a:latin typeface="Bookman Old Style" panose="02050604050505020204" pitchFamily="18"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xmlns=""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33">
            <a:extLst>
              <a:ext uri="{FF2B5EF4-FFF2-40B4-BE49-F238E27FC236}">
                <a16:creationId xmlns:a16="http://schemas.microsoft.com/office/drawing/2014/main" xmlns="" id="{DC672563-12C9-4152-8C1A-C5F0E849B1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680" t="11928" r="9546" b="12501"/>
          <a:stretch/>
        </p:blipFill>
        <p:spPr bwMode="auto">
          <a:xfrm>
            <a:off x="239696" y="876670"/>
            <a:ext cx="9430831" cy="51046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xmlns="" id="{F9B74704-23A0-4BC2-B882-BAF298C94DD8}"/>
              </a:ext>
            </a:extLst>
          </p:cNvPr>
          <p:cNvSpPr>
            <a:spLocks noChangeArrowheads="1"/>
          </p:cNvSpPr>
          <p:nvPr/>
        </p:nvSpPr>
        <p:spPr bwMode="auto">
          <a:xfrm>
            <a:off x="239696" y="128304"/>
            <a:ext cx="11487705" cy="902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gd-GB" b="1" i="0" u="sng" strike="noStrike" cap="none" normalizeH="0" baseline="0">
                <a:ln>
                  <a:noFill/>
                </a:ln>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t>G</a:t>
            </a:r>
            <a:r>
              <a:rPr kumimoji="0" lang="en-US" altLang="gd-GB" b="1" i="0" u="sng" strike="noStrike" cap="none" normalizeH="0" baseline="0" bmk="">
                <a:ln>
                  <a:noFill/>
                </a:ln>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t>iao diện t</a:t>
            </a:r>
            <a:r>
              <a:rPr kumimoji="0" lang="en-US" altLang="gd-GB" b="1" i="0" u="sng" strike="noStrike" cap="none" normalizeH="0" baseline="0" bmk="">
                <a:ln>
                  <a:noFill/>
                </a:ln>
                <a:solidFill>
                  <a:schemeClr val="tx1"/>
                </a:solidFill>
                <a:effectLst/>
                <a:latin typeface="Calibri Light" panose="020F0302020204030204" pitchFamily="34" charset="0"/>
                <a:ea typeface="MS Gothic" panose="020B0609070205080204" pitchFamily="49" charset="-128"/>
                <a:cs typeface="Times New Roman" panose="02020603050405020304" pitchFamily="18" charset="0"/>
              </a:rPr>
              <a:t>ì</a:t>
            </a:r>
            <a:r>
              <a:rPr kumimoji="0" lang="en-US" altLang="gd-GB" b="1" i="0" u="sng" strike="noStrike" cap="none" normalizeH="0" baseline="0" bmk="">
                <a:ln>
                  <a:noFill/>
                </a:ln>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t>m kiếm truyện</a:t>
            </a:r>
            <a:r>
              <a:rPr lang="en-US" altLang="gd-GB" bmk="">
                <a:solidFill>
                  <a:srgbClr val="2E74B5"/>
                </a:solidFill>
                <a:latin typeface="Calibri Light" panose="020F0302020204030204" pitchFamily="34" charset="0"/>
                <a:ea typeface="MS Gothic" panose="020B0609070205080204" pitchFamily="49" charset="-128"/>
                <a:cs typeface="Times New Roman" panose="02020603050405020304" pitchFamily="18" charset="0"/>
              </a:rPr>
              <a:t>: </a:t>
            </a:r>
            <a:r>
              <a:rPr kumimoji="0" lang="en-US" altLang="gd-GB"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 giao diện t</a:t>
            </a:r>
            <a:r>
              <a:rPr kumimoji="0" lang="en-US" altLang="gd-GB"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gd-GB"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 kiếm truyện đọc, không cần đăng nhập. T</a:t>
            </a:r>
            <a:r>
              <a:rPr kumimoji="0" lang="en-US" altLang="gd-GB"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altLang="gd-GB"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 kiếm theo từ kh</a:t>
            </a:r>
            <a:r>
              <a:rPr kumimoji="0" lang="en-US" altLang="gd-GB"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ó</a:t>
            </a:r>
            <a:r>
              <a:rPr kumimoji="0" lang="en-US" altLang="gd-GB"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c</a:t>
            </a:r>
            <a:r>
              <a:rPr kumimoji="0" lang="en-US" altLang="gd-GB"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en-US" altLang="gd-GB"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 nhau bằng dấu phẩy. Từ kh</a:t>
            </a:r>
            <a:r>
              <a:rPr kumimoji="0" lang="en-US" altLang="gd-GB"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ó</a:t>
            </a:r>
            <a:r>
              <a:rPr kumimoji="0" lang="en-US" altLang="gd-GB"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c</a:t>
            </a:r>
            <a:r>
              <a:rPr kumimoji="0" lang="en-US" altLang="gd-GB"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ó</a:t>
            </a:r>
            <a:r>
              <a:rPr kumimoji="0" lang="en-US" altLang="gd-GB"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thể l</a:t>
            </a:r>
            <a:r>
              <a:rPr kumimoji="0" lang="en-US" altLang="gd-GB"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gd-GB"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tên truyện hoặc thể loại (tag)</a:t>
            </a:r>
            <a:endParaRPr kumimoji="0" lang="gd-GB" altLang="gd-GB"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gd-GB" altLang="gd-GB"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xmlns="" id="{95FF05D5-6AEA-418A-8C0F-657336C51C77}"/>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gd-GB"/>
          </a:p>
        </p:txBody>
      </p:sp>
      <p:sp>
        <p:nvSpPr>
          <p:cNvPr id="9" name="TextBox 8">
            <a:extLst>
              <a:ext uri="{FF2B5EF4-FFF2-40B4-BE49-F238E27FC236}">
                <a16:creationId xmlns:a16="http://schemas.microsoft.com/office/drawing/2014/main" xmlns="" id="{8CE941A8-3CA9-4362-8B0E-2345B62368EF}"/>
              </a:ext>
            </a:extLst>
          </p:cNvPr>
          <p:cNvSpPr txBox="1"/>
          <p:nvPr/>
        </p:nvSpPr>
        <p:spPr>
          <a:xfrm>
            <a:off x="9170632" y="1606859"/>
            <a:ext cx="2672179" cy="3392660"/>
          </a:xfrm>
          <a:prstGeom prst="rect">
            <a:avLst/>
          </a:prstGeom>
          <a:noFill/>
        </p:spPr>
        <p:txBody>
          <a:bodyPr wrap="square">
            <a:spAutoFit/>
          </a:bodyPr>
          <a:lstStyle/>
          <a:p>
            <a:pPr lvl="1" algn="just">
              <a:lnSpc>
                <a:spcPct val="120000"/>
              </a:lnSpc>
            </a:pPr>
            <a:r>
              <a:rPr lang="en-US" sz="1800">
                <a:effectLst/>
                <a:latin typeface="Times New Roman" panose="02020603050405020304" pitchFamily="18" charset="0"/>
                <a:ea typeface="Calibri" panose="020F0502020204030204" pitchFamily="34" charset="0"/>
                <a:cs typeface="Times New Roman" panose="02020603050405020304" pitchFamily="18" charset="0"/>
              </a:rPr>
              <a:t>- Độc giả nhập vào từ khóa để tìm kiếm truyện, các từ khóa cách nhau bởi dấu phẩy</a:t>
            </a:r>
            <a:endParaRPr lang="gd-GB" sz="140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20000"/>
              </a:lnSpc>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 Hệ thống sẽ tự động tìm những truyện có chứa từ khóa, kết xuất kết quả và đưa lên View.</a:t>
            </a:r>
            <a:endParaRPr lang="gd-GB"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9781570"/>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5121"/>
                                        </p:tgtEl>
                                        <p:attrNameLst>
                                          <p:attrName>style.visibility</p:attrName>
                                        </p:attrNameLst>
                                      </p:cBhvr>
                                      <p:to>
                                        <p:strVal val="visible"/>
                                      </p:to>
                                    </p:set>
                                    <p:animEffect transition="in" filter="wheel(4)">
                                      <p:cBhvr>
                                        <p:cTn id="7" dur="1000"/>
                                        <p:tgtEl>
                                          <p:spTgt spid="51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up)">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wipe(up)">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12">
            <a:extLst>
              <a:ext uri="{FF2B5EF4-FFF2-40B4-BE49-F238E27FC236}">
                <a16:creationId xmlns:a16="http://schemas.microsoft.com/office/drawing/2014/main" xmlns="" id="{668D7B9D-868D-4ACB-A3AE-1459840E99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37" t="12176" r="7522" b="20187"/>
          <a:stretch/>
        </p:blipFill>
        <p:spPr bwMode="auto">
          <a:xfrm>
            <a:off x="510106" y="772357"/>
            <a:ext cx="11171788" cy="5299967"/>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48">
            <a:extLst>
              <a:ext uri="{FF2B5EF4-FFF2-40B4-BE49-F238E27FC236}">
                <a16:creationId xmlns:a16="http://schemas.microsoft.com/office/drawing/2014/main" xmlns="" id="{07AFAB60-294C-4329-89E3-0904DA0572EB}"/>
              </a:ext>
            </a:extLst>
          </p:cNvPr>
          <p:cNvSpPr txBox="1">
            <a:spLocks noChangeArrowheads="1"/>
          </p:cNvSpPr>
          <p:nvPr/>
        </p:nvSpPr>
        <p:spPr bwMode="auto">
          <a:xfrm>
            <a:off x="152400" y="7683500"/>
            <a:ext cx="3717925" cy="320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gd-GB" sz="1300" b="0" i="1"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H</a:t>
            </a:r>
            <a:r>
              <a:rPr kumimoji="0" lang="en-US" altLang="gd-GB" sz="1300" b="0" i="1" u="none" strike="noStrike" cap="none" normalizeH="0" baseline="0" bmk="">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ình 6.</a:t>
            </a:r>
            <a:r>
              <a:rPr kumimoji="0" lang="en-US" altLang="gd-GB" sz="1300" b="0" i="1" u="none" strike="noStrike" cap="none" normalizeH="0" baseline="0" bmk="_Toc7785098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5‑1: Các giao diện đọc truyện</a:t>
            </a:r>
            <a:endParaRPr kumimoji="0" lang="en-US" altLang="gd-GB" sz="1800" b="0" i="0" u="none" strike="noStrike" cap="none" normalizeH="0" baseline="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xmlns="" id="{BDF3EF4F-3CAF-4574-8AE8-8BCA6ED4D60A}"/>
              </a:ext>
            </a:extLst>
          </p:cNvPr>
          <p:cNvSpPr>
            <a:spLocks noChangeArrowheads="1"/>
          </p:cNvSpPr>
          <p:nvPr/>
        </p:nvSpPr>
        <p:spPr bwMode="auto">
          <a:xfrm>
            <a:off x="152400" y="206597"/>
            <a:ext cx="9373575" cy="348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gd-GB" b="1" i="0" u="sng" strike="noStrike" cap="none" normalizeH="0" baseline="0">
                <a:ln>
                  <a:noFill/>
                </a:ln>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t>G</a:t>
            </a:r>
            <a:r>
              <a:rPr kumimoji="0" lang="en-US" altLang="gd-GB" b="1" i="0" u="sng" strike="noStrike" cap="none" normalizeH="0" baseline="0" bmk="">
                <a:ln>
                  <a:noFill/>
                </a:ln>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t>iao diện đọc truyện</a:t>
            </a:r>
            <a:r>
              <a:rPr lang="en-US" altLang="gd-GB" bmk="">
                <a:solidFill>
                  <a:srgbClr val="2E74B5"/>
                </a:solidFill>
                <a:latin typeface="Calibri Light" panose="020F0302020204030204" pitchFamily="34" charset="0"/>
                <a:ea typeface="MS Gothic" panose="020B0609070205080204" pitchFamily="49" charset="-128"/>
                <a:cs typeface="Times New Roman" panose="02020603050405020304" pitchFamily="18" charset="0"/>
              </a:rPr>
              <a:t>: </a:t>
            </a:r>
            <a:r>
              <a:rPr kumimoji="0" lang="en-US" altLang="gd-GB"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 giao diện ch</a:t>
            </a:r>
            <a:r>
              <a:rPr kumimoji="0" lang="en-US" altLang="gd-GB"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í</a:t>
            </a:r>
            <a:r>
              <a:rPr kumimoji="0" lang="en-US" altLang="gd-GB"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khi đọc truyện, c</a:t>
            </a:r>
            <a:r>
              <a:rPr kumimoji="0" lang="en-US" altLang="gd-GB"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ó</a:t>
            </a:r>
            <a:r>
              <a:rPr kumimoji="0" lang="en-US" altLang="gd-GB"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thể sử dụng khi không đăng nhập.</a:t>
            </a:r>
            <a:endParaRPr kumimoji="0" lang="gd-GB" altLang="gd-GB" b="0" i="0" u="none" strike="noStrike" cap="none" normalizeH="0" baseline="0">
              <a:ln>
                <a:noFill/>
              </a:ln>
              <a:solidFill>
                <a:schemeClr val="tx1"/>
              </a:solidFill>
              <a:effectLst/>
            </a:endParaRPr>
          </a:p>
        </p:txBody>
      </p:sp>
      <p:sp>
        <p:nvSpPr>
          <p:cNvPr id="6" name="Rectangle 6">
            <a:extLst>
              <a:ext uri="{FF2B5EF4-FFF2-40B4-BE49-F238E27FC236}">
                <a16:creationId xmlns:a16="http://schemas.microsoft.com/office/drawing/2014/main" xmlns="" id="{BA17FEC5-4062-4C45-8188-41A8E767C0A2}"/>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gd-GB"/>
          </a:p>
        </p:txBody>
      </p:sp>
      <p:sp>
        <p:nvSpPr>
          <p:cNvPr id="7" name="Rectangle 8">
            <a:extLst>
              <a:ext uri="{FF2B5EF4-FFF2-40B4-BE49-F238E27FC236}">
                <a16:creationId xmlns:a16="http://schemas.microsoft.com/office/drawing/2014/main" xmlns="" id="{FFB5A162-ED3C-44E7-9D2A-D9E444B28573}"/>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gd-GB" sz="13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gd-GB" sz="13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
            <a:br>
              <a:rPr kumimoji="0" lang="en-US" altLang="gd-GB" sz="13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gd-GB"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136867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wheel(4)">
                                      <p:cBhvr>
                                        <p:cTn id="7" dur="10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xmlns="" id="{68A58E59-9EF3-44E2-B4DC-2D8417E031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08" t="12092" r="8013" b="8677"/>
          <a:stretch/>
        </p:blipFill>
        <p:spPr bwMode="auto">
          <a:xfrm>
            <a:off x="585835" y="159798"/>
            <a:ext cx="11020329" cy="6027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08061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4">
            <a:extLst>
              <a:ext uri="{FF2B5EF4-FFF2-40B4-BE49-F238E27FC236}">
                <a16:creationId xmlns:a16="http://schemas.microsoft.com/office/drawing/2014/main" xmlns="" id="{D9A7143F-A451-4422-BA9E-43D988EBF8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232" t="11969" r="19049" b="9378"/>
          <a:stretch/>
        </p:blipFill>
        <p:spPr bwMode="auto">
          <a:xfrm>
            <a:off x="1473693" y="133165"/>
            <a:ext cx="8904303" cy="6179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349895"/>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6">
            <a:extLst>
              <a:ext uri="{FF2B5EF4-FFF2-40B4-BE49-F238E27FC236}">
                <a16:creationId xmlns:a16="http://schemas.microsoft.com/office/drawing/2014/main" xmlns="" id="{6D24E8E6-95EC-44EB-99EE-AEB4428815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09" t="12128" r="10459"/>
          <a:stretch/>
        </p:blipFill>
        <p:spPr bwMode="auto">
          <a:xfrm>
            <a:off x="726018" y="457200"/>
            <a:ext cx="9410250" cy="5548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xmlns="" id="{A160AF7D-8A8D-46D8-B686-B501C3F46297}"/>
              </a:ext>
            </a:extLst>
          </p:cNvPr>
          <p:cNvSpPr>
            <a:spLocks noChangeArrowheads="1"/>
          </p:cNvSpPr>
          <p:nvPr/>
        </p:nvSpPr>
        <p:spPr bwMode="auto">
          <a:xfrm>
            <a:off x="0" y="54197"/>
            <a:ext cx="8556043" cy="348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gd-GB" b="1" i="0" u="sng" strike="noStrike" cap="none" normalizeH="0" baseline="0">
                <a:ln>
                  <a:noFill/>
                </a:ln>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t>G</a:t>
            </a:r>
            <a:r>
              <a:rPr kumimoji="0" lang="en-US" altLang="gd-GB" b="1" i="0" u="sng" strike="noStrike" cap="none" normalizeH="0" baseline="0" bmk="">
                <a:ln>
                  <a:noFill/>
                </a:ln>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t>iao diện thêm mới truyện</a:t>
            </a:r>
            <a:r>
              <a:rPr lang="en-US" altLang="gd-GB" bmk="">
                <a:solidFill>
                  <a:srgbClr val="2E74B5"/>
                </a:solidFill>
                <a:latin typeface="Calibri Light" panose="020F0302020204030204" pitchFamily="34" charset="0"/>
                <a:ea typeface="MS Gothic" panose="020B0609070205080204" pitchFamily="49" charset="-128"/>
                <a:cs typeface="Times New Roman" panose="02020603050405020304" pitchFamily="18" charset="0"/>
              </a:rPr>
              <a:t>: </a:t>
            </a:r>
            <a:r>
              <a:rPr kumimoji="0" lang="en-US" altLang="gd-GB"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gồm 2 giao diện: thêm mới project v</a:t>
            </a:r>
            <a:r>
              <a:rPr kumimoji="0" lang="en-US" altLang="gd-GB"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gd-GB"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thêm mới chapter.</a:t>
            </a:r>
            <a:endParaRPr kumimoji="0" lang="gd-GB" altLang="gd-GB" b="0" i="0" u="none" strike="noStrike" cap="none" normalizeH="0" baseline="0">
              <a:ln>
                <a:noFill/>
              </a:ln>
              <a:solidFill>
                <a:schemeClr val="tx1"/>
              </a:solidFill>
              <a:effectLst/>
            </a:endParaRPr>
          </a:p>
        </p:txBody>
      </p:sp>
      <p:sp>
        <p:nvSpPr>
          <p:cNvPr id="6" name="Rectangle 5">
            <a:extLst>
              <a:ext uri="{FF2B5EF4-FFF2-40B4-BE49-F238E27FC236}">
                <a16:creationId xmlns:a16="http://schemas.microsoft.com/office/drawing/2014/main" xmlns="" id="{57F925FA-A1E1-4DC3-A6A6-888506D01C77}"/>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gd-GB"/>
          </a:p>
        </p:txBody>
      </p:sp>
      <p:sp>
        <p:nvSpPr>
          <p:cNvPr id="9" name="TextBox 8">
            <a:extLst>
              <a:ext uri="{FF2B5EF4-FFF2-40B4-BE49-F238E27FC236}">
                <a16:creationId xmlns:a16="http://schemas.microsoft.com/office/drawing/2014/main" xmlns="" id="{6D5D7423-0EE1-410F-B226-46FAC53E82B8}"/>
              </a:ext>
            </a:extLst>
          </p:cNvPr>
          <p:cNvSpPr txBox="1"/>
          <p:nvPr/>
        </p:nvSpPr>
        <p:spPr>
          <a:xfrm>
            <a:off x="8724718" y="2412530"/>
            <a:ext cx="2823099" cy="2854115"/>
          </a:xfrm>
          <a:prstGeom prst="rect">
            <a:avLst/>
          </a:prstGeom>
          <a:noFill/>
        </p:spPr>
        <p:txBody>
          <a:bodyPr wrap="square">
            <a:spAutoFit/>
          </a:bodyPr>
          <a:lstStyle/>
          <a:p>
            <a:pPr lvl="1" algn="just">
              <a:lnSpc>
                <a:spcPct val="120000"/>
              </a:lnSpc>
            </a:pPr>
            <a:r>
              <a:rPr lang="en-US" smtClean="0">
                <a:effectLst/>
                <a:latin typeface="Times New Roman" panose="02020603050405020304" pitchFamily="18" charset="0"/>
                <a:ea typeface="Calibri" panose="020F0502020204030204" pitchFamily="34" charset="0"/>
                <a:cs typeface="Times New Roman" panose="02020603050405020304" pitchFamily="18" charset="0"/>
              </a:rPr>
              <a:t>- Thành </a:t>
            </a:r>
            <a:r>
              <a:rPr lang="en-US">
                <a:effectLst/>
                <a:latin typeface="Times New Roman" panose="02020603050405020304" pitchFamily="18" charset="0"/>
                <a:ea typeface="Calibri" panose="020F0502020204030204" pitchFamily="34" charset="0"/>
                <a:cs typeface="Times New Roman" panose="02020603050405020304" pitchFamily="18" charset="0"/>
              </a:rPr>
              <a:t>viên sẽ thêm những thông tin cần thiết cho project mới</a:t>
            </a:r>
            <a:r>
              <a:rPr lang="en-US"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gd-GB">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20000"/>
              </a:lnSpc>
              <a:spcAft>
                <a:spcPts val="800"/>
              </a:spcAft>
            </a:pPr>
            <a:endParaRPr lang="en-US" smtClean="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20000"/>
              </a:lnSpc>
              <a:spcAft>
                <a:spcPts val="800"/>
              </a:spcAft>
            </a:pPr>
            <a:r>
              <a:rPr lang="en-US"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a:effectLst/>
                <a:latin typeface="Times New Roman" panose="02020603050405020304" pitchFamily="18" charset="0"/>
                <a:ea typeface="Calibri" panose="020F0502020204030204" pitchFamily="34" charset="0"/>
                <a:cs typeface="Times New Roman" panose="02020603050405020304" pitchFamily="18" charset="0"/>
              </a:rPr>
              <a:t>Sau khi Submit thông tin, một project mới (chưa có chapter nào) sẽ được tạo ra.</a:t>
            </a:r>
            <a:endParaRPr lang="gd-GB">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4682558"/>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7169"/>
                                        </p:tgtEl>
                                        <p:attrNameLst>
                                          <p:attrName>style.visibility</p:attrName>
                                        </p:attrNameLst>
                                      </p:cBhvr>
                                      <p:to>
                                        <p:strVal val="visible"/>
                                      </p:to>
                                    </p:set>
                                    <p:animEffect transition="in" filter="wheel(4)">
                                      <p:cBhvr>
                                        <p:cTn id="7" dur="1000"/>
                                        <p:tgtEl>
                                          <p:spTgt spid="71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up)">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up)">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3C2D560-102E-4A21-9346-68A28E84E0FA}"/>
              </a:ext>
            </a:extLst>
          </p:cNvPr>
          <p:cNvPicPr/>
          <p:nvPr/>
        </p:nvPicPr>
        <p:blipFill rotWithShape="1">
          <a:blip r:embed="rId2"/>
          <a:srcRect l="9742" t="12522" r="12424"/>
          <a:stretch/>
        </p:blipFill>
        <p:spPr>
          <a:xfrm>
            <a:off x="-1" y="79900"/>
            <a:ext cx="10235953" cy="6178857"/>
          </a:xfrm>
          <a:prstGeom prst="rect">
            <a:avLst/>
          </a:prstGeom>
        </p:spPr>
      </p:pic>
      <p:sp>
        <p:nvSpPr>
          <p:cNvPr id="6" name="TextBox 5">
            <a:extLst>
              <a:ext uri="{FF2B5EF4-FFF2-40B4-BE49-F238E27FC236}">
                <a16:creationId xmlns:a16="http://schemas.microsoft.com/office/drawing/2014/main" xmlns="" id="{0415C23F-8C23-42B8-A090-5E6F2980C6B7}"/>
              </a:ext>
            </a:extLst>
          </p:cNvPr>
          <p:cNvSpPr txBox="1"/>
          <p:nvPr/>
        </p:nvSpPr>
        <p:spPr>
          <a:xfrm>
            <a:off x="8336133" y="1673508"/>
            <a:ext cx="3444536" cy="2727863"/>
          </a:xfrm>
          <a:prstGeom prst="rect">
            <a:avLst/>
          </a:prstGeom>
          <a:noFill/>
        </p:spPr>
        <p:txBody>
          <a:bodyPr wrap="square">
            <a:spAutoFit/>
          </a:bodyPr>
          <a:lstStyle/>
          <a:p>
            <a:pPr lvl="1" algn="just">
              <a:lnSpc>
                <a:spcPct val="120000"/>
              </a:lnSpc>
            </a:pPr>
            <a:r>
              <a:rPr lang="en-US" sz="1800">
                <a:effectLst/>
                <a:latin typeface="Times New Roman" panose="02020603050405020304" pitchFamily="18" charset="0"/>
                <a:ea typeface="Calibri" panose="020F0502020204030204" pitchFamily="34" charset="0"/>
                <a:cs typeface="Times New Roman" panose="02020603050405020304" pitchFamily="18" charset="0"/>
              </a:rPr>
              <a:t>- Thành viên sẽ điền thông tin cần thiết, sau đó viết nội dung thông qua Editor của trang web hoặc upload file text</a:t>
            </a:r>
            <a:endParaRPr lang="gd-GB" sz="140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20000"/>
              </a:lnSpc>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 Sau khi submit, hệ thống sẽ lưu lại file và cập nhật thêm chapter mới cho truyện. Nội dung ưu tiên file hơn Editor.</a:t>
            </a:r>
            <a:endParaRPr lang="gd-GB"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7363070"/>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2EA78-AEB3-469B-9025-3B17201A457B}"/>
              </a:ext>
            </a:extLst>
          </p:cNvPr>
          <p:cNvSpPr>
            <a:spLocks noGrp="1"/>
          </p:cNvSpPr>
          <p:nvPr>
            <p:ph type="title" idx="4294967295"/>
          </p:nvPr>
        </p:nvSpPr>
        <p:spPr>
          <a:xfrm>
            <a:off x="2133600" y="287338"/>
            <a:ext cx="10058400" cy="1449387"/>
          </a:xfrm>
        </p:spPr>
        <p:txBody>
          <a:bodyPr anchor="ctr">
            <a:normAutofit fontScale="90000"/>
          </a:bodyPr>
          <a:lstStyle/>
          <a:p>
            <a:pPr lvl="0"/>
            <a:r>
              <a:rPr lang="en-US" sz="4800" i="1" dirty="0">
                <a:solidFill>
                  <a:srgbClr val="FFFFFF"/>
                </a:solidFill>
              </a:rPr>
              <a:t>Your best quote that reflects your approach… “It’s one small step for man, one giant leap for mankind.”</a:t>
            </a:r>
          </a:p>
        </p:txBody>
      </p:sp>
      <p:sp>
        <p:nvSpPr>
          <p:cNvPr id="3" name="Subtitle 2">
            <a:extLst>
              <a:ext uri="{FF2B5EF4-FFF2-40B4-BE49-F238E27FC236}">
                <a16:creationId xmlns:a16="http://schemas.microsoft.com/office/drawing/2014/main" xmlns="" id="{255E1F2F-E259-4EA8-9FFD-3A10AF541859}"/>
              </a:ext>
            </a:extLst>
          </p:cNvPr>
          <p:cNvSpPr>
            <a:spLocks noGrp="1"/>
          </p:cNvSpPr>
          <p:nvPr>
            <p:ph idx="4294967295"/>
          </p:nvPr>
        </p:nvSpPr>
        <p:spPr>
          <a:xfrm>
            <a:off x="2133600" y="2108200"/>
            <a:ext cx="10058400" cy="3760788"/>
          </a:xfrm>
        </p:spPr>
        <p:txBody>
          <a:bodyPr>
            <a:normAutofit/>
          </a:bodyPr>
          <a:lstStyle/>
          <a:p>
            <a:r>
              <a:rPr lang="en-US">
                <a:solidFill>
                  <a:srgbClr val="FFFFFF"/>
                </a:solidFill>
              </a:rPr>
              <a:t>- Neil Armstrong</a:t>
            </a:r>
          </a:p>
        </p:txBody>
      </p:sp>
      <p:pic>
        <p:nvPicPr>
          <p:cNvPr id="8195" name="Picture 19">
            <a:extLst>
              <a:ext uri="{FF2B5EF4-FFF2-40B4-BE49-F238E27FC236}">
                <a16:creationId xmlns:a16="http://schemas.microsoft.com/office/drawing/2014/main" xmlns="" id="{BEC6484A-59EE-4D5D-AD40-370668152F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08" t="12378" r="12932" b="31398"/>
          <a:stretch/>
        </p:blipFill>
        <p:spPr bwMode="auto">
          <a:xfrm>
            <a:off x="152400" y="833551"/>
            <a:ext cx="11326427" cy="495006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1ECECE85-0484-45D8-B642-4031EE07DBD2}"/>
              </a:ext>
            </a:extLst>
          </p:cNvPr>
          <p:cNvSpPr>
            <a:spLocks noChangeArrowheads="1"/>
          </p:cNvSpPr>
          <p:nvPr/>
        </p:nvSpPr>
        <p:spPr bwMode="auto">
          <a:xfrm>
            <a:off x="-159800" y="207747"/>
            <a:ext cx="12263023" cy="625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gd-GB" b="1" i="0" u="sng" strike="noStrike" cap="none" normalizeH="0" baseline="0">
                <a:ln>
                  <a:noFill/>
                </a:ln>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t>G</a:t>
            </a:r>
            <a:r>
              <a:rPr kumimoji="0" lang="en-US" altLang="gd-GB" b="1" i="0" u="sng" strike="noStrike" cap="none" normalizeH="0" baseline="0" bmk="">
                <a:ln>
                  <a:noFill/>
                </a:ln>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t>iao diện quản lý t</a:t>
            </a:r>
            <a:r>
              <a:rPr kumimoji="0" lang="en-US" altLang="gd-GB" b="1" i="0" u="sng" strike="noStrike" cap="none" normalizeH="0" baseline="0" bmk="">
                <a:ln>
                  <a:noFill/>
                </a:ln>
                <a:solidFill>
                  <a:schemeClr val="tx1"/>
                </a:solidFill>
                <a:effectLst/>
                <a:latin typeface="Calibri Light" panose="020F0302020204030204" pitchFamily="34" charset="0"/>
                <a:ea typeface="MS Gothic" panose="020B0609070205080204" pitchFamily="49" charset="-128"/>
                <a:cs typeface="Times New Roman" panose="02020603050405020304" pitchFamily="18" charset="0"/>
              </a:rPr>
              <a:t>à</a:t>
            </a:r>
            <a:r>
              <a:rPr kumimoji="0" lang="en-US" altLang="gd-GB" b="1" i="0" u="sng" strike="noStrike" cap="none" normalizeH="0" baseline="0" bmk="">
                <a:ln>
                  <a:noFill/>
                </a:ln>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t>i khoản</a:t>
            </a:r>
            <a:r>
              <a:rPr lang="en-US" altLang="gd-GB" bmk="">
                <a:solidFill>
                  <a:srgbClr val="2E74B5"/>
                </a:solidFill>
                <a:latin typeface="Calibri Light" panose="020F0302020204030204" pitchFamily="34" charset="0"/>
                <a:ea typeface="MS Gothic" panose="020B0609070205080204" pitchFamily="49" charset="-128"/>
                <a:cs typeface="Times New Roman" panose="02020603050405020304" pitchFamily="18" charset="0"/>
              </a:rPr>
              <a:t>:</a:t>
            </a:r>
            <a:r>
              <a:rPr kumimoji="0" lang="en-US" altLang="gd-GB"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a:t>
            </a:r>
            <a:r>
              <a:rPr kumimoji="0" lang="en-US" altLang="gd-GB"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gd-GB"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giao diện đặc quyền của Admin, d</a:t>
            </a:r>
            <a:r>
              <a:rPr kumimoji="0" lang="en-US" altLang="gd-GB"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ù</a:t>
            </a:r>
            <a:r>
              <a:rPr kumimoji="0" lang="en-US" altLang="gd-GB"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 để thêm mới, x</a:t>
            </a:r>
            <a:r>
              <a:rPr kumimoji="0" lang="en-US" altLang="gd-GB"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ó</a:t>
            </a:r>
            <a:r>
              <a:rPr kumimoji="0" lang="en-US" altLang="gd-GB"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hoặc quản lý t</a:t>
            </a:r>
            <a:r>
              <a:rPr kumimoji="0" lang="en-US" altLang="gd-GB"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gd-GB"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khoản th</a:t>
            </a:r>
            <a:r>
              <a:rPr kumimoji="0" lang="en-US" altLang="gd-GB"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gd-GB"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viên.</a:t>
            </a:r>
            <a:endParaRPr kumimoji="0" lang="gd-GB" altLang="gd-GB"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gd-GB" altLang="gd-GB"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xmlns="" id="{BC82903E-EEB5-418D-B32B-B4C815A5E040}"/>
              </a:ext>
            </a:extLst>
          </p:cNvPr>
          <p:cNvSpPr>
            <a:spLocks noChangeArrowheads="1"/>
          </p:cNvSpPr>
          <p:nvPr/>
        </p:nvSpPr>
        <p:spPr bwMode="auto">
          <a:xfrm>
            <a:off x="152400" y="363379"/>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gd-GB" altLang="gd-GB"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gd-GB" altLang="gd-GB" sz="1800" b="0" i="0" u="none" strike="noStrike" cap="none" normalizeH="0" baseline="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xmlns="" id="{06C51FA0-D321-4751-BCA5-C2F63917635F}"/>
              </a:ext>
            </a:extLst>
          </p:cNvPr>
          <p:cNvSpPr>
            <a:spLocks noChangeArrowheads="1"/>
          </p:cNvSpPr>
          <p:nvPr/>
        </p:nvSpPr>
        <p:spPr bwMode="auto">
          <a:xfrm>
            <a:off x="-482353" y="10114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gd-GB"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gd-GB"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
            <a:br>
              <a:rPr kumimoji="0" lang="en-US" altLang="gd-GB"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gd-GB" altLang="gd-GB"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gd-GB" altLang="gd-GB"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xmlns="" id="{4A7064E9-8C1A-42B7-BCEC-02F12A0D29D5}"/>
              </a:ext>
            </a:extLst>
          </p:cNvPr>
          <p:cNvSpPr txBox="1"/>
          <p:nvPr/>
        </p:nvSpPr>
        <p:spPr>
          <a:xfrm>
            <a:off x="7055547" y="2362529"/>
            <a:ext cx="3387298" cy="2727863"/>
          </a:xfrm>
          <a:prstGeom prst="rect">
            <a:avLst/>
          </a:prstGeom>
          <a:noFill/>
        </p:spPr>
        <p:txBody>
          <a:bodyPr wrap="square">
            <a:spAutoFit/>
          </a:bodyPr>
          <a:lstStyle/>
          <a:p>
            <a:pPr lvl="1" algn="just">
              <a:lnSpc>
                <a:spcPct val="120000"/>
              </a:lnSpc>
            </a:pPr>
            <a:r>
              <a:rPr lang="en-US" sz="1800">
                <a:effectLst/>
                <a:latin typeface="Times New Roman" panose="02020603050405020304" pitchFamily="18" charset="0"/>
                <a:ea typeface="Calibri" panose="020F0502020204030204" pitchFamily="34" charset="0"/>
                <a:cs typeface="Times New Roman" panose="02020603050405020304" pitchFamily="18" charset="0"/>
              </a:rPr>
              <a:t>- Quản trị viên có quyền cấp tài khoản mới, thăng/giáng hạng tài khản đang có, hoặc xóa tài khoản.</a:t>
            </a:r>
            <a:endParaRPr lang="gd-GB" sz="140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20000"/>
              </a:lnSpc>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 Sau khi cập nhật xong, các tài khoản bị thay đổi sẽ áp dụng những thay đổi này vào hệ thống</a:t>
            </a:r>
            <a:endParaRPr lang="gd-GB"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714609"/>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heel(1)">
                                      <p:cBhvr>
                                        <p:cTn id="7" dur="1000"/>
                                        <p:tgtEl>
                                          <p:spTgt spid="81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wipe(up)">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wipe(up)">
                                      <p:cBhvr>
                                        <p:cTn id="17"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0">
            <a:extLst>
              <a:ext uri="{FF2B5EF4-FFF2-40B4-BE49-F238E27FC236}">
                <a16:creationId xmlns:a16="http://schemas.microsoft.com/office/drawing/2014/main" xmlns="" id="{3FE007DF-7C7C-49EA-BDE3-708FEB78CD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46" t="12514" r="10729"/>
          <a:stretch/>
        </p:blipFill>
        <p:spPr bwMode="auto">
          <a:xfrm>
            <a:off x="829609" y="88776"/>
            <a:ext cx="10532782" cy="6161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199347"/>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1C588A2-C58D-4F3A-8177-8C4A46BEEBB5}"/>
              </a:ext>
            </a:extLst>
          </p:cNvPr>
          <p:cNvSpPr txBox="1"/>
          <p:nvPr/>
        </p:nvSpPr>
        <p:spPr>
          <a:xfrm>
            <a:off x="701337" y="1347134"/>
            <a:ext cx="11052698" cy="3875676"/>
          </a:xfrm>
          <a:prstGeom prst="rect">
            <a:avLst/>
          </a:prstGeom>
          <a:noFill/>
        </p:spPr>
        <p:txBody>
          <a:bodyPr wrap="square">
            <a:spAutoFit/>
          </a:bodyPr>
          <a:lstStyle/>
          <a:p>
            <a:pPr lvl="0" algn="just">
              <a:lnSpc>
                <a:spcPct val="107000"/>
              </a:lnSpc>
              <a:spcBef>
                <a:spcPts val="200"/>
              </a:spcBef>
              <a:spcAft>
                <a:spcPts val="1000"/>
              </a:spcAft>
            </a:pP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	Trang </a:t>
            </a:r>
            <a:r>
              <a:rPr lang="en-US" sz="2400">
                <a:effectLst/>
                <a:latin typeface="Times New Roman" panose="02020603050405020304" pitchFamily="18" charset="0"/>
                <a:ea typeface="Calibri" panose="020F0502020204030204" pitchFamily="34" charset="0"/>
                <a:cs typeface="Times New Roman" panose="02020603050405020304" pitchFamily="18" charset="0"/>
              </a:rPr>
              <a:t>Web đọc truyện “SouthCenter Scanlation” mang lại trải nghiệm dễ chịu đến cho người đọc và người đăng truyện. Cùng với những phương án quản lý truyện của trang, việc đọc và quản lý truyện sẽ trở nên dễ dàng </a:t>
            </a: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hơn</a:t>
            </a:r>
          </a:p>
          <a:p>
            <a:pPr lvl="0" algn="just">
              <a:lnSpc>
                <a:spcPct val="107000"/>
              </a:lnSpc>
              <a:spcBef>
                <a:spcPts val="200"/>
              </a:spcBef>
              <a:spcAft>
                <a:spcPts val="1000"/>
              </a:spcAft>
            </a:pPr>
            <a:r>
              <a:rPr lang="en-US" sz="2400">
                <a:latin typeface="Times New Roman" panose="02020603050405020304" pitchFamily="18" charset="0"/>
                <a:ea typeface="Calibri" panose="020F0502020204030204" pitchFamily="34" charset="0"/>
                <a:cs typeface="Times New Roman" panose="02020603050405020304" pitchFamily="18" charset="0"/>
              </a:rPr>
              <a:t>	</a:t>
            </a: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Ngoài </a:t>
            </a:r>
            <a:r>
              <a:rPr lang="en-US" sz="2400">
                <a:effectLst/>
                <a:latin typeface="Times New Roman" panose="02020603050405020304" pitchFamily="18" charset="0"/>
                <a:ea typeface="Calibri" panose="020F0502020204030204" pitchFamily="34" charset="0"/>
                <a:cs typeface="Times New Roman" panose="02020603050405020304" pitchFamily="18" charset="0"/>
              </a:rPr>
              <a:t>ra, trang Web cũng được trang bị thêm một số tính năng:</a:t>
            </a:r>
            <a:endParaRPr lang="gd-GB" sz="2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30000"/>
              </a:lnSpc>
              <a:buFont typeface="Symbol" panose="05050102010706020507" pitchFamily="18" charset="2"/>
              <a:buChar char=""/>
            </a:pPr>
            <a:r>
              <a:rPr lang="en-US" sz="2400">
                <a:effectLst/>
                <a:latin typeface="Times New Roman" panose="02020603050405020304" pitchFamily="18" charset="0"/>
                <a:ea typeface="Calibri" panose="020F0502020204030204" pitchFamily="34" charset="0"/>
                <a:cs typeface="Times New Roman" panose="02020603050405020304" pitchFamily="18" charset="0"/>
              </a:rPr>
              <a:t>Kiểm soát truyện và tài khhoản trong hệ thống thông qua quyền Admin.</a:t>
            </a:r>
            <a:endParaRPr lang="gd-GB" sz="2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30000"/>
              </a:lnSpc>
              <a:buFont typeface="Symbol" panose="05050102010706020507" pitchFamily="18" charset="2"/>
              <a:buChar char=""/>
            </a:pPr>
            <a:r>
              <a:rPr lang="en-US" sz="2400">
                <a:effectLst/>
                <a:latin typeface="Times New Roman" panose="02020603050405020304" pitchFamily="18" charset="0"/>
                <a:ea typeface="Calibri" panose="020F0502020204030204" pitchFamily="34" charset="0"/>
                <a:cs typeface="Times New Roman" panose="02020603050405020304" pitchFamily="18" charset="0"/>
              </a:rPr>
              <a:t>Upload File văn bản dạng plaint text chứa nội dung thay vì viết trực tiếp trên trang Web.</a:t>
            </a:r>
            <a:endParaRPr lang="gd-GB" sz="2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30000"/>
              </a:lnSpc>
              <a:spcAft>
                <a:spcPts val="800"/>
              </a:spcAft>
              <a:buFont typeface="Symbol" panose="05050102010706020507" pitchFamily="18" charset="2"/>
              <a:buChar char=""/>
            </a:pPr>
            <a:r>
              <a:rPr lang="en-US" sz="2400">
                <a:effectLst/>
                <a:latin typeface="Times New Roman" panose="02020603050405020304" pitchFamily="18" charset="0"/>
                <a:ea typeface="Calibri" panose="020F0502020204030204" pitchFamily="34" charset="0"/>
                <a:cs typeface="Times New Roman" panose="02020603050405020304" pitchFamily="18" charset="0"/>
              </a:rPr>
              <a:t>Chống Copy nội dung trang Web thông qua css để hạn chế tình trang Leech truyện.</a:t>
            </a:r>
            <a:endParaRPr lang="gd-GB"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D2A1F61F-C97A-4FC5-9726-22BA92F2778C}"/>
              </a:ext>
            </a:extLst>
          </p:cNvPr>
          <p:cNvSpPr txBox="1"/>
          <p:nvPr/>
        </p:nvSpPr>
        <p:spPr>
          <a:xfrm>
            <a:off x="399495" y="292963"/>
            <a:ext cx="11354540" cy="584775"/>
          </a:xfrm>
          <a:prstGeom prst="rect">
            <a:avLst/>
          </a:prstGeom>
          <a:noFill/>
        </p:spPr>
        <p:txBody>
          <a:bodyPr wrap="square" rtlCol="0">
            <a:spAutoFit/>
          </a:bodyPr>
          <a:lstStyle/>
          <a:p>
            <a:r>
              <a:rPr lang="en-US" sz="3200" b="1">
                <a:latin typeface="+mj-lt"/>
              </a:rPr>
              <a:t>4</a:t>
            </a:r>
            <a:r>
              <a:rPr lang="en-US" sz="3200" b="1" smtClean="0">
                <a:latin typeface="+mj-lt"/>
              </a:rPr>
              <a:t>. Kết luận</a:t>
            </a:r>
            <a:endParaRPr lang="gd-GB" sz="3200" b="1">
              <a:latin typeface="+mj-lt"/>
            </a:endParaRPr>
          </a:p>
        </p:txBody>
      </p:sp>
    </p:spTree>
    <p:extLst>
      <p:ext uri="{BB962C8B-B14F-4D97-AF65-F5344CB8AC3E}">
        <p14:creationId xmlns:p14="http://schemas.microsoft.com/office/powerpoint/2010/main" val="451510167"/>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25558B8-382C-4322-B218-8A2F143CBB35}"/>
              </a:ext>
            </a:extLst>
          </p:cNvPr>
          <p:cNvSpPr txBox="1"/>
          <p:nvPr/>
        </p:nvSpPr>
        <p:spPr>
          <a:xfrm>
            <a:off x="3559945" y="4758432"/>
            <a:ext cx="9703293" cy="1384995"/>
          </a:xfrm>
          <a:prstGeom prst="rect">
            <a:avLst/>
          </a:prstGeom>
          <a:noFill/>
        </p:spPr>
        <p:txBody>
          <a:bodyPr wrap="square" rtlCol="0">
            <a:spAutoFit/>
          </a:bodyPr>
          <a:lstStyle/>
          <a:p>
            <a:r>
              <a:rPr lang="en-US" sz="4200">
                <a:latin typeface="+mj-lt"/>
              </a:rPr>
              <a:t>CẢM ƠN THẦY VÀ CÁC BẠN ĐÃ CHÚ Ý LẮNG NGHE.</a:t>
            </a:r>
            <a:endParaRPr lang="gd-GB" sz="4200">
              <a:latin typeface="+mj-lt"/>
            </a:endParaRPr>
          </a:p>
        </p:txBody>
      </p:sp>
    </p:spTree>
    <p:extLst>
      <p:ext uri="{BB962C8B-B14F-4D97-AF65-F5344CB8AC3E}">
        <p14:creationId xmlns:p14="http://schemas.microsoft.com/office/powerpoint/2010/main" val="1123891983"/>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8E0C87FB-ED6F-4394-8B1F-DA0248E7D495}"/>
              </a:ext>
            </a:extLst>
          </p:cNvPr>
          <p:cNvSpPr txBox="1"/>
          <p:nvPr/>
        </p:nvSpPr>
        <p:spPr>
          <a:xfrm>
            <a:off x="390617" y="470101"/>
            <a:ext cx="11390051" cy="584775"/>
          </a:xfrm>
          <a:prstGeom prst="rect">
            <a:avLst/>
          </a:prstGeom>
          <a:noFill/>
        </p:spPr>
        <p:txBody>
          <a:bodyPr wrap="square" rtlCol="0">
            <a:spAutoFit/>
          </a:bodyPr>
          <a:lstStyle/>
          <a:p>
            <a:r>
              <a:rPr lang="en-US" sz="3200" b="1">
                <a:latin typeface="+mj-lt"/>
              </a:rPr>
              <a:t>1. TỔNG QUAN </a:t>
            </a:r>
            <a:endParaRPr lang="gd-GB" sz="3200" b="1">
              <a:latin typeface="+mj-lt"/>
            </a:endParaRPr>
          </a:p>
        </p:txBody>
      </p:sp>
      <p:sp>
        <p:nvSpPr>
          <p:cNvPr id="7" name="TextBox 6">
            <a:extLst>
              <a:ext uri="{FF2B5EF4-FFF2-40B4-BE49-F238E27FC236}">
                <a16:creationId xmlns:a16="http://schemas.microsoft.com/office/drawing/2014/main" xmlns="" id="{A0D1A613-A138-41DE-9CE3-BEA81C6E6CF0}"/>
              </a:ext>
            </a:extLst>
          </p:cNvPr>
          <p:cNvSpPr txBox="1"/>
          <p:nvPr/>
        </p:nvSpPr>
        <p:spPr>
          <a:xfrm>
            <a:off x="390617" y="1870948"/>
            <a:ext cx="11390051" cy="3520964"/>
          </a:xfrm>
          <a:prstGeom prst="rect">
            <a:avLst/>
          </a:prstGeom>
          <a:noFill/>
        </p:spPr>
        <p:txBody>
          <a:bodyPr wrap="square" rtlCol="0">
            <a:spAutoFit/>
          </a:bodyPr>
          <a:lstStyle/>
          <a:p>
            <a:pPr marL="180340" algn="just">
              <a:lnSpc>
                <a:spcPct val="120000"/>
              </a:lnSpc>
              <a:spcBef>
                <a:spcPts val="600"/>
              </a:spcBef>
              <a:spcAft>
                <a:spcPts val="600"/>
              </a:spcAft>
            </a:pPr>
            <a:r>
              <a:rPr lang="en-US" sz="2400" smtClean="0">
                <a:latin typeface="Times New Roman" panose="02020603050405020304" pitchFamily="18" charset="0"/>
                <a:ea typeface="Calibri" panose="020F0502020204030204" pitchFamily="34" charset="0"/>
                <a:cs typeface="Times New Roman" panose="02020603050405020304" pitchFamily="18" charset="0"/>
              </a:rPr>
              <a:t>Để giải trí, nhiều người đọc truyện thay vì chơi game</a:t>
            </a: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180340" algn="just">
              <a:lnSpc>
                <a:spcPct val="120000"/>
              </a:lnSpc>
              <a:spcBef>
                <a:spcPts val="600"/>
              </a:spcBef>
              <a:spcAft>
                <a:spcPts val="600"/>
              </a:spcAft>
            </a:pP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Các Website nhiều quảng cáo gây khó chịu cho người dùng</a:t>
            </a:r>
            <a:endParaRPr lang="gd-GB" sz="240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20000"/>
              </a:lnSpc>
              <a:spcBef>
                <a:spcPts val="600"/>
              </a:spcBef>
              <a:spcAft>
                <a:spcPts val="600"/>
              </a:spcAft>
            </a:pP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Website của </a:t>
            </a:r>
            <a:r>
              <a:rPr lang="en-US" sz="2400">
                <a:latin typeface="Times New Roman" panose="02020603050405020304" pitchFamily="18" charset="0"/>
                <a:ea typeface="Calibri" panose="020F0502020204030204" pitchFamily="34" charset="0"/>
                <a:cs typeface="Times New Roman" panose="02020603050405020304" pitchFamily="18" charset="0"/>
              </a:rPr>
              <a:t>một số nhóm dịch truyện và viết truyện </a:t>
            </a:r>
            <a:r>
              <a:rPr lang="en-US" sz="2400">
                <a:effectLst/>
                <a:latin typeface="Times New Roman" panose="02020603050405020304" pitchFamily="18" charset="0"/>
                <a:ea typeface="Calibri" panose="020F0502020204030204" pitchFamily="34" charset="0"/>
                <a:cs typeface="Times New Roman" panose="02020603050405020304" pitchFamily="18" charset="0"/>
              </a:rPr>
              <a:t>chưa được thân thiện với </a:t>
            </a: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Android</a:t>
            </a: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smtClean="0">
              <a:effectLst/>
              <a:latin typeface="Times New Roman" panose="02020603050405020304" pitchFamily="18" charset="0"/>
              <a:ea typeface="Calibri" panose="020F0502020204030204" pitchFamily="34" charset="0"/>
              <a:cs typeface="Times New Roman" panose="02020603050405020304" pitchFamily="18" charset="0"/>
            </a:endParaRPr>
          </a:p>
          <a:p>
            <a:pPr marL="180340" algn="just">
              <a:lnSpc>
                <a:spcPct val="120000"/>
              </a:lnSpc>
              <a:spcBef>
                <a:spcPts val="600"/>
              </a:spcBef>
              <a:spcAft>
                <a:spcPts val="600"/>
              </a:spcAft>
            </a:pPr>
            <a:r>
              <a:rPr lang="en-US" sz="2400" smtClean="0">
                <a:latin typeface="Times New Roman" panose="02020603050405020304" pitchFamily="18" charset="0"/>
                <a:ea typeface="Calibri" panose="020F0502020204030204" pitchFamily="34" charset="0"/>
                <a:cs typeface="Times New Roman" panose="02020603050405020304" pitchFamily="18" charset="0"/>
              </a:rPr>
              <a:t>Các </a:t>
            </a: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nhóm </a:t>
            </a:r>
            <a:r>
              <a:rPr lang="en-US" sz="2400">
                <a:effectLst/>
                <a:latin typeface="Times New Roman" panose="02020603050405020304" pitchFamily="18" charset="0"/>
                <a:ea typeface="Calibri" panose="020F0502020204030204" pitchFamily="34" charset="0"/>
                <a:cs typeface="Times New Roman" panose="02020603050405020304" pitchFamily="18" charset="0"/>
              </a:rPr>
              <a:t>viết truyện </a:t>
            </a: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cần </a:t>
            </a:r>
            <a:r>
              <a:rPr lang="en-US" sz="2400">
                <a:effectLst/>
                <a:latin typeface="Times New Roman" panose="02020603050405020304" pitchFamily="18" charset="0"/>
                <a:ea typeface="Calibri" panose="020F0502020204030204" pitchFamily="34" charset="0"/>
                <a:cs typeface="Times New Roman" panose="02020603050405020304" pitchFamily="18" charset="0"/>
              </a:rPr>
              <a:t>một nơi để đăng tải những truyện họ viết cho người đọc</a:t>
            </a: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180340" algn="just">
              <a:lnSpc>
                <a:spcPct val="120000"/>
              </a:lnSpc>
              <a:spcBef>
                <a:spcPts val="600"/>
              </a:spcBef>
              <a:spcAft>
                <a:spcPts val="600"/>
              </a:spcAft>
            </a:pPr>
            <a:endParaRPr lang="gd-GB" sz="240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20000"/>
              </a:lnSpc>
              <a:spcBef>
                <a:spcPts val="600"/>
              </a:spcBef>
              <a:spcAft>
                <a:spcPts val="600"/>
              </a:spcAft>
            </a:pPr>
            <a:r>
              <a:rPr lang="en-US" sz="2400" b="1" i="1" smtClean="0">
                <a:effectLst/>
                <a:latin typeface="Times New Roman" panose="02020603050405020304" pitchFamily="18" charset="0"/>
                <a:ea typeface="Calibri" panose="020F0502020204030204" pitchFamily="34" charset="0"/>
                <a:cs typeface="Times New Roman" panose="02020603050405020304" pitchFamily="18" charset="0"/>
              </a:rPr>
              <a:t>=&gt; </a:t>
            </a:r>
            <a:r>
              <a:rPr lang="en-US" sz="2400" b="1" i="1">
                <a:effectLst/>
                <a:latin typeface="Times New Roman" panose="02020603050405020304" pitchFamily="18" charset="0"/>
                <a:ea typeface="Calibri" panose="020F0502020204030204" pitchFamily="34" charset="0"/>
                <a:cs typeface="Times New Roman" panose="02020603050405020304" pitchFamily="18" charset="0"/>
              </a:rPr>
              <a:t>Website đọc truyện online </a:t>
            </a:r>
            <a:r>
              <a:rPr lang="en-US" sz="2400" b="1" i="1" smtClean="0">
                <a:effectLst/>
                <a:latin typeface="Times New Roman" panose="02020603050405020304" pitchFamily="18" charset="0"/>
                <a:ea typeface="Calibri" panose="020F0502020204030204" pitchFamily="34" charset="0"/>
                <a:cs typeface="Times New Roman" panose="02020603050405020304" pitchFamily="18" charset="0"/>
              </a:rPr>
              <a:t>dựa theo </a:t>
            </a:r>
            <a:r>
              <a:rPr lang="en-US" sz="2400" b="1" i="1">
                <a:effectLst/>
                <a:latin typeface="Times New Roman" panose="02020603050405020304" pitchFamily="18" charset="0"/>
                <a:ea typeface="Calibri" panose="020F0502020204030204" pitchFamily="34" charset="0"/>
                <a:cs typeface="Times New Roman" panose="02020603050405020304" pitchFamily="18" charset="0"/>
              </a:rPr>
              <a:t>ASP.NET MVC Template ra đời</a:t>
            </a:r>
            <a:endParaRPr lang="gd-GB" sz="2400" b="1" i="1">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3231620"/>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anim calcmode="lin" valueType="num">
                                      <p:cBhvr>
                                        <p:cTn id="28"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9"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8E0C87FB-ED6F-4394-8B1F-DA0248E7D495}"/>
              </a:ext>
            </a:extLst>
          </p:cNvPr>
          <p:cNvSpPr txBox="1"/>
          <p:nvPr/>
        </p:nvSpPr>
        <p:spPr>
          <a:xfrm>
            <a:off x="390617" y="470101"/>
            <a:ext cx="11390051" cy="584775"/>
          </a:xfrm>
          <a:prstGeom prst="rect">
            <a:avLst/>
          </a:prstGeom>
          <a:noFill/>
        </p:spPr>
        <p:txBody>
          <a:bodyPr wrap="square" rtlCol="0">
            <a:spAutoFit/>
          </a:bodyPr>
          <a:lstStyle/>
          <a:p>
            <a:r>
              <a:rPr lang="en-US" sz="3200" b="1">
                <a:latin typeface="+mj-lt"/>
              </a:rPr>
              <a:t>1. TỔNG QUAN </a:t>
            </a:r>
            <a:endParaRPr lang="gd-GB" sz="3200" b="1">
              <a:latin typeface="+mj-lt"/>
            </a:endParaRPr>
          </a:p>
        </p:txBody>
      </p:sp>
      <p:sp>
        <p:nvSpPr>
          <p:cNvPr id="7" name="TextBox 6">
            <a:extLst>
              <a:ext uri="{FF2B5EF4-FFF2-40B4-BE49-F238E27FC236}">
                <a16:creationId xmlns:a16="http://schemas.microsoft.com/office/drawing/2014/main" xmlns="" id="{A0D1A613-A138-41DE-9CE3-BEA81C6E6CF0}"/>
              </a:ext>
            </a:extLst>
          </p:cNvPr>
          <p:cNvSpPr txBox="1"/>
          <p:nvPr/>
        </p:nvSpPr>
        <p:spPr>
          <a:xfrm>
            <a:off x="390617" y="1870948"/>
            <a:ext cx="11390051" cy="4118050"/>
          </a:xfrm>
          <a:prstGeom prst="rect">
            <a:avLst/>
          </a:prstGeom>
          <a:noFill/>
        </p:spPr>
        <p:txBody>
          <a:bodyPr wrap="square" rtlCol="0">
            <a:spAutoFit/>
          </a:bodyPr>
          <a:lstStyle/>
          <a:p>
            <a:pPr marL="180340" algn="just">
              <a:lnSpc>
                <a:spcPct val="120000"/>
              </a:lnSpc>
              <a:spcBef>
                <a:spcPts val="600"/>
              </a:spcBef>
              <a:spcAft>
                <a:spcPts val="600"/>
              </a:spcAft>
            </a:pPr>
            <a:r>
              <a:rPr lang="en-US" sz="2400" b="1" i="1" smtClean="0">
                <a:latin typeface="Times New Roman" panose="02020603050405020304" pitchFamily="18" charset="0"/>
                <a:ea typeface="Calibri" panose="020F0502020204030204" pitchFamily="34" charset="0"/>
                <a:cs typeface="Times New Roman" panose="02020603050405020304" pitchFamily="18" charset="0"/>
              </a:rPr>
              <a:t>Các tiêu chí cho trang Web của nhóm:</a:t>
            </a:r>
          </a:p>
          <a:p>
            <a:pPr marL="180340" algn="just">
              <a:lnSpc>
                <a:spcPct val="120000"/>
              </a:lnSpc>
              <a:spcBef>
                <a:spcPts val="600"/>
              </a:spcBef>
              <a:spcAft>
                <a:spcPts val="600"/>
              </a:spcAft>
            </a:pPr>
            <a:endParaRPr lang="en-US" sz="2400" b="1" i="1" smtClean="0">
              <a:latin typeface="Times New Roman" panose="02020603050405020304" pitchFamily="18" charset="0"/>
              <a:ea typeface="Calibri" panose="020F0502020204030204" pitchFamily="34" charset="0"/>
              <a:cs typeface="Times New Roman" panose="02020603050405020304" pitchFamily="18" charset="0"/>
            </a:endParaRPr>
          </a:p>
          <a:p>
            <a:pPr marL="180340" algn="just">
              <a:lnSpc>
                <a:spcPct val="120000"/>
              </a:lnSpc>
              <a:spcBef>
                <a:spcPts val="600"/>
              </a:spcBef>
              <a:spcAft>
                <a:spcPts val="600"/>
              </a:spcAft>
            </a:pPr>
            <a:r>
              <a:rPr lang="en-US" sz="2400" smtClean="0">
                <a:latin typeface="Times New Roman" panose="02020603050405020304" pitchFamily="18" charset="0"/>
                <a:ea typeface="Calibri" panose="020F0502020204030204" pitchFamily="34" charset="0"/>
                <a:cs typeface="Times New Roman" panose="02020603050405020304" pitchFamily="18" charset="0"/>
              </a:rPr>
              <a:t>Giao diện tự thay đổi, phù hợp với cả máy tính và điện thoại.</a:t>
            </a:r>
          </a:p>
          <a:p>
            <a:pPr marL="180340" algn="just">
              <a:lnSpc>
                <a:spcPct val="120000"/>
              </a:lnSpc>
              <a:spcBef>
                <a:spcPts val="600"/>
              </a:spcBef>
              <a:spcAft>
                <a:spcPts val="600"/>
              </a:spcAft>
            </a:pPr>
            <a:r>
              <a:rPr lang="en-US" sz="2400" smtClean="0">
                <a:latin typeface="Times New Roman" panose="02020603050405020304" pitchFamily="18" charset="0"/>
                <a:ea typeface="Calibri" panose="020F0502020204030204" pitchFamily="34" charset="0"/>
                <a:cs typeface="Times New Roman" panose="02020603050405020304" pitchFamily="18" charset="0"/>
              </a:rPr>
              <a:t>Ít hoặc không có quảng cáo.</a:t>
            </a:r>
          </a:p>
          <a:p>
            <a:pPr marL="180340" algn="just">
              <a:lnSpc>
                <a:spcPct val="120000"/>
              </a:lnSpc>
              <a:spcBef>
                <a:spcPts val="600"/>
              </a:spcBef>
              <a:spcAft>
                <a:spcPts val="600"/>
              </a:spcAft>
            </a:pPr>
            <a:r>
              <a:rPr lang="en-US" sz="2400" smtClean="0">
                <a:latin typeface="Times New Roman" panose="02020603050405020304" pitchFamily="18" charset="0"/>
                <a:ea typeface="Calibri" panose="020F0502020204030204" pitchFamily="34" charset="0"/>
                <a:cs typeface="Times New Roman" panose="02020603050405020304" pitchFamily="18" charset="0"/>
              </a:rPr>
              <a:t>Quản lý được các thành viên và file đăng tải lên trang.</a:t>
            </a:r>
          </a:p>
          <a:p>
            <a:pPr marL="180340" algn="just">
              <a:lnSpc>
                <a:spcPct val="120000"/>
              </a:lnSpc>
              <a:spcBef>
                <a:spcPts val="600"/>
              </a:spcBef>
              <a:spcAft>
                <a:spcPts val="600"/>
              </a:spcAft>
            </a:pP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180340" algn="just">
              <a:lnSpc>
                <a:spcPct val="120000"/>
              </a:lnSpc>
              <a:spcBef>
                <a:spcPts val="600"/>
              </a:spcBef>
              <a:spcAft>
                <a:spcPts val="600"/>
              </a:spcAft>
            </a:pPr>
            <a:r>
              <a:rPr lang="en-US" sz="2400" b="1" i="1">
                <a:latin typeface="Times New Roman" panose="02020603050405020304" pitchFamily="18" charset="0"/>
                <a:ea typeface="Calibri" panose="020F0502020204030204" pitchFamily="34" charset="0"/>
                <a:cs typeface="Times New Roman" panose="02020603050405020304" pitchFamily="18" charset="0"/>
              </a:rPr>
              <a:t>Link truy cập: </a:t>
            </a:r>
            <a:r>
              <a:rPr lang="en-US" sz="2400">
                <a:latin typeface="Times New Roman" panose="02020603050405020304" pitchFamily="18" charset="0"/>
                <a:ea typeface="Calibri" panose="020F0502020204030204" pitchFamily="34" charset="0"/>
                <a:cs typeface="Times New Roman" panose="02020603050405020304" pitchFamily="18" charset="0"/>
                <a:hlinkClick r:id="rId2"/>
              </a:rPr>
              <a:t>https://southcenterteam.somee.com/</a:t>
            </a:r>
            <a:endParaRPr lang="en-US" sz="240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8195534"/>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left)">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wipe(left)">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left)">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 calcmode="lin" valueType="num">
                                      <p:cBhvr additive="base">
                                        <p:cTn id="27"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0">
            <a:extLst>
              <a:ext uri="{FF2B5EF4-FFF2-40B4-BE49-F238E27FC236}">
                <a16:creationId xmlns:a16="http://schemas.microsoft.com/office/drawing/2014/main" xmlns="" id="{8AA0BD97-611C-4707-83CF-66CBEF381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816" y="1786384"/>
            <a:ext cx="8520405" cy="48172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xmlns="" id="{4875180C-5162-4B90-B33E-AD8F4A1D30D9}"/>
              </a:ext>
            </a:extLst>
          </p:cNvPr>
          <p:cNvSpPr>
            <a:spLocks noChangeArrowheads="1"/>
          </p:cNvSpPr>
          <p:nvPr/>
        </p:nvSpPr>
        <p:spPr bwMode="auto">
          <a:xfrm>
            <a:off x="48785" y="1161613"/>
            <a:ext cx="3190297" cy="518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vi-VN" altLang="gd-GB" sz="2200" b="0" i="0" u="sng" strike="noStrike" cap="none" normalizeH="0" baseline="0">
                <a:ln>
                  <a:noFill/>
                </a:ln>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M</a:t>
            </a:r>
            <a:r>
              <a:rPr kumimoji="0" lang="vi-VN" altLang="gd-GB" sz="2200" b="0" i="0" u="sng" strike="noStrike" cap="none" normalizeH="0" baseline="0" bmk="">
                <a:ln>
                  <a:noFill/>
                </a:ln>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ô hình UseCase tổng thể</a:t>
            </a:r>
            <a:endParaRPr kumimoji="0" lang="en-US" altLang="gd-GB" sz="2200" b="0" i="0" u="none" strike="noStrike" cap="none" normalizeH="0" baseline="0">
              <a:ln>
                <a:noFill/>
              </a:ln>
              <a:solidFill>
                <a:srgbClr val="1F4D78"/>
              </a:solidFill>
              <a:effectLst/>
              <a:latin typeface="Calibri Light" panose="020F0302020204030204" pitchFamily="34" charset="0"/>
              <a:ea typeface="MS Gothic" panose="020B0609070205080204" pitchFamily="49" charset="-128"/>
              <a:cs typeface="Times New Roman" panose="02020603050405020304" pitchFamily="18" charset="0"/>
            </a:endParaRPr>
          </a:p>
        </p:txBody>
      </p:sp>
      <p:sp>
        <p:nvSpPr>
          <p:cNvPr id="4" name="Rectangle 5">
            <a:extLst>
              <a:ext uri="{FF2B5EF4-FFF2-40B4-BE49-F238E27FC236}">
                <a16:creationId xmlns:a16="http://schemas.microsoft.com/office/drawing/2014/main" xmlns="" id="{0A7FE379-9AEE-4DA0-873F-B19AA72EE565}"/>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gd-GB"/>
          </a:p>
        </p:txBody>
      </p:sp>
      <p:sp>
        <p:nvSpPr>
          <p:cNvPr id="5" name="TextBox 4">
            <a:extLst>
              <a:ext uri="{FF2B5EF4-FFF2-40B4-BE49-F238E27FC236}">
                <a16:creationId xmlns:a16="http://schemas.microsoft.com/office/drawing/2014/main" xmlns="" id="{8E0C87FB-ED6F-4394-8B1F-DA0248E7D495}"/>
              </a:ext>
            </a:extLst>
          </p:cNvPr>
          <p:cNvSpPr txBox="1"/>
          <p:nvPr/>
        </p:nvSpPr>
        <p:spPr>
          <a:xfrm>
            <a:off x="400974" y="470101"/>
            <a:ext cx="11390051" cy="584775"/>
          </a:xfrm>
          <a:prstGeom prst="rect">
            <a:avLst/>
          </a:prstGeom>
          <a:noFill/>
        </p:spPr>
        <p:txBody>
          <a:bodyPr wrap="square" rtlCol="0">
            <a:spAutoFit/>
          </a:bodyPr>
          <a:lstStyle/>
          <a:p>
            <a:r>
              <a:rPr lang="en-US" sz="3200" b="1" smtClean="0">
                <a:latin typeface="+mj-lt"/>
              </a:rPr>
              <a:t>2. Phân tích thiết kế cơ sở dữ liệu</a:t>
            </a:r>
            <a:endParaRPr lang="gd-GB" sz="3200" b="1">
              <a:latin typeface="+mj-lt"/>
            </a:endParaRPr>
          </a:p>
        </p:txBody>
      </p:sp>
    </p:spTree>
    <p:extLst>
      <p:ext uri="{BB962C8B-B14F-4D97-AF65-F5344CB8AC3E}">
        <p14:creationId xmlns:p14="http://schemas.microsoft.com/office/powerpoint/2010/main" val="1174469653"/>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7"/>
                                        </p:tgtEl>
                                        <p:attrNameLst>
                                          <p:attrName>style.visibility</p:attrName>
                                        </p:attrNameLst>
                                      </p:cBhvr>
                                      <p:to>
                                        <p:strVal val="visible"/>
                                      </p:to>
                                    </p:set>
                                    <p:animEffect transition="in" filter="randombar(horizontal)">
                                      <p:cBhvr>
                                        <p:cTn id="7" dur="500"/>
                                        <p:tgtEl>
                                          <p:spTgt spid="9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xmlns="" id="{4875180C-5162-4B90-B33E-AD8F4A1D30D9}"/>
              </a:ext>
            </a:extLst>
          </p:cNvPr>
          <p:cNvSpPr>
            <a:spLocks noChangeArrowheads="1"/>
          </p:cNvSpPr>
          <p:nvPr/>
        </p:nvSpPr>
        <p:spPr bwMode="auto">
          <a:xfrm>
            <a:off x="48785" y="1161613"/>
            <a:ext cx="2678938" cy="518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vi-VN" altLang="gd-GB" sz="2200" b="0" i="0" u="sng" strike="noStrike" cap="none" normalizeH="0" baseline="0">
                <a:ln>
                  <a:noFill/>
                </a:ln>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M</a:t>
            </a:r>
            <a:r>
              <a:rPr kumimoji="0" lang="vi-VN" altLang="gd-GB" sz="2200" b="0" i="0" u="sng" strike="noStrike" cap="none" normalizeH="0" baseline="0" bmk="">
                <a:ln>
                  <a:noFill/>
                </a:ln>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ô hình </a:t>
            </a:r>
            <a:r>
              <a:rPr kumimoji="0" lang="en-US" altLang="gd-GB" sz="2200" b="0" i="0" u="sng" strike="noStrike" cap="none" normalizeH="0" baseline="0" smtClean="0" bmk="">
                <a:ln>
                  <a:noFill/>
                </a:ln>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cơ</a:t>
            </a:r>
            <a:r>
              <a:rPr kumimoji="0" lang="en-US" altLang="gd-GB" sz="2200" b="0" i="0" u="sng" strike="noStrike" cap="none" normalizeH="0" smtClean="0" bmk="">
                <a:ln>
                  <a:noFill/>
                </a:ln>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 sở dữ liệu</a:t>
            </a:r>
            <a:endParaRPr kumimoji="0" lang="en-US" altLang="gd-GB" sz="2200" b="0" i="0" u="none" strike="noStrike" cap="none" normalizeH="0" baseline="0">
              <a:ln>
                <a:noFill/>
              </a:ln>
              <a:solidFill>
                <a:srgbClr val="1F4D78"/>
              </a:solidFill>
              <a:effectLst/>
              <a:latin typeface="Calibri Light" panose="020F0302020204030204" pitchFamily="34" charset="0"/>
              <a:ea typeface="MS Gothic" panose="020B0609070205080204" pitchFamily="49" charset="-128"/>
              <a:cs typeface="Times New Roman" panose="02020603050405020304" pitchFamily="18" charset="0"/>
            </a:endParaRPr>
          </a:p>
        </p:txBody>
      </p:sp>
      <p:sp>
        <p:nvSpPr>
          <p:cNvPr id="4" name="Rectangle 5">
            <a:extLst>
              <a:ext uri="{FF2B5EF4-FFF2-40B4-BE49-F238E27FC236}">
                <a16:creationId xmlns:a16="http://schemas.microsoft.com/office/drawing/2014/main" xmlns="" id="{0A7FE379-9AEE-4DA0-873F-B19AA72EE565}"/>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gd-GB"/>
          </a:p>
        </p:txBody>
      </p:sp>
      <p:sp>
        <p:nvSpPr>
          <p:cNvPr id="5" name="TextBox 4">
            <a:extLst>
              <a:ext uri="{FF2B5EF4-FFF2-40B4-BE49-F238E27FC236}">
                <a16:creationId xmlns:a16="http://schemas.microsoft.com/office/drawing/2014/main" xmlns="" id="{8E0C87FB-ED6F-4394-8B1F-DA0248E7D495}"/>
              </a:ext>
            </a:extLst>
          </p:cNvPr>
          <p:cNvSpPr txBox="1"/>
          <p:nvPr/>
        </p:nvSpPr>
        <p:spPr>
          <a:xfrm>
            <a:off x="400974" y="470101"/>
            <a:ext cx="11390051" cy="584775"/>
          </a:xfrm>
          <a:prstGeom prst="rect">
            <a:avLst/>
          </a:prstGeom>
          <a:noFill/>
        </p:spPr>
        <p:txBody>
          <a:bodyPr wrap="square" rtlCol="0">
            <a:spAutoFit/>
          </a:bodyPr>
          <a:lstStyle/>
          <a:p>
            <a:r>
              <a:rPr lang="en-US" sz="3200" b="1" smtClean="0">
                <a:latin typeface="+mj-lt"/>
              </a:rPr>
              <a:t>2. Phân tích thiết kế cơ sở dữ liệu</a:t>
            </a:r>
            <a:endParaRPr lang="gd-GB" sz="3200" b="1">
              <a:latin typeface="+mj-lt"/>
            </a:endParaRPr>
          </a:p>
        </p:txBody>
      </p:sp>
      <p:pic>
        <p:nvPicPr>
          <p:cNvPr id="6" name="Picture 5"/>
          <p:cNvPicPr/>
          <p:nvPr/>
        </p:nvPicPr>
        <p:blipFill>
          <a:blip r:embed="rId2"/>
          <a:stretch>
            <a:fillRect/>
          </a:stretch>
        </p:blipFill>
        <p:spPr>
          <a:xfrm>
            <a:off x="3221567" y="1307059"/>
            <a:ext cx="6828287" cy="4971193"/>
          </a:xfrm>
          <a:prstGeom prst="rect">
            <a:avLst/>
          </a:prstGeom>
        </p:spPr>
      </p:pic>
    </p:spTree>
    <p:extLst>
      <p:ext uri="{BB962C8B-B14F-4D97-AF65-F5344CB8AC3E}">
        <p14:creationId xmlns:p14="http://schemas.microsoft.com/office/powerpoint/2010/main" val="55727813"/>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2A1F61F-C97A-4FC5-9726-22BA92F2778C}"/>
              </a:ext>
            </a:extLst>
          </p:cNvPr>
          <p:cNvSpPr txBox="1"/>
          <p:nvPr/>
        </p:nvSpPr>
        <p:spPr>
          <a:xfrm>
            <a:off x="399495" y="292963"/>
            <a:ext cx="11354540" cy="430887"/>
          </a:xfrm>
          <a:prstGeom prst="rect">
            <a:avLst/>
          </a:prstGeom>
          <a:noFill/>
        </p:spPr>
        <p:txBody>
          <a:bodyPr wrap="square" rtlCol="0">
            <a:spAutoFit/>
          </a:bodyPr>
          <a:lstStyle/>
          <a:p>
            <a:r>
              <a:rPr lang="en-US" sz="2200" b="1" smtClean="0">
                <a:latin typeface="+mj-lt"/>
              </a:rPr>
              <a:t>3. GIAO </a:t>
            </a:r>
            <a:r>
              <a:rPr lang="en-US" sz="2200" b="1">
                <a:latin typeface="+mj-lt"/>
              </a:rPr>
              <a:t>DIỆN VÀ CHỨC NĂNG CHÍNH CỦA TRANG WEB</a:t>
            </a:r>
            <a:endParaRPr lang="gd-GB" sz="2200" b="1">
              <a:latin typeface="+mj-lt"/>
            </a:endParaRPr>
          </a:p>
        </p:txBody>
      </p:sp>
      <p:sp>
        <p:nvSpPr>
          <p:cNvPr id="5" name="TextBox 4">
            <a:extLst>
              <a:ext uri="{FF2B5EF4-FFF2-40B4-BE49-F238E27FC236}">
                <a16:creationId xmlns:a16="http://schemas.microsoft.com/office/drawing/2014/main" xmlns="" id="{1713A96C-B139-4A31-934C-31C73E92FB50}"/>
              </a:ext>
            </a:extLst>
          </p:cNvPr>
          <p:cNvSpPr txBox="1"/>
          <p:nvPr/>
        </p:nvSpPr>
        <p:spPr>
          <a:xfrm>
            <a:off x="399495" y="905522"/>
            <a:ext cx="10946167" cy="374077"/>
          </a:xfrm>
          <a:prstGeom prst="rect">
            <a:avLst/>
          </a:prstGeom>
          <a:noFill/>
        </p:spPr>
        <p:txBody>
          <a:bodyPr wrap="square" rtlCol="0">
            <a:spAutoFit/>
          </a:bodyPr>
          <a:lstStyle/>
          <a:p>
            <a:pPr lvl="0">
              <a:lnSpc>
                <a:spcPct val="107000"/>
              </a:lnSpc>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Màn hình trang chủ (Máy tính):</a:t>
            </a:r>
            <a:endParaRPr lang="gd-GB"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B67BD56D-6F72-4021-9F57-DC64CBCA9DCD}"/>
              </a:ext>
            </a:extLst>
          </p:cNvPr>
          <p:cNvPicPr/>
          <p:nvPr/>
        </p:nvPicPr>
        <p:blipFill rotWithShape="1">
          <a:blip r:embed="rId2"/>
          <a:srcRect l="7215" t="11829" r="8502" b="29978"/>
          <a:stretch/>
        </p:blipFill>
        <p:spPr>
          <a:xfrm>
            <a:off x="1438183" y="1461271"/>
            <a:ext cx="9587883" cy="4623047"/>
          </a:xfrm>
          <a:prstGeom prst="rect">
            <a:avLst/>
          </a:prstGeom>
        </p:spPr>
      </p:pic>
    </p:spTree>
    <p:extLst>
      <p:ext uri="{BB962C8B-B14F-4D97-AF65-F5344CB8AC3E}">
        <p14:creationId xmlns:p14="http://schemas.microsoft.com/office/powerpoint/2010/main" val="1755580353"/>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8">
            <a:extLst>
              <a:ext uri="{FF2B5EF4-FFF2-40B4-BE49-F238E27FC236}">
                <a16:creationId xmlns:a16="http://schemas.microsoft.com/office/drawing/2014/main" xmlns="" id="{3A9D4FD1-4F40-4FD2-8381-A6A5E1D10D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5065" y="735245"/>
            <a:ext cx="4272323" cy="5666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44">
            <a:extLst>
              <a:ext uri="{FF2B5EF4-FFF2-40B4-BE49-F238E27FC236}">
                <a16:creationId xmlns:a16="http://schemas.microsoft.com/office/drawing/2014/main" xmlns="" id="{8BAF558B-843A-4971-924A-604AFBBB58F5}"/>
              </a:ext>
            </a:extLst>
          </p:cNvPr>
          <p:cNvSpPr txBox="1">
            <a:spLocks noChangeArrowheads="1"/>
          </p:cNvSpPr>
          <p:nvPr/>
        </p:nvSpPr>
        <p:spPr bwMode="auto">
          <a:xfrm>
            <a:off x="885825" y="3636963"/>
            <a:ext cx="3695700" cy="2769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gd-GB" sz="18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xmlns="" id="{8B4A17C2-B292-477C-A29F-8EB10DE51CAB}"/>
              </a:ext>
            </a:extLst>
          </p:cNvPr>
          <p:cNvSpPr>
            <a:spLocks noChangeArrowheads="1"/>
          </p:cNvSpPr>
          <p:nvPr/>
        </p:nvSpPr>
        <p:spPr bwMode="auto">
          <a:xfrm>
            <a:off x="159797" y="165336"/>
            <a:ext cx="417293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gd-GB" sz="2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 hình trang chủ trên điện thoại.</a:t>
            </a:r>
            <a:endParaRPr kumimoji="0" lang="gd-GB" altLang="gd-GB" sz="2200" b="0" i="0" u="none" strike="noStrike" cap="none" normalizeH="0" baseline="0">
              <a:ln>
                <a:noFill/>
              </a:ln>
              <a:solidFill>
                <a:schemeClr val="tx1"/>
              </a:solidFill>
              <a:effectLst/>
            </a:endParaRPr>
          </a:p>
        </p:txBody>
      </p:sp>
      <p:sp>
        <p:nvSpPr>
          <p:cNvPr id="6" name="Rectangle 4">
            <a:extLst>
              <a:ext uri="{FF2B5EF4-FFF2-40B4-BE49-F238E27FC236}">
                <a16:creationId xmlns:a16="http://schemas.microsoft.com/office/drawing/2014/main" xmlns="" id="{7790A8D0-E674-4262-8198-B171F3F5FEA0}"/>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gd-GB"/>
          </a:p>
        </p:txBody>
      </p:sp>
      <p:sp>
        <p:nvSpPr>
          <p:cNvPr id="7" name="Rectangle 6">
            <a:extLst>
              <a:ext uri="{FF2B5EF4-FFF2-40B4-BE49-F238E27FC236}">
                <a16:creationId xmlns:a16="http://schemas.microsoft.com/office/drawing/2014/main" xmlns="" id="{15209846-0699-4F78-AB80-14B750B0C0E8}"/>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gd-GB" sz="13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gd-GB" sz="13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
            <a:br>
              <a:rPr kumimoji="0" lang="en-US" altLang="gd-GB" sz="13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gd-GB"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5843385"/>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heel(4)">
                                      <p:cBhvr>
                                        <p:cTn id="7"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9">
            <a:extLst>
              <a:ext uri="{FF2B5EF4-FFF2-40B4-BE49-F238E27FC236}">
                <a16:creationId xmlns:a16="http://schemas.microsoft.com/office/drawing/2014/main" xmlns="" id="{83B6E0EF-6DF5-4F82-847A-5D230E8FBA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39" t="12742" r="7764" b="28387"/>
          <a:stretch/>
        </p:blipFill>
        <p:spPr bwMode="auto">
          <a:xfrm>
            <a:off x="223945" y="745725"/>
            <a:ext cx="11744109" cy="55929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xmlns="" id="{970A3051-40A1-4F39-9224-4AE7DB5C076B}"/>
              </a:ext>
            </a:extLst>
          </p:cNvPr>
          <p:cNvSpPr>
            <a:spLocks noChangeArrowheads="1"/>
          </p:cNvSpPr>
          <p:nvPr/>
        </p:nvSpPr>
        <p:spPr bwMode="auto">
          <a:xfrm>
            <a:off x="-79899" y="218127"/>
            <a:ext cx="11826652" cy="74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gd-GB" sz="2200" b="1" i="0" u="sng" strike="noStrike" cap="none" normalizeH="0" baseline="0">
                <a:ln>
                  <a:noFill/>
                </a:ln>
                <a:solidFill>
                  <a:schemeClr val="tx1"/>
                </a:solidFill>
                <a:effectLst/>
                <a:latin typeface="+mj-lt"/>
                <a:ea typeface="MS Gothic" panose="020B0609070205080204" pitchFamily="49" charset="-128"/>
                <a:cs typeface="Times New Roman" panose="02020603050405020304" pitchFamily="18" charset="0"/>
              </a:rPr>
              <a:t>G</a:t>
            </a:r>
            <a:r>
              <a:rPr kumimoji="0" lang="en-US" altLang="gd-GB" sz="2200" b="1" i="0" u="sng" strike="noStrike" cap="none" normalizeH="0" baseline="0" bmk="">
                <a:ln>
                  <a:noFill/>
                </a:ln>
                <a:solidFill>
                  <a:schemeClr val="tx1"/>
                </a:solidFill>
                <a:effectLst/>
                <a:latin typeface="+mj-lt"/>
                <a:ea typeface="MS Gothic" panose="020B0609070205080204" pitchFamily="49" charset="-128"/>
                <a:cs typeface="Times New Roman" panose="02020603050405020304" pitchFamily="18" charset="0"/>
              </a:rPr>
              <a:t>iao diện đăng nhập</a:t>
            </a:r>
            <a:r>
              <a:rPr lang="en-US" altLang="gd-GB" sz="2200" bmk="">
                <a:solidFill>
                  <a:srgbClr val="2E74B5"/>
                </a:solidFill>
                <a:latin typeface="+mj-lt"/>
                <a:ea typeface="MS Gothic" panose="020B0609070205080204" pitchFamily="49" charset="-128"/>
                <a:cs typeface="Times New Roman" panose="02020603050405020304" pitchFamily="18" charset="0"/>
              </a:rPr>
              <a:t>:</a:t>
            </a:r>
            <a:r>
              <a:rPr kumimoji="0" lang="en-US" altLang="gd-GB" sz="2200" b="0" i="0" u="none" strike="noStrike" cap="none" normalizeH="0" baseline="0">
                <a:ln>
                  <a:noFill/>
                </a:ln>
                <a:solidFill>
                  <a:schemeClr val="tx1"/>
                </a:solidFill>
                <a:effectLst/>
                <a:latin typeface="+mj-lt"/>
                <a:ea typeface="Calibri" panose="020F0502020204030204" pitchFamily="34" charset="0"/>
                <a:cs typeface="Times New Roman" panose="02020603050405020304" pitchFamily="18" charset="0"/>
              </a:rPr>
              <a:t> là giao diện cho phép thành viên có tài khoản đăng nhập.</a:t>
            </a:r>
            <a:endParaRPr kumimoji="0" lang="gd-GB" altLang="gd-GB" sz="2200" b="0"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gd-GB" altLang="gd-GB" sz="2200" b="0" i="0" u="none" strike="noStrike" cap="none" normalizeH="0" baseline="0">
              <a:ln>
                <a:noFill/>
              </a:ln>
              <a:solidFill>
                <a:schemeClr val="tx1"/>
              </a:solidFill>
              <a:effectLst/>
              <a:latin typeface="+mj-lt"/>
            </a:endParaRPr>
          </a:p>
        </p:txBody>
      </p:sp>
      <p:sp>
        <p:nvSpPr>
          <p:cNvPr id="9" name="TextBox 8">
            <a:extLst>
              <a:ext uri="{FF2B5EF4-FFF2-40B4-BE49-F238E27FC236}">
                <a16:creationId xmlns:a16="http://schemas.microsoft.com/office/drawing/2014/main" xmlns="" id="{04D882B8-B4C2-4B17-9C0A-9C840EB9613D}"/>
              </a:ext>
            </a:extLst>
          </p:cNvPr>
          <p:cNvSpPr txBox="1"/>
          <p:nvPr/>
        </p:nvSpPr>
        <p:spPr>
          <a:xfrm>
            <a:off x="8483783" y="1913985"/>
            <a:ext cx="3262970" cy="3725059"/>
          </a:xfrm>
          <a:prstGeom prst="rect">
            <a:avLst/>
          </a:prstGeom>
          <a:noFill/>
        </p:spPr>
        <p:txBody>
          <a:bodyPr wrap="square">
            <a:spAutoFit/>
          </a:bodyPr>
          <a:lstStyle/>
          <a:p>
            <a:pPr lvl="1" algn="just">
              <a:lnSpc>
                <a:spcPct val="120000"/>
              </a:lnSpc>
            </a:pPr>
            <a:r>
              <a:rPr lang="en-US">
                <a:effectLst/>
                <a:latin typeface="Times New Roman" panose="02020603050405020304" pitchFamily="18" charset="0"/>
                <a:ea typeface="Calibri" panose="020F0502020204030204" pitchFamily="34" charset="0"/>
                <a:cs typeface="Times New Roman" panose="02020603050405020304" pitchFamily="18" charset="0"/>
              </a:rPr>
              <a:t>- Thành viên sẽ tiến hành nhập thông tin đăng nhập.</a:t>
            </a:r>
            <a:endParaRPr lang="gd-GB">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20000"/>
              </a:lnSpc>
            </a:pPr>
            <a:r>
              <a:rPr lang="en-US">
                <a:effectLst/>
                <a:latin typeface="Times New Roman" panose="02020603050405020304" pitchFamily="18" charset="0"/>
                <a:ea typeface="Calibri" panose="020F0502020204030204" pitchFamily="34" charset="0"/>
                <a:cs typeface="Times New Roman" panose="02020603050405020304" pitchFamily="18" charset="0"/>
              </a:rPr>
              <a:t>- Khi đã nhập và được xác định thành công, phiên làm việc sẽ được tiếp tục với quyền thành viên thay đổi.</a:t>
            </a:r>
            <a:endParaRPr lang="gd-GB">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20000"/>
              </a:lnSpc>
            </a:pPr>
            <a:r>
              <a:rPr lang="en-US">
                <a:effectLst/>
                <a:latin typeface="Times New Roman" panose="02020603050405020304" pitchFamily="18" charset="0"/>
                <a:ea typeface="Calibri" panose="020F0502020204030204" pitchFamily="34" charset="0"/>
                <a:cs typeface="Times New Roman" panose="02020603050405020304" pitchFamily="18" charset="0"/>
              </a:rPr>
              <a:t>- Nếu chọn “Ghi nhớ đăng nhập”, hệ thống sẽ lưu dữ liệu người dùng cho lần truy cập sau.</a:t>
            </a:r>
            <a:endParaRPr lang="gd-GB">
              <a:effectLst/>
              <a:latin typeface="Calibri" panose="020F0502020204030204" pitchFamily="34" charset="0"/>
              <a:ea typeface="Calibri" panose="020F0502020204030204" pitchFamily="34" charset="0"/>
              <a:cs typeface="Times New Roman" panose="02020603050405020304" pitchFamily="18" charset="0"/>
            </a:endParaRPr>
          </a:p>
          <a:p>
            <a:pPr marL="1143000" algn="just">
              <a:lnSpc>
                <a:spcPct val="120000"/>
              </a:lnSpc>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 </a:t>
            </a:r>
            <a:endParaRPr lang="gd-GB">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1330273"/>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3073"/>
                                        </p:tgtEl>
                                        <p:attrNameLst>
                                          <p:attrName>style.visibility</p:attrName>
                                        </p:attrNameLst>
                                      </p:cBhvr>
                                      <p:to>
                                        <p:strVal val="visible"/>
                                      </p:to>
                                    </p:set>
                                    <p:animEffect transition="in" filter="wheel(4)">
                                      <p:cBhvr>
                                        <p:cTn id="7" dur="1000"/>
                                        <p:tgtEl>
                                          <p:spTgt spid="3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1">
            <a:extLst>
              <a:ext uri="{FF2B5EF4-FFF2-40B4-BE49-F238E27FC236}">
                <a16:creationId xmlns:a16="http://schemas.microsoft.com/office/drawing/2014/main" xmlns="" id="{3E93420E-8884-4B59-995F-73D1067BF9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92" t="12402" r="8280" b="4697"/>
          <a:stretch/>
        </p:blipFill>
        <p:spPr bwMode="auto">
          <a:xfrm>
            <a:off x="452816" y="832788"/>
            <a:ext cx="11286368" cy="55680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xmlns="" id="{69D9039A-25B6-4BA0-8502-88DDFBA8019F}"/>
              </a:ext>
            </a:extLst>
          </p:cNvPr>
          <p:cNvSpPr>
            <a:spLocks noChangeArrowheads="1"/>
          </p:cNvSpPr>
          <p:nvPr/>
        </p:nvSpPr>
        <p:spPr bwMode="auto">
          <a:xfrm>
            <a:off x="88777" y="170391"/>
            <a:ext cx="11469949" cy="902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gd-GB" b="1" i="0" u="sng" strike="noStrike" cap="none" normalizeH="0" baseline="0">
                <a:ln>
                  <a:noFill/>
                </a:ln>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t>G</a:t>
            </a:r>
            <a:r>
              <a:rPr kumimoji="0" lang="en-US" altLang="gd-GB" b="1" i="0" u="sng" strike="noStrike" cap="none" normalizeH="0" baseline="0" bmk="">
                <a:ln>
                  <a:noFill/>
                </a:ln>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t>iao diện quản lý thông tin tài khoản</a:t>
            </a:r>
            <a:r>
              <a:rPr lang="en-US" altLang="gd-GB" bmk="">
                <a:solidFill>
                  <a:srgbClr val="2E74B5"/>
                </a:solidFill>
                <a:latin typeface="Calibri Light" panose="020F0302020204030204" pitchFamily="34" charset="0"/>
                <a:ea typeface="MS Gothic" panose="020B0609070205080204" pitchFamily="49" charset="-128"/>
                <a:cs typeface="Times New Roman" panose="02020603050405020304" pitchFamily="18" charset="0"/>
              </a:rPr>
              <a:t>: </a:t>
            </a:r>
            <a:r>
              <a:rPr kumimoji="0" lang="en-US" altLang="gd-GB"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 giao diện mà người dùng có thể xem thông tin t</a:t>
            </a:r>
            <a:r>
              <a:rPr kumimoji="0" lang="en-US" altLang="gd-GB"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gd-GB"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khoản của bản thân, đăng xuất, thay đổi mật khẩu đăng nhập. </a:t>
            </a:r>
            <a:endParaRPr kumimoji="0" lang="gd-GB" altLang="gd-GB"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gd-GB" altLang="gd-GB"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xmlns="" id="{5A6042EC-AAD2-498F-9C6B-78C5DD811CA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gd-GB"/>
          </a:p>
        </p:txBody>
      </p:sp>
    </p:spTree>
    <p:extLst>
      <p:ext uri="{BB962C8B-B14F-4D97-AF65-F5344CB8AC3E}">
        <p14:creationId xmlns:p14="http://schemas.microsoft.com/office/powerpoint/2010/main" val="1379249274"/>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{64BA1753-2E3E-4EE7-9F78-B262D3CBE66B}tf56160789_win32</Template>
  <TotalTime>181</TotalTime>
  <Words>648</Words>
  <Application>Microsoft Office PowerPoint</Application>
  <PresentationFormat>Widescreen</PresentationFormat>
  <Paragraphs>62</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MS Gothic</vt:lpstr>
      <vt:lpstr>Arial</vt:lpstr>
      <vt:lpstr>Bookman Old Style</vt:lpstr>
      <vt:lpstr>Calibri</vt:lpstr>
      <vt:lpstr>Calibri Light</vt:lpstr>
      <vt:lpstr>Franklin Gothic Book</vt:lpstr>
      <vt:lpstr>Symbol</vt:lpstr>
      <vt:lpstr>Times New Roman</vt:lpstr>
      <vt:lpstr>1_RetrospectVTI</vt:lpstr>
      <vt:lpstr>BÁO CÁO ĐỒ ÁN LẬP TRÌNH WEB  Đề tài: XÂY DỰNG WEBSITE ĐỌC TRUYỆN ONLINE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Your best quote that reflects your approach… “It’s one small step for man, one giant leap for mankind.”</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LẬP TRÌNH WEB  Đề tài: XÂY DỰNG WEBSITE ĐỌC TRUYỆN ONLINE</dc:title>
  <dc:creator>Đoàn Linh</dc:creator>
  <cp:lastModifiedBy>hnam1</cp:lastModifiedBy>
  <cp:revision>14</cp:revision>
  <dcterms:created xsi:type="dcterms:W3CDTF">2021-07-24T13:17:12Z</dcterms:created>
  <dcterms:modified xsi:type="dcterms:W3CDTF">2021-07-24T16:39:39Z</dcterms:modified>
</cp:coreProperties>
</file>