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0" r:id="rId3"/>
    <p:sldId id="257" r:id="rId4"/>
    <p:sldId id="261" r:id="rId5"/>
    <p:sldId id="262" r:id="rId6"/>
    <p:sldId id="259" r:id="rId7"/>
    <p:sldId id="264" r:id="rId8"/>
    <p:sldId id="265" r:id="rId9"/>
    <p:sldId id="263"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203BF07-063C-42C8-9085-601CB9229846}">
          <p14:sldIdLst>
            <p14:sldId id="256"/>
            <p14:sldId id="260"/>
            <p14:sldId id="257"/>
            <p14:sldId id="261"/>
            <p14:sldId id="262"/>
            <p14:sldId id="259"/>
            <p14:sldId id="264"/>
            <p14:sldId id="265"/>
            <p14:sldId id="263"/>
            <p14:sldId id="266"/>
            <p14:sldId id="267"/>
            <p14:sldId id="268"/>
            <p14:sldId id="26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54" y="5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E7A6F4-8BA0-4178-84FB-F3CCA396140E}" type="datetimeFigureOut">
              <a:rPr lang="en-US" smtClean="0"/>
              <a:t>12/14/2017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7788DF-EB55-4E8B-BB24-DC3409BCE9C3}" type="slidenum">
              <a:rPr lang="en-US" smtClean="0"/>
              <a:t>‹#›</a:t>
            </a:fld>
            <a:endParaRPr lang="en-US"/>
          </a:p>
        </p:txBody>
      </p:sp>
    </p:spTree>
    <p:extLst>
      <p:ext uri="{BB962C8B-B14F-4D97-AF65-F5344CB8AC3E}">
        <p14:creationId xmlns:p14="http://schemas.microsoft.com/office/powerpoint/2010/main" val="1902855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7788DF-EB55-4E8B-BB24-DC3409BCE9C3}" type="slidenum">
              <a:rPr lang="en-US" smtClean="0"/>
              <a:t>2</a:t>
            </a:fld>
            <a:endParaRPr lang="en-US"/>
          </a:p>
        </p:txBody>
      </p:sp>
    </p:spTree>
    <p:extLst>
      <p:ext uri="{BB962C8B-B14F-4D97-AF65-F5344CB8AC3E}">
        <p14:creationId xmlns:p14="http://schemas.microsoft.com/office/powerpoint/2010/main" val="4101619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5D37ADB-8E48-4DE5-8258-D57ACFD08B1B}" type="datetimeFigureOut">
              <a:rPr lang="en-US" smtClean="0"/>
              <a:t>12/14/2017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2000388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D37ADB-8E48-4DE5-8258-D57ACFD08B1B}"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2007422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D37ADB-8E48-4DE5-8258-D57ACFD08B1B}"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1294729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D37ADB-8E48-4DE5-8258-D57ACFD08B1B}"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2969902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D37ADB-8E48-4DE5-8258-D57ACFD08B1B}"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1477385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D37ADB-8E48-4DE5-8258-D57ACFD08B1B}"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2824007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D37ADB-8E48-4DE5-8258-D57ACFD08B1B}"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759559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D37ADB-8E48-4DE5-8258-D57ACFD08B1B}"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3726982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D37ADB-8E48-4DE5-8258-D57ACFD08B1B}"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98782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D37ADB-8E48-4DE5-8258-D57ACFD08B1B}"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1295777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D37ADB-8E48-4DE5-8258-D57ACFD08B1B}"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2516481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D37ADB-8E48-4DE5-8258-D57ACFD08B1B}"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3227244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D37ADB-8E48-4DE5-8258-D57ACFD08B1B}" type="datetimeFigureOut">
              <a:rPr lang="en-US" smtClean="0"/>
              <a:t>12/14/2017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3312718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5D37ADB-8E48-4DE5-8258-D57ACFD08B1B}" type="datetimeFigureOut">
              <a:rPr lang="en-US" smtClean="0"/>
              <a:t>12/14/2017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869448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37ADB-8E48-4DE5-8258-D57ACFD08B1B}" type="datetimeFigureOut">
              <a:rPr lang="en-US" smtClean="0"/>
              <a:t>12/14/2017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2308296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D37ADB-8E48-4DE5-8258-D57ACFD08B1B}"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60312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D37ADB-8E48-4DE5-8258-D57ACFD08B1B}"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2756357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D37ADB-8E48-4DE5-8258-D57ACFD08B1B}" type="datetimeFigureOut">
              <a:rPr lang="en-US" smtClean="0"/>
              <a:t>12/14/2017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869FD5-770D-4A13-AEBC-BCFB7B7EFD0C}" type="slidenum">
              <a:rPr lang="en-US" smtClean="0"/>
              <a:t>‹#›</a:t>
            </a:fld>
            <a:endParaRPr lang="en-US"/>
          </a:p>
        </p:txBody>
      </p:sp>
    </p:spTree>
    <p:extLst>
      <p:ext uri="{BB962C8B-B14F-4D97-AF65-F5344CB8AC3E}">
        <p14:creationId xmlns:p14="http://schemas.microsoft.com/office/powerpoint/2010/main" val="14142077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bank.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a:t>
            </a:r>
            <a:r>
              <a:rPr lang="en-US" dirty="0" err="1" smtClean="0"/>
              <a:t>lỗ</a:t>
            </a:r>
            <a:r>
              <a:rPr lang="en-US" dirty="0" smtClean="0"/>
              <a:t> </a:t>
            </a:r>
            <a:r>
              <a:rPr lang="en-US" dirty="0" err="1" smtClean="0"/>
              <a:t>hổng</a:t>
            </a:r>
            <a:r>
              <a:rPr lang="en-US" dirty="0" smtClean="0"/>
              <a:t> </a:t>
            </a:r>
            <a:r>
              <a:rPr lang="en-US" dirty="0" err="1" smtClean="0"/>
              <a:t>bảo</a:t>
            </a:r>
            <a:r>
              <a:rPr lang="en-US" dirty="0" smtClean="0"/>
              <a:t> </a:t>
            </a:r>
            <a:r>
              <a:rPr lang="en-US" dirty="0" err="1" smtClean="0"/>
              <a:t>mật</a:t>
            </a:r>
            <a:r>
              <a:rPr lang="en-US" dirty="0" smtClean="0"/>
              <a:t/>
            </a:r>
            <a:br>
              <a:rPr lang="en-US" dirty="0" smtClean="0"/>
            </a:br>
            <a:r>
              <a:rPr lang="en-US" dirty="0" smtClean="0"/>
              <a:t>CSRF</a:t>
            </a:r>
            <a:endParaRPr lang="en-US" dirty="0"/>
          </a:p>
        </p:txBody>
      </p:sp>
      <p:sp>
        <p:nvSpPr>
          <p:cNvPr id="3" name="Subtitle 2"/>
          <p:cNvSpPr>
            <a:spLocks noGrp="1"/>
          </p:cNvSpPr>
          <p:nvPr>
            <p:ph type="subTitle" idx="1"/>
          </p:nvPr>
        </p:nvSpPr>
        <p:spPr/>
        <p:txBody>
          <a:bodyPr/>
          <a:lstStyle/>
          <a:p>
            <a:r>
              <a:rPr lang="en-US" dirty="0" err="1" smtClean="0"/>
              <a:t>Người</a:t>
            </a:r>
            <a:r>
              <a:rPr lang="en-US" dirty="0" smtClean="0"/>
              <a:t> </a:t>
            </a:r>
            <a:r>
              <a:rPr lang="en-US" dirty="0" err="1" smtClean="0"/>
              <a:t>trình</a:t>
            </a:r>
            <a:r>
              <a:rPr lang="en-US" dirty="0" smtClean="0"/>
              <a:t> </a:t>
            </a:r>
            <a:r>
              <a:rPr lang="en-US" dirty="0" err="1" smtClean="0"/>
              <a:t>bày</a:t>
            </a:r>
            <a:r>
              <a:rPr lang="en-US" dirty="0" smtClean="0"/>
              <a:t>: hoangdn</a:t>
            </a:r>
            <a:endParaRPr lang="en-US" dirty="0"/>
          </a:p>
        </p:txBody>
      </p:sp>
    </p:spTree>
    <p:extLst>
      <p:ext uri="{BB962C8B-B14F-4D97-AF65-F5344CB8AC3E}">
        <p14:creationId xmlns:p14="http://schemas.microsoft.com/office/powerpoint/2010/main" val="10873794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scenario</a:t>
            </a:r>
            <a:endParaRPr lang="en-US" dirty="0"/>
          </a:p>
        </p:txBody>
      </p:sp>
      <p:sp>
        <p:nvSpPr>
          <p:cNvPr id="3" name="Content Placeholder 2"/>
          <p:cNvSpPr>
            <a:spLocks noGrp="1"/>
          </p:cNvSpPr>
          <p:nvPr>
            <p:ph idx="1"/>
          </p:nvPr>
        </p:nvSpPr>
        <p:spPr>
          <a:xfrm>
            <a:off x="1484310" y="2338958"/>
            <a:ext cx="10018713" cy="3780283"/>
          </a:xfrm>
        </p:spPr>
        <p:txBody>
          <a:bodyPr>
            <a:normAutofit/>
          </a:bodyPr>
          <a:lstStyle/>
          <a:p>
            <a:pPr marL="0" indent="0">
              <a:buNone/>
            </a:pPr>
            <a:r>
              <a:rPr lang="en-US" dirty="0" err="1" smtClean="0"/>
              <a:t>Giả</a:t>
            </a:r>
            <a:r>
              <a:rPr lang="en-US" dirty="0" smtClean="0"/>
              <a:t> </a:t>
            </a:r>
            <a:r>
              <a:rPr lang="en-US" dirty="0" err="1" smtClean="0"/>
              <a:t>sử</a:t>
            </a:r>
            <a:r>
              <a:rPr lang="en-US" dirty="0" smtClean="0"/>
              <a:t> website </a:t>
            </a:r>
            <a:r>
              <a:rPr lang="en-US" dirty="0" err="1" smtClean="0"/>
              <a:t>được</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với</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chính</a:t>
            </a:r>
            <a:r>
              <a:rPr lang="en-US" dirty="0" smtClean="0"/>
              <a:t> </a:t>
            </a:r>
            <a:r>
              <a:rPr lang="en-US" dirty="0" err="1" smtClean="0"/>
              <a:t>là</a:t>
            </a:r>
            <a:r>
              <a:rPr lang="en-US" dirty="0" smtClean="0"/>
              <a:t> GET </a:t>
            </a:r>
            <a:r>
              <a:rPr lang="en-US" dirty="0" err="1" smtClean="0"/>
              <a:t>cho</a:t>
            </a:r>
            <a:r>
              <a:rPr lang="en-US" dirty="0" smtClean="0"/>
              <a:t> </a:t>
            </a:r>
            <a:r>
              <a:rPr lang="en-US" dirty="0" err="1" smtClean="0"/>
              <a:t>việc</a:t>
            </a:r>
            <a:r>
              <a:rPr lang="en-US" dirty="0" smtClean="0"/>
              <a:t> </a:t>
            </a:r>
            <a:r>
              <a:rPr lang="en-US" dirty="0" err="1" smtClean="0"/>
              <a:t>chuyển</a:t>
            </a:r>
            <a:r>
              <a:rPr lang="en-US" dirty="0" smtClean="0"/>
              <a:t> </a:t>
            </a:r>
            <a:r>
              <a:rPr lang="en-US" dirty="0" err="1" smtClean="0"/>
              <a:t>khoản</a:t>
            </a:r>
            <a:r>
              <a:rPr lang="en-US" dirty="0" smtClean="0"/>
              <a:t>. </a:t>
            </a:r>
            <a:r>
              <a:rPr lang="en-US" dirty="0" err="1" smtClean="0"/>
              <a:t>Khi</a:t>
            </a:r>
            <a:r>
              <a:rPr lang="en-US" dirty="0" smtClean="0"/>
              <a:t> </a:t>
            </a:r>
            <a:r>
              <a:rPr lang="en-US" dirty="0" err="1" smtClean="0"/>
              <a:t>đó</a:t>
            </a:r>
            <a:r>
              <a:rPr lang="en-US" dirty="0" smtClean="0"/>
              <a:t> request </a:t>
            </a:r>
            <a:r>
              <a:rPr lang="en-US" dirty="0" err="1" smtClean="0"/>
              <a:t>mà</a:t>
            </a:r>
            <a:r>
              <a:rPr lang="en-US" dirty="0" smtClean="0"/>
              <a:t> Alice </a:t>
            </a:r>
            <a:r>
              <a:rPr lang="en-US" dirty="0" err="1" smtClean="0"/>
              <a:t>khi</a:t>
            </a:r>
            <a:r>
              <a:rPr lang="en-US" dirty="0" smtClean="0"/>
              <a:t> </a:t>
            </a:r>
            <a:r>
              <a:rPr lang="en-US" dirty="0" err="1" smtClean="0"/>
              <a:t>gửi</a:t>
            </a:r>
            <a:r>
              <a:rPr lang="en-US" dirty="0" smtClean="0"/>
              <a:t> </a:t>
            </a:r>
            <a:r>
              <a:rPr lang="en-US" dirty="0" err="1" smtClean="0"/>
              <a:t>tiền</a:t>
            </a:r>
            <a:r>
              <a:rPr lang="en-US" dirty="0" smtClean="0"/>
              <a:t> </a:t>
            </a:r>
            <a:r>
              <a:rPr lang="en-US" dirty="0" err="1" smtClean="0"/>
              <a:t>cho</a:t>
            </a:r>
            <a:r>
              <a:rPr lang="en-US" dirty="0" smtClean="0"/>
              <a:t> Bob </a:t>
            </a:r>
            <a:r>
              <a:rPr lang="en-US" dirty="0" err="1" smtClean="0"/>
              <a:t>có</a:t>
            </a:r>
            <a:r>
              <a:rPr lang="en-US" dirty="0" smtClean="0"/>
              <a:t> </a:t>
            </a:r>
            <a:r>
              <a:rPr lang="en-US" dirty="0" err="1" smtClean="0"/>
              <a:t>dạng</a:t>
            </a:r>
            <a:r>
              <a:rPr lang="en-US" dirty="0" smtClean="0"/>
              <a:t> </a:t>
            </a:r>
            <a:r>
              <a:rPr lang="en-US" dirty="0" err="1" smtClean="0"/>
              <a:t>như</a:t>
            </a:r>
            <a:r>
              <a:rPr lang="en-US" dirty="0" smtClean="0"/>
              <a:t>:</a:t>
            </a:r>
          </a:p>
          <a:p>
            <a:pPr marL="0" indent="0">
              <a:buNone/>
            </a:pPr>
            <a:r>
              <a:rPr lang="en-US" dirty="0"/>
              <a:t>	</a:t>
            </a:r>
            <a:r>
              <a:rPr lang="en-US" sz="2000" dirty="0">
                <a:latin typeface="Consolas" panose="020B0609020204030204" pitchFamily="49" charset="0"/>
              </a:rPr>
              <a:t>GET http://bank.com/transfer.do?acct=BOB&amp;amount=100 </a:t>
            </a:r>
            <a:r>
              <a:rPr lang="en-US" sz="2000" dirty="0" smtClean="0">
                <a:latin typeface="Consolas" panose="020B0609020204030204" pitchFamily="49" charset="0"/>
              </a:rPr>
              <a:t>HTTP/1.1</a:t>
            </a:r>
            <a:endParaRPr lang="en-US" sz="2000" dirty="0">
              <a:latin typeface="Consolas" panose="020B0609020204030204" pitchFamily="49" charset="0"/>
            </a:endParaRPr>
          </a:p>
          <a:p>
            <a:pPr marL="0" indent="0">
              <a:buNone/>
            </a:pPr>
            <a:r>
              <a:rPr lang="en-US" dirty="0" smtClean="0">
                <a:latin typeface="Corbel" panose="020B0503020204020204" pitchFamily="34" charset="0"/>
              </a:rPr>
              <a:t>Maria </a:t>
            </a:r>
            <a:r>
              <a:rPr lang="en-US" dirty="0" err="1" smtClean="0">
                <a:latin typeface="Corbel" panose="020B0503020204020204" pitchFamily="34" charset="0"/>
              </a:rPr>
              <a:t>biết</a:t>
            </a:r>
            <a:r>
              <a:rPr lang="en-US" dirty="0" smtClean="0">
                <a:latin typeface="Corbel" panose="020B0503020204020204" pitchFamily="34" charset="0"/>
              </a:rPr>
              <a:t> </a:t>
            </a:r>
            <a:r>
              <a:rPr lang="en-US" dirty="0" err="1" smtClean="0">
                <a:latin typeface="Corbel" panose="020B0503020204020204" pitchFamily="34" charset="0"/>
              </a:rPr>
              <a:t>được</a:t>
            </a:r>
            <a:r>
              <a:rPr lang="en-US" dirty="0" smtClean="0">
                <a:latin typeface="Corbel" panose="020B0503020204020204" pitchFamily="34" charset="0"/>
              </a:rPr>
              <a:t> </a:t>
            </a:r>
            <a:r>
              <a:rPr lang="en-US" dirty="0" err="1" smtClean="0">
                <a:latin typeface="Corbel" panose="020B0503020204020204" pitchFamily="34" charset="0"/>
              </a:rPr>
              <a:t>phương</a:t>
            </a:r>
            <a:r>
              <a:rPr lang="en-US" dirty="0" smtClean="0">
                <a:latin typeface="Corbel" panose="020B0503020204020204" pitchFamily="34" charset="0"/>
              </a:rPr>
              <a:t> </a:t>
            </a:r>
            <a:r>
              <a:rPr lang="en-US" dirty="0" err="1" smtClean="0">
                <a:latin typeface="Corbel" panose="020B0503020204020204" pitchFamily="34" charset="0"/>
              </a:rPr>
              <a:t>thức</a:t>
            </a:r>
            <a:r>
              <a:rPr lang="en-US" dirty="0" smtClean="0">
                <a:latin typeface="Corbel" panose="020B0503020204020204" pitchFamily="34" charset="0"/>
              </a:rPr>
              <a:t> </a:t>
            </a:r>
            <a:r>
              <a:rPr lang="en-US" dirty="0" err="1" smtClean="0">
                <a:latin typeface="Corbel" panose="020B0503020204020204" pitchFamily="34" charset="0"/>
              </a:rPr>
              <a:t>gửi</a:t>
            </a:r>
            <a:r>
              <a:rPr lang="en-US" dirty="0" smtClean="0">
                <a:latin typeface="Corbel" panose="020B0503020204020204" pitchFamily="34" charset="0"/>
              </a:rPr>
              <a:t> </a:t>
            </a:r>
            <a:r>
              <a:rPr lang="en-US" dirty="0" err="1" smtClean="0">
                <a:latin typeface="Corbel" panose="020B0503020204020204" pitchFamily="34" charset="0"/>
              </a:rPr>
              <a:t>tiền</a:t>
            </a:r>
            <a:r>
              <a:rPr lang="en-US" dirty="0" smtClean="0">
                <a:latin typeface="Corbel" panose="020B0503020204020204" pitchFamily="34" charset="0"/>
              </a:rPr>
              <a:t> </a:t>
            </a:r>
            <a:r>
              <a:rPr lang="en-US" dirty="0" err="1" smtClean="0">
                <a:latin typeface="Corbel" panose="020B0503020204020204" pitchFamily="34" charset="0"/>
              </a:rPr>
              <a:t>trên</a:t>
            </a:r>
            <a:r>
              <a:rPr lang="en-US" dirty="0" smtClean="0">
                <a:latin typeface="Corbel" panose="020B0503020204020204" pitchFamily="34" charset="0"/>
              </a:rPr>
              <a:t> </a:t>
            </a:r>
            <a:r>
              <a:rPr lang="en-US" dirty="0" err="1" smtClean="0">
                <a:latin typeface="Corbel" panose="020B0503020204020204" pitchFamily="34" charset="0"/>
              </a:rPr>
              <a:t>cho</a:t>
            </a:r>
            <a:r>
              <a:rPr lang="en-US" dirty="0" smtClean="0">
                <a:latin typeface="Corbel" panose="020B0503020204020204" pitchFamily="34" charset="0"/>
              </a:rPr>
              <a:t> website. </a:t>
            </a:r>
            <a:r>
              <a:rPr lang="en-US" dirty="0" err="1" smtClean="0">
                <a:latin typeface="Corbel" panose="020B0503020204020204" pitchFamily="34" charset="0"/>
              </a:rPr>
              <a:t>Khi</a:t>
            </a:r>
            <a:r>
              <a:rPr lang="en-US" dirty="0" smtClean="0">
                <a:latin typeface="Corbel" panose="020B0503020204020204" pitchFamily="34" charset="0"/>
              </a:rPr>
              <a:t> </a:t>
            </a:r>
            <a:r>
              <a:rPr lang="en-US" dirty="0" err="1" smtClean="0">
                <a:latin typeface="Corbel" panose="020B0503020204020204" pitchFamily="34" charset="0"/>
              </a:rPr>
              <a:t>đó</a:t>
            </a:r>
            <a:r>
              <a:rPr lang="en-US" dirty="0" smtClean="0">
                <a:latin typeface="Corbel" panose="020B0503020204020204" pitchFamily="34" charset="0"/>
              </a:rPr>
              <a:t> </a:t>
            </a:r>
            <a:r>
              <a:rPr lang="en-US" dirty="0" err="1" smtClean="0">
                <a:latin typeface="Corbel" panose="020B0503020204020204" pitchFamily="34" charset="0"/>
              </a:rPr>
              <a:t>sẽ</a:t>
            </a:r>
            <a:r>
              <a:rPr lang="en-US" dirty="0" smtClean="0">
                <a:latin typeface="Corbel" panose="020B0503020204020204" pitchFamily="34" charset="0"/>
              </a:rPr>
              <a:t> </a:t>
            </a:r>
            <a:r>
              <a:rPr lang="en-US" dirty="0" err="1" smtClean="0">
                <a:latin typeface="Corbel" panose="020B0503020204020204" pitchFamily="34" charset="0"/>
              </a:rPr>
              <a:t>quyết</a:t>
            </a:r>
            <a:r>
              <a:rPr lang="en-US" dirty="0" smtClean="0">
                <a:latin typeface="Corbel" panose="020B0503020204020204" pitchFamily="34" charset="0"/>
              </a:rPr>
              <a:t> </a:t>
            </a:r>
            <a:r>
              <a:rPr lang="en-US" dirty="0" err="1" smtClean="0">
                <a:latin typeface="Corbel" panose="020B0503020204020204" pitchFamily="34" charset="0"/>
              </a:rPr>
              <a:t>định</a:t>
            </a:r>
            <a:r>
              <a:rPr lang="en-US" dirty="0">
                <a:latin typeface="Corbel" panose="020B0503020204020204" pitchFamily="34" charset="0"/>
              </a:rPr>
              <a:t> </a:t>
            </a:r>
            <a:r>
              <a:rPr lang="en-US" dirty="0" err="1" smtClean="0">
                <a:latin typeface="Corbel" panose="020B0503020204020204" pitchFamily="34" charset="0"/>
              </a:rPr>
              <a:t>khai</a:t>
            </a:r>
            <a:r>
              <a:rPr lang="en-US" dirty="0" smtClean="0">
                <a:latin typeface="Corbel" panose="020B0503020204020204" pitchFamily="34" charset="0"/>
              </a:rPr>
              <a:t> </a:t>
            </a:r>
            <a:r>
              <a:rPr lang="en-US" dirty="0" err="1" smtClean="0">
                <a:latin typeface="Corbel" panose="020B0503020204020204" pitchFamily="34" charset="0"/>
              </a:rPr>
              <a:t>thác</a:t>
            </a:r>
            <a:r>
              <a:rPr lang="en-US" dirty="0" smtClean="0">
                <a:latin typeface="Corbel" panose="020B0503020204020204" pitchFamily="34" charset="0"/>
              </a:rPr>
              <a:t> </a:t>
            </a:r>
            <a:r>
              <a:rPr lang="en-US" dirty="0" err="1" smtClean="0">
                <a:latin typeface="Corbel" panose="020B0503020204020204" pitchFamily="34" charset="0"/>
              </a:rPr>
              <a:t>lỗ</a:t>
            </a:r>
            <a:r>
              <a:rPr lang="en-US" dirty="0" smtClean="0">
                <a:latin typeface="Corbel" panose="020B0503020204020204" pitchFamily="34" charset="0"/>
              </a:rPr>
              <a:t> </a:t>
            </a:r>
            <a:r>
              <a:rPr lang="en-US" dirty="0" err="1" smtClean="0">
                <a:latin typeface="Corbel" panose="020B0503020204020204" pitchFamily="34" charset="0"/>
              </a:rPr>
              <a:t>hổng</a:t>
            </a:r>
            <a:r>
              <a:rPr lang="en-US" dirty="0" smtClean="0">
                <a:latin typeface="Corbel" panose="020B0503020204020204" pitchFamily="34" charset="0"/>
              </a:rPr>
              <a:t> CSRF </a:t>
            </a:r>
            <a:r>
              <a:rPr lang="en-US" dirty="0" err="1" smtClean="0">
                <a:latin typeface="Corbel" panose="020B0503020204020204" pitchFamily="34" charset="0"/>
              </a:rPr>
              <a:t>bằng</a:t>
            </a:r>
            <a:r>
              <a:rPr lang="en-US" dirty="0" smtClean="0">
                <a:latin typeface="Corbel" panose="020B0503020204020204" pitchFamily="34" charset="0"/>
              </a:rPr>
              <a:t> </a:t>
            </a:r>
            <a:r>
              <a:rPr lang="en-US" dirty="0" err="1" smtClean="0">
                <a:latin typeface="Corbel" panose="020B0503020204020204" pitchFamily="34" charset="0"/>
              </a:rPr>
              <a:t>cách</a:t>
            </a:r>
            <a:r>
              <a:rPr lang="en-US" dirty="0" smtClean="0">
                <a:latin typeface="Corbel" panose="020B0503020204020204" pitchFamily="34" charset="0"/>
              </a:rPr>
              <a:t> </a:t>
            </a:r>
            <a:r>
              <a:rPr lang="en-US" dirty="0" err="1" smtClean="0">
                <a:latin typeface="Corbel" panose="020B0503020204020204" pitchFamily="34" charset="0"/>
              </a:rPr>
              <a:t>gửi</a:t>
            </a:r>
            <a:r>
              <a:rPr lang="en-US" dirty="0" smtClean="0">
                <a:latin typeface="Corbel" panose="020B0503020204020204" pitchFamily="34" charset="0"/>
              </a:rPr>
              <a:t> </a:t>
            </a:r>
            <a:r>
              <a:rPr lang="en-US" dirty="0" err="1" smtClean="0">
                <a:latin typeface="Corbel" panose="020B0503020204020204" pitchFamily="34" charset="0"/>
              </a:rPr>
              <a:t>cho</a:t>
            </a:r>
            <a:r>
              <a:rPr lang="en-US" dirty="0" smtClean="0">
                <a:latin typeface="Corbel" panose="020B0503020204020204" pitchFamily="34" charset="0"/>
              </a:rPr>
              <a:t> Alice </a:t>
            </a:r>
            <a:r>
              <a:rPr lang="en-US" dirty="0" err="1" smtClean="0">
                <a:latin typeface="Corbel" panose="020B0503020204020204" pitchFamily="34" charset="0"/>
              </a:rPr>
              <a:t>một</a:t>
            </a:r>
            <a:r>
              <a:rPr lang="en-US" dirty="0" smtClean="0">
                <a:latin typeface="Corbel" panose="020B0503020204020204" pitchFamily="34" charset="0"/>
              </a:rPr>
              <a:t> URL </a:t>
            </a:r>
            <a:r>
              <a:rPr lang="en-US" dirty="0" err="1" smtClean="0">
                <a:latin typeface="Corbel" panose="020B0503020204020204" pitchFamily="34" charset="0"/>
              </a:rPr>
              <a:t>có</a:t>
            </a:r>
            <a:r>
              <a:rPr lang="en-US" dirty="0" smtClean="0">
                <a:latin typeface="Corbel" panose="020B0503020204020204" pitchFamily="34" charset="0"/>
              </a:rPr>
              <a:t> </a:t>
            </a:r>
            <a:r>
              <a:rPr lang="en-US" dirty="0" err="1" smtClean="0">
                <a:latin typeface="Corbel" panose="020B0503020204020204" pitchFamily="34" charset="0"/>
              </a:rPr>
              <a:t>dạng</a:t>
            </a:r>
            <a:r>
              <a:rPr lang="en-US" dirty="0" smtClean="0">
                <a:latin typeface="Corbel" panose="020B0503020204020204" pitchFamily="34" charset="0"/>
              </a:rPr>
              <a:t> </a:t>
            </a:r>
            <a:r>
              <a:rPr lang="en-US" dirty="0" err="1" smtClean="0">
                <a:latin typeface="Corbel" panose="020B0503020204020204" pitchFamily="34" charset="0"/>
              </a:rPr>
              <a:t>sau</a:t>
            </a:r>
            <a:r>
              <a:rPr lang="en-US" dirty="0" smtClean="0">
                <a:latin typeface="Corbel" panose="020B0503020204020204" pitchFamily="34" charset="0"/>
              </a:rPr>
              <a:t>:</a:t>
            </a:r>
          </a:p>
          <a:p>
            <a:pPr marL="0" indent="0">
              <a:buNone/>
            </a:pPr>
            <a:r>
              <a:rPr lang="en-US" dirty="0" smtClean="0">
                <a:latin typeface="Corbel" panose="020B0503020204020204" pitchFamily="34" charset="0"/>
              </a:rPr>
              <a:t>	</a:t>
            </a:r>
            <a:r>
              <a:rPr lang="en-US" sz="2000" dirty="0" smtClean="0">
                <a:latin typeface="Consolas" panose="020B0609020204030204" pitchFamily="49" charset="0"/>
              </a:rPr>
              <a:t>http</a:t>
            </a:r>
            <a:r>
              <a:rPr lang="en-US" sz="2000" dirty="0">
                <a:latin typeface="Consolas" panose="020B0609020204030204" pitchFamily="49" charset="0"/>
              </a:rPr>
              <a:t>://</a:t>
            </a:r>
            <a:r>
              <a:rPr lang="en-US" sz="2000" dirty="0" smtClean="0">
                <a:latin typeface="Consolas" panose="020B0609020204030204" pitchFamily="49" charset="0"/>
              </a:rPr>
              <a:t>bank.com/transfer.do?acct=MARIA&amp;amount=10000</a:t>
            </a:r>
            <a:endParaRPr lang="en-US" dirty="0" smtClean="0">
              <a:latin typeface="Consolas" panose="020B0609020204030204" pitchFamily="49" charset="0"/>
            </a:endParaRPr>
          </a:p>
          <a:p>
            <a:pPr marL="0" indent="0">
              <a:buNone/>
            </a:pPr>
            <a:r>
              <a:rPr lang="en-US" dirty="0" err="1" smtClean="0">
                <a:latin typeface="Corbel" panose="020B0503020204020204" pitchFamily="34" charset="0"/>
              </a:rPr>
              <a:t>Sau</a:t>
            </a:r>
            <a:r>
              <a:rPr lang="en-US" dirty="0" smtClean="0">
                <a:latin typeface="Corbel" panose="020B0503020204020204" pitchFamily="34" charset="0"/>
              </a:rPr>
              <a:t> </a:t>
            </a:r>
            <a:r>
              <a:rPr lang="en-US" dirty="0" err="1" smtClean="0">
                <a:latin typeface="Corbel" panose="020B0503020204020204" pitchFamily="34" charset="0"/>
              </a:rPr>
              <a:t>đó</a:t>
            </a:r>
            <a:r>
              <a:rPr lang="en-US" dirty="0" smtClean="0">
                <a:latin typeface="Corbel" panose="020B0503020204020204" pitchFamily="34" charset="0"/>
              </a:rPr>
              <a:t> </a:t>
            </a:r>
            <a:r>
              <a:rPr lang="en-US" dirty="0" err="1" smtClean="0">
                <a:latin typeface="Corbel" panose="020B0503020204020204" pitchFamily="34" charset="0"/>
              </a:rPr>
              <a:t>chờ</a:t>
            </a:r>
            <a:r>
              <a:rPr lang="en-US" dirty="0" smtClean="0">
                <a:latin typeface="Corbel" panose="020B0503020204020204" pitchFamily="34" charset="0"/>
              </a:rPr>
              <a:t> </a:t>
            </a:r>
            <a:r>
              <a:rPr lang="en-US" dirty="0" err="1" smtClean="0">
                <a:latin typeface="Corbel" panose="020B0503020204020204" pitchFamily="34" charset="0"/>
              </a:rPr>
              <a:t>đợi</a:t>
            </a:r>
            <a:r>
              <a:rPr lang="en-US" dirty="0" smtClean="0">
                <a:latin typeface="Corbel" panose="020B0503020204020204" pitchFamily="34" charset="0"/>
              </a:rPr>
              <a:t> Alice </a:t>
            </a:r>
            <a:r>
              <a:rPr lang="en-US" dirty="0" err="1" smtClean="0">
                <a:latin typeface="Corbel" panose="020B0503020204020204" pitchFamily="34" charset="0"/>
              </a:rPr>
              <a:t>đăng</a:t>
            </a:r>
            <a:r>
              <a:rPr lang="en-US" dirty="0" smtClean="0">
                <a:latin typeface="Corbel" panose="020B0503020204020204" pitchFamily="34" charset="0"/>
              </a:rPr>
              <a:t> </a:t>
            </a:r>
            <a:r>
              <a:rPr lang="en-US" dirty="0" err="1" smtClean="0">
                <a:latin typeface="Corbel" panose="020B0503020204020204" pitchFamily="34" charset="0"/>
              </a:rPr>
              <a:t>nhập</a:t>
            </a:r>
            <a:r>
              <a:rPr lang="en-US" dirty="0" smtClean="0">
                <a:latin typeface="Corbel" panose="020B0503020204020204" pitchFamily="34" charset="0"/>
              </a:rPr>
              <a:t> </a:t>
            </a:r>
            <a:r>
              <a:rPr lang="en-US" dirty="0" err="1" smtClean="0">
                <a:latin typeface="Corbel" panose="020B0503020204020204" pitchFamily="34" charset="0"/>
              </a:rPr>
              <a:t>vào</a:t>
            </a:r>
            <a:r>
              <a:rPr lang="en-US" dirty="0" smtClean="0">
                <a:latin typeface="Corbel" panose="020B0503020204020204" pitchFamily="34" charset="0"/>
              </a:rPr>
              <a:t> account </a:t>
            </a:r>
            <a:r>
              <a:rPr lang="en-US" dirty="0" err="1" smtClean="0">
                <a:latin typeface="Corbel" panose="020B0503020204020204" pitchFamily="34" charset="0"/>
              </a:rPr>
              <a:t>và</a:t>
            </a:r>
            <a:r>
              <a:rPr lang="en-US" dirty="0" smtClean="0">
                <a:latin typeface="Corbel" panose="020B0503020204020204" pitchFamily="34" charset="0"/>
              </a:rPr>
              <a:t> click </a:t>
            </a:r>
            <a:r>
              <a:rPr lang="en-US" dirty="0" err="1" smtClean="0">
                <a:latin typeface="Corbel" panose="020B0503020204020204" pitchFamily="34" charset="0"/>
              </a:rPr>
              <a:t>vào</a:t>
            </a:r>
            <a:r>
              <a:rPr lang="en-US" dirty="0" smtClean="0">
                <a:latin typeface="Corbel" panose="020B0503020204020204" pitchFamily="34" charset="0"/>
              </a:rPr>
              <a:t> URL </a:t>
            </a:r>
            <a:r>
              <a:rPr lang="en-US" dirty="0" err="1" smtClean="0">
                <a:latin typeface="Corbel" panose="020B0503020204020204" pitchFamily="34" charset="0"/>
              </a:rPr>
              <a:t>trên</a:t>
            </a:r>
            <a:r>
              <a:rPr lang="en-US" dirty="0">
                <a:latin typeface="Corbel" panose="020B0503020204020204" pitchFamily="34" charset="0"/>
              </a:rPr>
              <a:t>.</a:t>
            </a:r>
            <a:endParaRPr lang="en-US" dirty="0" smtClean="0">
              <a:latin typeface="Corbel" panose="020B0503020204020204" pitchFamily="34" charset="0"/>
            </a:endParaRPr>
          </a:p>
        </p:txBody>
      </p:sp>
    </p:spTree>
    <p:extLst>
      <p:ext uri="{BB962C8B-B14F-4D97-AF65-F5344CB8AC3E}">
        <p14:creationId xmlns:p14="http://schemas.microsoft.com/office/powerpoint/2010/main" val="493777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scenario</a:t>
            </a:r>
            <a:endParaRPr lang="en-US" dirty="0"/>
          </a:p>
        </p:txBody>
      </p:sp>
      <p:sp>
        <p:nvSpPr>
          <p:cNvPr id="3" name="Content Placeholder 2"/>
          <p:cNvSpPr>
            <a:spLocks noGrp="1"/>
          </p:cNvSpPr>
          <p:nvPr>
            <p:ph idx="1"/>
          </p:nvPr>
        </p:nvSpPr>
        <p:spPr/>
        <p:txBody>
          <a:bodyPr>
            <a:normAutofit/>
          </a:bodyPr>
          <a:lstStyle/>
          <a:p>
            <a:pPr marL="0" indent="0">
              <a:buNone/>
            </a:pPr>
            <a:r>
              <a:rPr lang="en-US" dirty="0" err="1" smtClean="0"/>
              <a:t>Giả</a:t>
            </a:r>
            <a:r>
              <a:rPr lang="en-US" dirty="0" smtClean="0"/>
              <a:t> </a:t>
            </a:r>
            <a:r>
              <a:rPr lang="en-US" dirty="0" err="1" smtClean="0"/>
              <a:t>sử</a:t>
            </a:r>
            <a:r>
              <a:rPr lang="en-US" dirty="0" smtClean="0"/>
              <a:t> </a:t>
            </a:r>
            <a:r>
              <a:rPr lang="en-US" dirty="0" err="1" smtClean="0"/>
              <a:t>lỗ</a:t>
            </a:r>
            <a:r>
              <a:rPr lang="en-US" dirty="0" smtClean="0"/>
              <a:t> </a:t>
            </a:r>
            <a:r>
              <a:rPr lang="en-US" dirty="0" err="1" smtClean="0"/>
              <a:t>hổng</a:t>
            </a:r>
            <a:r>
              <a:rPr lang="en-US" dirty="0" smtClean="0"/>
              <a:t> </a:t>
            </a:r>
            <a:r>
              <a:rPr lang="en-US" dirty="0" err="1" smtClean="0"/>
              <a:t>được</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và</a:t>
            </a:r>
            <a:r>
              <a:rPr lang="en-US" dirty="0" smtClean="0"/>
              <a:t> website </a:t>
            </a:r>
            <a:r>
              <a:rPr lang="en-US" dirty="0" err="1" smtClean="0"/>
              <a:t>không</a:t>
            </a:r>
            <a:r>
              <a:rPr lang="en-US" dirty="0" smtClean="0"/>
              <a:t> </a:t>
            </a:r>
            <a:r>
              <a:rPr lang="en-US" dirty="0" err="1" smtClean="0"/>
              <a:t>được</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bằng</a:t>
            </a:r>
            <a:r>
              <a:rPr lang="en-US" dirty="0" smtClean="0"/>
              <a:t> </a:t>
            </a:r>
            <a:r>
              <a:rPr lang="en-US" dirty="0" err="1" smtClean="0"/>
              <a:t>phương</a:t>
            </a:r>
            <a:r>
              <a:rPr lang="en-US" dirty="0" smtClean="0"/>
              <a:t> </a:t>
            </a:r>
            <a:r>
              <a:rPr lang="en-US" dirty="0" err="1" smtClean="0"/>
              <a:t>thức</a:t>
            </a:r>
            <a:r>
              <a:rPr lang="en-US" dirty="0" smtClean="0"/>
              <a:t> GET </a:t>
            </a:r>
            <a:r>
              <a:rPr lang="en-US" dirty="0" err="1" smtClean="0"/>
              <a:t>nữa</a:t>
            </a:r>
            <a:r>
              <a:rPr lang="en-US" dirty="0" smtClean="0"/>
              <a:t> </a:t>
            </a:r>
            <a:r>
              <a:rPr lang="en-US" dirty="0" err="1" smtClean="0"/>
              <a:t>mà</a:t>
            </a:r>
            <a:r>
              <a:rPr lang="en-US" dirty="0" smtClean="0"/>
              <a:t> </a:t>
            </a:r>
            <a:r>
              <a:rPr lang="en-US" dirty="0" err="1" smtClean="0"/>
              <a:t>thay</a:t>
            </a:r>
            <a:r>
              <a:rPr lang="en-US" dirty="0" smtClean="0"/>
              <a:t> </a:t>
            </a:r>
            <a:r>
              <a:rPr lang="en-US" dirty="0" err="1" smtClean="0"/>
              <a:t>vào</a:t>
            </a:r>
            <a:r>
              <a:rPr lang="en-US" dirty="0" smtClean="0"/>
              <a:t> </a:t>
            </a:r>
            <a:r>
              <a:rPr lang="en-US" dirty="0" err="1" smtClean="0"/>
              <a:t>đó</a:t>
            </a:r>
            <a:r>
              <a:rPr lang="en-US" dirty="0" smtClean="0"/>
              <a:t> </a:t>
            </a:r>
            <a:r>
              <a:rPr lang="en-US" dirty="0" err="1" smtClean="0"/>
              <a:t>là</a:t>
            </a:r>
            <a:r>
              <a:rPr lang="en-US" dirty="0" smtClean="0"/>
              <a:t> </a:t>
            </a:r>
            <a:r>
              <a:rPr lang="en-US" dirty="0" err="1" smtClean="0"/>
              <a:t>phương</a:t>
            </a:r>
            <a:r>
              <a:rPr lang="en-US" dirty="0" smtClean="0"/>
              <a:t> </a:t>
            </a:r>
            <a:r>
              <a:rPr lang="en-US" dirty="0" err="1" smtClean="0"/>
              <a:t>thức</a:t>
            </a:r>
            <a:r>
              <a:rPr lang="en-US" dirty="0" smtClean="0"/>
              <a:t> POST </a:t>
            </a:r>
            <a:r>
              <a:rPr lang="en-US" dirty="0" err="1" smtClean="0"/>
              <a:t>khi</a:t>
            </a:r>
            <a:r>
              <a:rPr lang="en-US" dirty="0" smtClean="0"/>
              <a:t> </a:t>
            </a:r>
            <a:r>
              <a:rPr lang="en-US" dirty="0" err="1" smtClean="0"/>
              <a:t>đó</a:t>
            </a:r>
            <a:r>
              <a:rPr lang="en-US" dirty="0" smtClean="0"/>
              <a:t> request </a:t>
            </a:r>
            <a:r>
              <a:rPr lang="en-US" dirty="0" err="1" smtClean="0"/>
              <a:t>gửi</a:t>
            </a:r>
            <a:r>
              <a:rPr lang="en-US" dirty="0" smtClean="0"/>
              <a:t> </a:t>
            </a:r>
            <a:r>
              <a:rPr lang="en-US" dirty="0" err="1" smtClean="0"/>
              <a:t>tiền</a:t>
            </a:r>
            <a:r>
              <a:rPr lang="en-US" dirty="0" smtClean="0"/>
              <a:t> </a:t>
            </a:r>
            <a:r>
              <a:rPr lang="en-US" dirty="0" err="1" smtClean="0"/>
              <a:t>sẽ</a:t>
            </a:r>
            <a:r>
              <a:rPr lang="en-US" dirty="0" smtClean="0"/>
              <a:t> </a:t>
            </a:r>
            <a:r>
              <a:rPr lang="en-US" dirty="0" err="1" smtClean="0"/>
              <a:t>có</a:t>
            </a:r>
            <a:r>
              <a:rPr lang="en-US" dirty="0" smtClean="0"/>
              <a:t> </a:t>
            </a:r>
            <a:r>
              <a:rPr lang="en-US" dirty="0" err="1" smtClean="0"/>
              <a:t>dạng</a:t>
            </a:r>
            <a:r>
              <a:rPr lang="en-US" dirty="0" smtClean="0"/>
              <a:t>:</a:t>
            </a:r>
          </a:p>
          <a:p>
            <a:pPr marL="0" indent="0">
              <a:buNone/>
            </a:pPr>
            <a:r>
              <a:rPr lang="en-US" dirty="0"/>
              <a:t>POST http://bank.com/transfer.do </a:t>
            </a:r>
            <a:r>
              <a:rPr lang="en-US" dirty="0" smtClean="0"/>
              <a:t>HTTP/1.1</a:t>
            </a:r>
            <a:endParaRPr lang="en-US" dirty="0"/>
          </a:p>
          <a:p>
            <a:pPr marL="0" indent="0">
              <a:buNone/>
            </a:pPr>
            <a:r>
              <a:rPr lang="en-US" dirty="0" smtClean="0"/>
              <a:t>acct=</a:t>
            </a:r>
            <a:r>
              <a:rPr lang="en-US" dirty="0" err="1" smtClean="0"/>
              <a:t>BOB&amp;amount</a:t>
            </a:r>
            <a:r>
              <a:rPr lang="en-US" dirty="0" smtClean="0"/>
              <a:t>=100</a:t>
            </a:r>
          </a:p>
        </p:txBody>
      </p:sp>
    </p:spTree>
    <p:extLst>
      <p:ext uri="{BB962C8B-B14F-4D97-AF65-F5344CB8AC3E}">
        <p14:creationId xmlns:p14="http://schemas.microsoft.com/office/powerpoint/2010/main" val="271665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484310" y="1942028"/>
            <a:ext cx="10018713" cy="4574142"/>
          </a:xfrm>
        </p:spPr>
        <p:txBody>
          <a:bodyPr>
            <a:normAutofit/>
          </a:bodyPr>
          <a:lstStyle/>
          <a:p>
            <a:pPr marL="0" indent="0">
              <a:buNone/>
            </a:pPr>
            <a:r>
              <a:rPr lang="en-US" dirty="0"/>
              <a:t>Maria </a:t>
            </a:r>
            <a:r>
              <a:rPr lang="en-US" dirty="0" err="1"/>
              <a:t>tiếp</a:t>
            </a:r>
            <a:r>
              <a:rPr lang="en-US" dirty="0"/>
              <a:t> </a:t>
            </a:r>
            <a:r>
              <a:rPr lang="en-US" dirty="0" err="1"/>
              <a:t>tục</a:t>
            </a:r>
            <a:r>
              <a:rPr lang="en-US" dirty="0"/>
              <a:t> </a:t>
            </a:r>
            <a:r>
              <a:rPr lang="en-US" dirty="0" err="1"/>
              <a:t>khai</a:t>
            </a:r>
            <a:r>
              <a:rPr lang="en-US" dirty="0"/>
              <a:t> </a:t>
            </a:r>
            <a:r>
              <a:rPr lang="en-US" dirty="0" err="1"/>
              <a:t>thác</a:t>
            </a:r>
            <a:r>
              <a:rPr lang="en-US" dirty="0"/>
              <a:t> </a:t>
            </a:r>
            <a:r>
              <a:rPr lang="en-US" dirty="0" err="1"/>
              <a:t>bằng</a:t>
            </a:r>
            <a:r>
              <a:rPr lang="en-US" dirty="0"/>
              <a:t> </a:t>
            </a:r>
            <a:r>
              <a:rPr lang="en-US" dirty="0" err="1"/>
              <a:t>một</a:t>
            </a:r>
            <a:r>
              <a:rPr lang="en-US" dirty="0"/>
              <a:t> </a:t>
            </a:r>
            <a:r>
              <a:rPr lang="en-US" dirty="0" err="1"/>
              <a:t>cách</a:t>
            </a:r>
            <a:r>
              <a:rPr lang="en-US" dirty="0"/>
              <a:t> </a:t>
            </a:r>
            <a:r>
              <a:rPr lang="en-US" dirty="0" err="1"/>
              <a:t>khác</a:t>
            </a:r>
            <a:r>
              <a:rPr lang="en-US" dirty="0"/>
              <a:t>:</a:t>
            </a:r>
          </a:p>
          <a:p>
            <a:pPr marL="0" indent="0">
              <a:buNone/>
            </a:pPr>
            <a:r>
              <a:rPr lang="en-US" dirty="0"/>
              <a:t> </a:t>
            </a:r>
            <a:r>
              <a:rPr lang="en-US" dirty="0" smtClean="0"/>
              <a:t>	</a:t>
            </a:r>
            <a:r>
              <a:rPr lang="en-US" sz="2000" dirty="0" smtClean="0">
                <a:latin typeface="Consolas" panose="020B0609020204030204" pitchFamily="49" charset="0"/>
              </a:rPr>
              <a:t>&lt;</a:t>
            </a:r>
            <a:r>
              <a:rPr lang="en-US" sz="2000" dirty="0">
                <a:latin typeface="Consolas" panose="020B0609020204030204" pitchFamily="49" charset="0"/>
              </a:rPr>
              <a:t>form action</a:t>
            </a:r>
            <a:r>
              <a:rPr lang="en-US" sz="2000" dirty="0" smtClean="0">
                <a:latin typeface="Consolas" panose="020B0609020204030204" pitchFamily="49" charset="0"/>
              </a:rPr>
              <a:t>="http</a:t>
            </a:r>
            <a:r>
              <a:rPr lang="en-US" sz="2000" dirty="0">
                <a:latin typeface="Consolas" panose="020B0609020204030204" pitchFamily="49" charset="0"/>
              </a:rPr>
              <a:t>://</a:t>
            </a:r>
            <a:r>
              <a:rPr lang="en-US" sz="2000" dirty="0" smtClean="0">
                <a:latin typeface="Consolas" panose="020B0609020204030204" pitchFamily="49" charset="0"/>
              </a:rPr>
              <a:t>bank.com/transfer.do" </a:t>
            </a:r>
            <a:r>
              <a:rPr lang="en-US" sz="2000" dirty="0">
                <a:latin typeface="Consolas" panose="020B0609020204030204" pitchFamily="49" charset="0"/>
              </a:rPr>
              <a:t>method="POST"&gt;</a:t>
            </a:r>
          </a:p>
          <a:p>
            <a:pPr marL="0" indent="0">
              <a:buNone/>
            </a:pPr>
            <a:r>
              <a:rPr lang="en-US" sz="2000" dirty="0" smtClean="0">
                <a:latin typeface="Consolas" panose="020B0609020204030204" pitchFamily="49" charset="0"/>
              </a:rPr>
              <a:t>	&lt;</a:t>
            </a:r>
            <a:r>
              <a:rPr lang="en-US" sz="2000" dirty="0">
                <a:latin typeface="Consolas" panose="020B0609020204030204" pitchFamily="49" charset="0"/>
              </a:rPr>
              <a:t>input type="hidden" name="acct" value="MARIA"/&gt;</a:t>
            </a:r>
          </a:p>
          <a:p>
            <a:pPr marL="0" indent="0">
              <a:buNone/>
            </a:pPr>
            <a:r>
              <a:rPr lang="en-US" sz="2000" dirty="0" smtClean="0">
                <a:latin typeface="Consolas" panose="020B0609020204030204" pitchFamily="49" charset="0"/>
              </a:rPr>
              <a:t>	&lt;</a:t>
            </a:r>
            <a:r>
              <a:rPr lang="en-US" sz="2000" dirty="0">
                <a:latin typeface="Consolas" panose="020B0609020204030204" pitchFamily="49" charset="0"/>
              </a:rPr>
              <a:t>input type="hidden" name="amount" value="</a:t>
            </a:r>
            <a:r>
              <a:rPr lang="en-US" sz="2000" dirty="0" smtClean="0">
                <a:latin typeface="Consolas" panose="020B0609020204030204" pitchFamily="49" charset="0"/>
              </a:rPr>
              <a:t>10000"/&gt;</a:t>
            </a:r>
            <a:endParaRPr lang="en-US" sz="2000" dirty="0">
              <a:latin typeface="Consolas" panose="020B0609020204030204" pitchFamily="49" charset="0"/>
            </a:endParaRPr>
          </a:p>
          <a:p>
            <a:pPr marL="0" indent="0">
              <a:buNone/>
            </a:pPr>
            <a:r>
              <a:rPr lang="en-US" sz="2000" dirty="0" smtClean="0">
                <a:latin typeface="Consolas" panose="020B0609020204030204" pitchFamily="49" charset="0"/>
              </a:rPr>
              <a:t>	&lt;</a:t>
            </a:r>
            <a:r>
              <a:rPr lang="en-US" sz="2000" dirty="0">
                <a:latin typeface="Consolas" panose="020B0609020204030204" pitchFamily="49" charset="0"/>
              </a:rPr>
              <a:t>input type="submit" value="View my pictures"/&gt;</a:t>
            </a:r>
          </a:p>
          <a:p>
            <a:pPr marL="0" indent="0">
              <a:buNone/>
            </a:pPr>
            <a:r>
              <a:rPr lang="en-US" sz="2000" dirty="0" smtClean="0">
                <a:latin typeface="Consolas" panose="020B0609020204030204" pitchFamily="49" charset="0"/>
              </a:rPr>
              <a:t>	&lt;/</a:t>
            </a:r>
            <a:r>
              <a:rPr lang="en-US" sz="2000" dirty="0">
                <a:latin typeface="Consolas" panose="020B0609020204030204" pitchFamily="49" charset="0"/>
              </a:rPr>
              <a:t>form</a:t>
            </a:r>
            <a:r>
              <a:rPr lang="en-US" sz="2000" dirty="0" smtClean="0">
                <a:latin typeface="Consolas" panose="020B0609020204030204" pitchFamily="49" charset="0"/>
              </a:rPr>
              <a:t>&gt;</a:t>
            </a:r>
          </a:p>
          <a:p>
            <a:pPr marL="0" indent="0">
              <a:buNone/>
            </a:pPr>
            <a:r>
              <a:rPr lang="en-US" dirty="0" err="1" smtClean="0"/>
              <a:t>Để</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gửi</a:t>
            </a:r>
            <a:r>
              <a:rPr lang="en-US" dirty="0" smtClean="0"/>
              <a:t> request form </a:t>
            </a:r>
            <a:r>
              <a:rPr lang="en-US" dirty="0" err="1" smtClean="0"/>
              <a:t>trên</a:t>
            </a:r>
            <a:r>
              <a:rPr lang="en-US" dirty="0" smtClean="0"/>
              <a:t> </a:t>
            </a:r>
            <a:r>
              <a:rPr lang="en-US" dirty="0" err="1" smtClean="0"/>
              <a:t>yêu</a:t>
            </a:r>
            <a:r>
              <a:rPr lang="en-US" dirty="0" smtClean="0"/>
              <a:t> </a:t>
            </a:r>
            <a:r>
              <a:rPr lang="en-US" dirty="0" err="1" smtClean="0"/>
              <a:t>cầu</a:t>
            </a:r>
            <a:r>
              <a:rPr lang="en-US" dirty="0" smtClean="0"/>
              <a:t> user </a:t>
            </a:r>
            <a:r>
              <a:rPr lang="en-US" dirty="0" err="1" smtClean="0"/>
              <a:t>phải</a:t>
            </a:r>
            <a:r>
              <a:rPr lang="en-US" dirty="0" smtClean="0"/>
              <a:t> click </a:t>
            </a:r>
            <a:r>
              <a:rPr lang="en-US" dirty="0" err="1" smtClean="0"/>
              <a:t>vào</a:t>
            </a:r>
            <a:r>
              <a:rPr lang="en-US" dirty="0" smtClean="0"/>
              <a:t> button, </a:t>
            </a:r>
            <a:r>
              <a:rPr lang="en-US" dirty="0" err="1" smtClean="0"/>
              <a:t>tuy</a:t>
            </a:r>
            <a:r>
              <a:rPr lang="en-US" dirty="0" smtClean="0"/>
              <a:t> </a:t>
            </a:r>
            <a:r>
              <a:rPr lang="en-US" dirty="0" err="1" smtClean="0"/>
              <a:t>nhiên</a:t>
            </a:r>
            <a:r>
              <a:rPr lang="en-US" dirty="0" smtClean="0"/>
              <a:t> </a:t>
            </a:r>
            <a:r>
              <a:rPr lang="en-US" dirty="0" err="1" smtClean="0"/>
              <a:t>có</a:t>
            </a:r>
            <a:r>
              <a:rPr lang="en-US" dirty="0" smtClean="0"/>
              <a:t> </a:t>
            </a:r>
            <a:r>
              <a:rPr lang="en-US" dirty="0" err="1" smtClean="0"/>
              <a:t>thể</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gửi</a:t>
            </a:r>
            <a:r>
              <a:rPr lang="en-US" dirty="0" smtClean="0"/>
              <a:t> request </a:t>
            </a:r>
            <a:r>
              <a:rPr lang="en-US" dirty="0" err="1" smtClean="0"/>
              <a:t>tự</a:t>
            </a:r>
            <a:r>
              <a:rPr lang="en-US" dirty="0" smtClean="0"/>
              <a:t> </a:t>
            </a:r>
            <a:r>
              <a:rPr lang="en-US" dirty="0" err="1" smtClean="0"/>
              <a:t>động</a:t>
            </a:r>
            <a:r>
              <a:rPr lang="en-US" dirty="0" smtClean="0"/>
              <a:t> </a:t>
            </a:r>
            <a:r>
              <a:rPr lang="en-US" dirty="0" err="1" smtClean="0"/>
              <a:t>bằng</a:t>
            </a:r>
            <a:r>
              <a:rPr lang="en-US" dirty="0" smtClean="0"/>
              <a:t> JavaScript:</a:t>
            </a:r>
          </a:p>
          <a:p>
            <a:pPr marL="0" indent="0">
              <a:buNone/>
            </a:pPr>
            <a:r>
              <a:rPr lang="en-US" sz="2000" dirty="0" smtClean="0">
                <a:latin typeface="Consolas" panose="020B0609020204030204" pitchFamily="49" charset="0"/>
              </a:rPr>
              <a:t>	&lt;</a:t>
            </a:r>
            <a:r>
              <a:rPr lang="en-US" sz="2000" dirty="0">
                <a:latin typeface="Consolas" panose="020B0609020204030204" pitchFamily="49" charset="0"/>
              </a:rPr>
              <a:t>body </a:t>
            </a:r>
            <a:r>
              <a:rPr lang="en-US" sz="2000" dirty="0" err="1">
                <a:latin typeface="Consolas" panose="020B0609020204030204" pitchFamily="49" charset="0"/>
              </a:rPr>
              <a:t>onload</a:t>
            </a:r>
            <a:r>
              <a:rPr lang="en-US" sz="2000" dirty="0">
                <a:latin typeface="Consolas" panose="020B0609020204030204" pitchFamily="49" charset="0"/>
              </a:rPr>
              <a:t>="</a:t>
            </a:r>
            <a:r>
              <a:rPr lang="en-US" sz="2000" dirty="0" err="1">
                <a:latin typeface="Consolas" panose="020B0609020204030204" pitchFamily="49" charset="0"/>
              </a:rPr>
              <a:t>document.forms</a:t>
            </a:r>
            <a:r>
              <a:rPr lang="en-US" sz="2000" dirty="0">
                <a:latin typeface="Consolas" panose="020B0609020204030204" pitchFamily="49" charset="0"/>
              </a:rPr>
              <a:t>[0].submit()"&gt;</a:t>
            </a:r>
            <a:endParaRPr lang="en-US" dirty="0">
              <a:latin typeface="Consolas" panose="020B0609020204030204" pitchFamily="49" charset="0"/>
            </a:endParaRPr>
          </a:p>
          <a:p>
            <a:endParaRPr lang="en-US" dirty="0"/>
          </a:p>
        </p:txBody>
      </p:sp>
    </p:spTree>
    <p:extLst>
      <p:ext uri="{BB962C8B-B14F-4D97-AF65-F5344CB8AC3E}">
        <p14:creationId xmlns:p14="http://schemas.microsoft.com/office/powerpoint/2010/main" val="1434741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8683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 </a:t>
            </a:r>
            <a:r>
              <a:rPr lang="en-US" dirty="0" err="1" smtClean="0"/>
              <a:t>trình</a:t>
            </a:r>
            <a:r>
              <a:rPr lang="en-US" dirty="0" smtClean="0"/>
              <a:t> </a:t>
            </a:r>
            <a:r>
              <a:rPr lang="en-US" dirty="0" err="1" smtClean="0"/>
              <a:t>bày</a:t>
            </a:r>
            <a:endParaRPr lang="en-US" dirty="0"/>
          </a:p>
        </p:txBody>
      </p:sp>
      <p:sp>
        <p:nvSpPr>
          <p:cNvPr id="3" name="Content Placeholder 2"/>
          <p:cNvSpPr>
            <a:spLocks noGrp="1"/>
          </p:cNvSpPr>
          <p:nvPr>
            <p:ph idx="1"/>
          </p:nvPr>
        </p:nvSpPr>
        <p:spPr/>
        <p:txBody>
          <a:bodyPr/>
          <a:lstStyle/>
          <a:p>
            <a:r>
              <a:rPr lang="en-US" dirty="0" err="1" smtClean="0"/>
              <a:t>Giới</a:t>
            </a:r>
            <a:r>
              <a:rPr lang="en-US" dirty="0" smtClean="0"/>
              <a:t> </a:t>
            </a:r>
            <a:r>
              <a:rPr lang="en-US" dirty="0" err="1" smtClean="0"/>
              <a:t>thiệu</a:t>
            </a:r>
            <a:endParaRPr lang="en-US" dirty="0" smtClean="0"/>
          </a:p>
          <a:p>
            <a:r>
              <a:rPr lang="en-US" dirty="0" err="1" smtClean="0"/>
              <a:t>Khai</a:t>
            </a:r>
            <a:r>
              <a:rPr lang="en-US" dirty="0" smtClean="0"/>
              <a:t> </a:t>
            </a:r>
            <a:r>
              <a:rPr lang="en-US" dirty="0" err="1" smtClean="0"/>
              <a:t>thác</a:t>
            </a:r>
            <a:r>
              <a:rPr lang="en-US" dirty="0" smtClean="0"/>
              <a:t> </a:t>
            </a:r>
            <a:r>
              <a:rPr lang="en-US" dirty="0" err="1" smtClean="0"/>
              <a:t>lỗ</a:t>
            </a:r>
            <a:r>
              <a:rPr lang="en-US" dirty="0" smtClean="0"/>
              <a:t> </a:t>
            </a:r>
            <a:r>
              <a:rPr lang="en-US" dirty="0" err="1" smtClean="0"/>
              <a:t>hổng</a:t>
            </a:r>
            <a:r>
              <a:rPr lang="en-US" dirty="0" smtClean="0"/>
              <a:t> CSRF </a:t>
            </a:r>
            <a:r>
              <a:rPr lang="en-US" dirty="0" err="1" smtClean="0"/>
              <a:t>cơ</a:t>
            </a:r>
            <a:r>
              <a:rPr lang="en-US" dirty="0" smtClean="0"/>
              <a:t> </a:t>
            </a:r>
            <a:r>
              <a:rPr lang="en-US" dirty="0" err="1" smtClean="0"/>
              <a:t>bản</a:t>
            </a:r>
            <a:endParaRPr lang="en-US" dirty="0" smtClean="0"/>
          </a:p>
          <a:p>
            <a:r>
              <a:rPr lang="en-US" dirty="0" err="1" smtClean="0"/>
              <a:t>Cách</a:t>
            </a:r>
            <a:r>
              <a:rPr lang="en-US" dirty="0" smtClean="0"/>
              <a:t> </a:t>
            </a:r>
            <a:r>
              <a:rPr lang="en-US" dirty="0" err="1" smtClean="0"/>
              <a:t>phòng</a:t>
            </a:r>
            <a:r>
              <a:rPr lang="en-US" dirty="0" smtClean="0"/>
              <a:t> </a:t>
            </a:r>
            <a:r>
              <a:rPr lang="en-US" dirty="0" err="1" smtClean="0"/>
              <a:t>chống</a:t>
            </a:r>
            <a:r>
              <a:rPr lang="en-US" dirty="0" smtClean="0"/>
              <a:t> </a:t>
            </a:r>
            <a:r>
              <a:rPr lang="en-US" dirty="0" err="1" smtClean="0"/>
              <a:t>lỗ</a:t>
            </a:r>
            <a:r>
              <a:rPr lang="en-US" dirty="0" smtClean="0"/>
              <a:t> </a:t>
            </a:r>
            <a:r>
              <a:rPr lang="en-US" dirty="0" err="1" smtClean="0"/>
              <a:t>hổng</a:t>
            </a:r>
            <a:r>
              <a:rPr lang="en-US" dirty="0" smtClean="0"/>
              <a:t> CSRF</a:t>
            </a:r>
          </a:p>
          <a:p>
            <a:r>
              <a:rPr lang="en-US" dirty="0" smtClean="0"/>
              <a:t>Demo </a:t>
            </a:r>
            <a:endParaRPr lang="en-US" dirty="0"/>
          </a:p>
          <a:p>
            <a:r>
              <a:rPr lang="en-US" dirty="0" err="1" smtClean="0"/>
              <a:t>Tổng</a:t>
            </a:r>
            <a:r>
              <a:rPr lang="en-US" dirty="0" smtClean="0"/>
              <a:t> </a:t>
            </a:r>
            <a:r>
              <a:rPr lang="en-US" dirty="0" err="1" smtClean="0"/>
              <a:t>kết</a:t>
            </a:r>
            <a:endParaRPr lang="en-US" dirty="0" smtClean="0"/>
          </a:p>
        </p:txBody>
      </p:sp>
    </p:spTree>
    <p:extLst>
      <p:ext uri="{BB962C8B-B14F-4D97-AF65-F5344CB8AC3E}">
        <p14:creationId xmlns:p14="http://schemas.microsoft.com/office/powerpoint/2010/main" val="1343943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Cross-site Request Forgery (CSRF)</a:t>
            </a:r>
            <a:endParaRPr lang="en-US" dirty="0"/>
          </a:p>
        </p:txBody>
      </p:sp>
      <p:sp>
        <p:nvSpPr>
          <p:cNvPr id="3" name="Content Placeholder 2"/>
          <p:cNvSpPr>
            <a:spLocks noGrp="1"/>
          </p:cNvSpPr>
          <p:nvPr>
            <p:ph idx="1"/>
          </p:nvPr>
        </p:nvSpPr>
        <p:spPr/>
        <p:txBody>
          <a:bodyPr>
            <a:normAutofit/>
          </a:bodyPr>
          <a:lstStyle/>
          <a:p>
            <a:pPr lvl="1"/>
            <a:r>
              <a:rPr lang="en-US" dirty="0"/>
              <a:t>CSRF </a:t>
            </a:r>
            <a:r>
              <a:rPr lang="en-US" dirty="0" err="1"/>
              <a:t>là</a:t>
            </a:r>
            <a:r>
              <a:rPr lang="en-US" dirty="0"/>
              <a:t> </a:t>
            </a:r>
            <a:r>
              <a:rPr lang="en-US" dirty="0" err="1"/>
              <a:t>hình</a:t>
            </a:r>
            <a:r>
              <a:rPr lang="en-US" dirty="0"/>
              <a:t> </a:t>
            </a:r>
            <a:r>
              <a:rPr lang="en-US" dirty="0" err="1"/>
              <a:t>thức</a:t>
            </a:r>
            <a:r>
              <a:rPr lang="en-US" dirty="0"/>
              <a:t> </a:t>
            </a:r>
            <a:r>
              <a:rPr lang="en-US" dirty="0" err="1"/>
              <a:t>tấn</a:t>
            </a:r>
            <a:r>
              <a:rPr lang="en-US" dirty="0"/>
              <a:t> </a:t>
            </a:r>
            <a:r>
              <a:rPr lang="en-US" dirty="0" err="1"/>
              <a:t>công</a:t>
            </a:r>
            <a:r>
              <a:rPr lang="en-US" dirty="0"/>
              <a:t> </a:t>
            </a:r>
            <a:r>
              <a:rPr lang="en-US" dirty="0" err="1"/>
              <a:t>người</a:t>
            </a:r>
            <a:r>
              <a:rPr lang="en-US" dirty="0"/>
              <a:t> </a:t>
            </a:r>
            <a:r>
              <a:rPr lang="en-US" dirty="0" err="1"/>
              <a:t>dùng</a:t>
            </a:r>
            <a:r>
              <a:rPr lang="en-US" dirty="0"/>
              <a:t> </a:t>
            </a:r>
            <a:r>
              <a:rPr lang="en-US" dirty="0" err="1"/>
              <a:t>cuối</a:t>
            </a:r>
            <a:r>
              <a:rPr lang="en-US" dirty="0"/>
              <a:t> </a:t>
            </a:r>
            <a:r>
              <a:rPr lang="en-US" dirty="0" err="1"/>
              <a:t>bằng</a:t>
            </a:r>
            <a:r>
              <a:rPr lang="en-US" dirty="0"/>
              <a:t> </a:t>
            </a:r>
            <a:r>
              <a:rPr lang="en-US" dirty="0" err="1"/>
              <a:t>cách</a:t>
            </a:r>
            <a:r>
              <a:rPr lang="en-US" dirty="0"/>
              <a:t> </a:t>
            </a:r>
            <a:r>
              <a:rPr lang="en-US" dirty="0" err="1"/>
              <a:t>bắt</a:t>
            </a:r>
            <a:r>
              <a:rPr lang="en-US" dirty="0"/>
              <a:t> </a:t>
            </a:r>
            <a:r>
              <a:rPr lang="en-US" dirty="0" err="1"/>
              <a:t>người</a:t>
            </a:r>
            <a:r>
              <a:rPr lang="en-US" dirty="0"/>
              <a:t> </a:t>
            </a:r>
            <a:r>
              <a:rPr lang="en-US" dirty="0" err="1"/>
              <a:t>dùng</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thao</a:t>
            </a:r>
            <a:r>
              <a:rPr lang="en-US" dirty="0"/>
              <a:t> </a:t>
            </a:r>
            <a:r>
              <a:rPr lang="en-US" dirty="0" err="1"/>
              <a:t>tác</a:t>
            </a:r>
            <a:r>
              <a:rPr lang="en-US" dirty="0"/>
              <a:t> </a:t>
            </a:r>
            <a:r>
              <a:rPr lang="en-US" dirty="0" err="1"/>
              <a:t>trên</a:t>
            </a:r>
            <a:r>
              <a:rPr lang="en-US" dirty="0"/>
              <a:t> website </a:t>
            </a:r>
            <a:r>
              <a:rPr lang="en-US" dirty="0" err="1"/>
              <a:t>trong</a:t>
            </a:r>
            <a:r>
              <a:rPr lang="en-US" dirty="0"/>
              <a:t> </a:t>
            </a:r>
            <a:r>
              <a:rPr lang="en-US" dirty="0" err="1"/>
              <a:t>khi</a:t>
            </a:r>
            <a:r>
              <a:rPr lang="en-US" dirty="0"/>
              <a:t> </a:t>
            </a:r>
            <a:r>
              <a:rPr lang="en-US" dirty="0" err="1"/>
              <a:t>người</a:t>
            </a:r>
            <a:r>
              <a:rPr lang="en-US" dirty="0"/>
              <a:t> </a:t>
            </a:r>
            <a:r>
              <a:rPr lang="en-US" dirty="0" err="1"/>
              <a:t>dùng</a:t>
            </a:r>
            <a:r>
              <a:rPr lang="en-US" dirty="0"/>
              <a:t> </a:t>
            </a:r>
            <a:r>
              <a:rPr lang="en-US" dirty="0" err="1"/>
              <a:t>vẫn</a:t>
            </a:r>
            <a:r>
              <a:rPr lang="en-US" dirty="0"/>
              <a:t> </a:t>
            </a:r>
            <a:r>
              <a:rPr lang="en-US" dirty="0" err="1"/>
              <a:t>đang</a:t>
            </a:r>
            <a:r>
              <a:rPr lang="en-US" dirty="0"/>
              <a:t> </a:t>
            </a:r>
            <a:r>
              <a:rPr lang="en-US" dirty="0" err="1"/>
              <a:t>được</a:t>
            </a:r>
            <a:r>
              <a:rPr lang="en-US" dirty="0"/>
              <a:t> website </a:t>
            </a:r>
            <a:r>
              <a:rPr lang="en-US" dirty="0" err="1"/>
              <a:t>xác</a:t>
            </a:r>
            <a:r>
              <a:rPr lang="en-US" dirty="0"/>
              <a:t> </a:t>
            </a:r>
            <a:r>
              <a:rPr lang="en-US" dirty="0" err="1"/>
              <a:t>thực</a:t>
            </a:r>
            <a:r>
              <a:rPr lang="en-US" dirty="0"/>
              <a:t>.</a:t>
            </a:r>
          </a:p>
          <a:p>
            <a:pPr lvl="1"/>
            <a:r>
              <a:rPr lang="en-US" dirty="0" err="1"/>
              <a:t>Mục</a:t>
            </a:r>
            <a:r>
              <a:rPr lang="en-US" dirty="0"/>
              <a:t> </a:t>
            </a:r>
            <a:r>
              <a:rPr lang="en-US" dirty="0" err="1"/>
              <a:t>tiêu</a:t>
            </a:r>
            <a:r>
              <a:rPr lang="en-US" dirty="0"/>
              <a:t> </a:t>
            </a:r>
            <a:r>
              <a:rPr lang="en-US" dirty="0" err="1"/>
              <a:t>tấn</a:t>
            </a:r>
            <a:r>
              <a:rPr lang="en-US" dirty="0"/>
              <a:t> </a:t>
            </a:r>
            <a:r>
              <a:rPr lang="en-US" dirty="0" err="1"/>
              <a:t>công</a:t>
            </a:r>
            <a:r>
              <a:rPr lang="en-US" dirty="0"/>
              <a:t> </a:t>
            </a:r>
            <a:r>
              <a:rPr lang="en-US" dirty="0" err="1"/>
              <a:t>của</a:t>
            </a:r>
            <a:r>
              <a:rPr lang="en-US" dirty="0"/>
              <a:t> </a:t>
            </a:r>
            <a:r>
              <a:rPr lang="en-US" dirty="0" err="1"/>
              <a:t>lỗ</a:t>
            </a:r>
            <a:r>
              <a:rPr lang="en-US" dirty="0"/>
              <a:t> </a:t>
            </a:r>
            <a:r>
              <a:rPr lang="en-US" dirty="0" err="1"/>
              <a:t>hổng</a:t>
            </a:r>
            <a:r>
              <a:rPr lang="en-US" dirty="0"/>
              <a:t> CSRF </a:t>
            </a:r>
            <a:r>
              <a:rPr lang="en-US" dirty="0" err="1"/>
              <a:t>là</a:t>
            </a:r>
            <a:r>
              <a:rPr lang="en-US" dirty="0"/>
              <a:t> </a:t>
            </a:r>
            <a:r>
              <a:rPr lang="en-US" dirty="0" err="1"/>
              <a:t>các</a:t>
            </a:r>
            <a:r>
              <a:rPr lang="en-US" dirty="0"/>
              <a:t> request </a:t>
            </a:r>
            <a:r>
              <a:rPr lang="en-US" dirty="0" err="1"/>
              <a:t>làm</a:t>
            </a:r>
            <a:r>
              <a:rPr lang="en-US" dirty="0"/>
              <a:t> </a:t>
            </a:r>
            <a:r>
              <a:rPr lang="en-US" dirty="0" err="1"/>
              <a:t>thay</a:t>
            </a:r>
            <a:r>
              <a:rPr lang="en-US" dirty="0"/>
              <a:t> </a:t>
            </a:r>
            <a:r>
              <a:rPr lang="en-US" dirty="0" err="1"/>
              <a:t>đổi</a:t>
            </a:r>
            <a:r>
              <a:rPr lang="en-US" dirty="0"/>
              <a:t> </a:t>
            </a:r>
            <a:r>
              <a:rPr lang="en-US" dirty="0" err="1"/>
              <a:t>trạng</a:t>
            </a:r>
            <a:r>
              <a:rPr lang="en-US" dirty="0"/>
              <a:t> </a:t>
            </a:r>
            <a:r>
              <a:rPr lang="en-US" dirty="0" err="1"/>
              <a:t>thái</a:t>
            </a:r>
            <a:r>
              <a:rPr lang="en-US" dirty="0"/>
              <a:t> </a:t>
            </a:r>
            <a:r>
              <a:rPr lang="en-US" dirty="0" err="1"/>
              <a:t>của</a:t>
            </a:r>
            <a:r>
              <a:rPr lang="en-US" dirty="0"/>
              <a:t> </a:t>
            </a:r>
            <a:r>
              <a:rPr lang="en-US" dirty="0" err="1"/>
              <a:t>người</a:t>
            </a:r>
            <a:r>
              <a:rPr lang="en-US" dirty="0"/>
              <a:t> </a:t>
            </a:r>
            <a:r>
              <a:rPr lang="en-US" dirty="0" err="1"/>
              <a:t>dùng</a:t>
            </a:r>
            <a:r>
              <a:rPr lang="en-US" dirty="0"/>
              <a:t>, </a:t>
            </a:r>
            <a:r>
              <a:rPr lang="en-US" dirty="0" err="1"/>
              <a:t>không</a:t>
            </a:r>
            <a:r>
              <a:rPr lang="en-US" dirty="0"/>
              <a:t> </a:t>
            </a:r>
            <a:r>
              <a:rPr lang="en-US" dirty="0" err="1"/>
              <a:t>lấy</a:t>
            </a:r>
            <a:r>
              <a:rPr lang="en-US" dirty="0"/>
              <a:t> </a:t>
            </a:r>
            <a:r>
              <a:rPr lang="en-US" dirty="0" err="1"/>
              <a:t>cắp</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người</a:t>
            </a:r>
            <a:r>
              <a:rPr lang="en-US" dirty="0"/>
              <a:t> </a:t>
            </a:r>
            <a:r>
              <a:rPr lang="en-US" dirty="0" err="1"/>
              <a:t>dùng</a:t>
            </a:r>
            <a:r>
              <a:rPr lang="en-US" dirty="0"/>
              <a:t> </a:t>
            </a:r>
            <a:r>
              <a:rPr lang="en-US" dirty="0" err="1"/>
              <a:t>vì</a:t>
            </a:r>
            <a:r>
              <a:rPr lang="en-US" dirty="0"/>
              <a:t> attacker </a:t>
            </a:r>
            <a:r>
              <a:rPr lang="en-US" dirty="0" err="1"/>
              <a:t>không</a:t>
            </a:r>
            <a:r>
              <a:rPr lang="en-US" dirty="0"/>
              <a:t> </a:t>
            </a:r>
            <a:r>
              <a:rPr lang="en-US" dirty="0" err="1"/>
              <a:t>thể</a:t>
            </a:r>
            <a:r>
              <a:rPr lang="en-US" dirty="0"/>
              <a:t> </a:t>
            </a:r>
            <a:r>
              <a:rPr lang="en-US" dirty="0" err="1"/>
              <a:t>xem</a:t>
            </a:r>
            <a:r>
              <a:rPr lang="en-US" dirty="0"/>
              <a:t> </a:t>
            </a:r>
            <a:r>
              <a:rPr lang="en-US" dirty="0" err="1"/>
              <a:t>được</a:t>
            </a:r>
            <a:r>
              <a:rPr lang="en-US" dirty="0"/>
              <a:t> </a:t>
            </a:r>
            <a:r>
              <a:rPr lang="en-US" dirty="0" err="1"/>
              <a:t>respone</a:t>
            </a:r>
            <a:r>
              <a:rPr lang="en-US" dirty="0"/>
              <a:t> </a:t>
            </a:r>
            <a:r>
              <a:rPr lang="en-US" dirty="0" err="1"/>
              <a:t>khi</a:t>
            </a:r>
            <a:r>
              <a:rPr lang="en-US" dirty="0"/>
              <a:t> request </a:t>
            </a:r>
            <a:r>
              <a:rPr lang="en-US" dirty="0" err="1"/>
              <a:t>giả</a:t>
            </a:r>
            <a:r>
              <a:rPr lang="en-US" dirty="0"/>
              <a:t> </a:t>
            </a:r>
            <a:r>
              <a:rPr lang="en-US" dirty="0" err="1"/>
              <a:t>mạo</a:t>
            </a:r>
            <a:r>
              <a:rPr lang="en-US" dirty="0"/>
              <a:t> </a:t>
            </a:r>
            <a:r>
              <a:rPr lang="en-US" dirty="0" err="1" smtClean="0"/>
              <a:t>được</a:t>
            </a:r>
            <a:r>
              <a:rPr lang="en-US" dirty="0" smtClean="0"/>
              <a:t> </a:t>
            </a:r>
            <a:r>
              <a:rPr lang="en-US" dirty="0" err="1"/>
              <a:t>gửi</a:t>
            </a:r>
            <a:r>
              <a:rPr lang="en-US" dirty="0"/>
              <a:t> </a:t>
            </a:r>
            <a:r>
              <a:rPr lang="en-US" dirty="0" err="1"/>
              <a:t>đi</a:t>
            </a:r>
            <a:r>
              <a:rPr lang="en-US" dirty="0"/>
              <a:t>.</a:t>
            </a:r>
          </a:p>
          <a:p>
            <a:pPr lvl="1"/>
            <a:r>
              <a:rPr lang="en-US" dirty="0"/>
              <a:t>CSRF </a:t>
            </a:r>
            <a:r>
              <a:rPr lang="en-US" dirty="0" err="1"/>
              <a:t>thường</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với</a:t>
            </a:r>
            <a:r>
              <a:rPr lang="en-US" dirty="0"/>
              <a:t> </a:t>
            </a:r>
            <a:r>
              <a:rPr lang="en-US" dirty="0" err="1"/>
              <a:t>kĩ</a:t>
            </a:r>
            <a:r>
              <a:rPr lang="en-US" dirty="0"/>
              <a:t> </a:t>
            </a:r>
            <a:r>
              <a:rPr lang="en-US" dirty="0" err="1"/>
              <a:t>thuật</a:t>
            </a:r>
            <a:r>
              <a:rPr lang="en-US" dirty="0"/>
              <a:t> social engineering (</a:t>
            </a:r>
            <a:r>
              <a:rPr lang="en-US" dirty="0" err="1"/>
              <a:t>ví</a:t>
            </a:r>
            <a:r>
              <a:rPr lang="en-US" dirty="0"/>
              <a:t> </a:t>
            </a:r>
            <a:r>
              <a:rPr lang="en-US" dirty="0" err="1"/>
              <a:t>dụ</a:t>
            </a:r>
            <a:r>
              <a:rPr lang="en-US" dirty="0"/>
              <a:t> </a:t>
            </a:r>
            <a:r>
              <a:rPr lang="en-US" dirty="0" err="1"/>
              <a:t>như</a:t>
            </a:r>
            <a:r>
              <a:rPr lang="en-US" dirty="0"/>
              <a:t> send link </a:t>
            </a:r>
            <a:r>
              <a:rPr lang="en-US" dirty="0" err="1"/>
              <a:t>thông</a:t>
            </a:r>
            <a:r>
              <a:rPr lang="en-US" dirty="0"/>
              <a:t> qua </a:t>
            </a:r>
            <a:r>
              <a:rPr lang="en-US" dirty="0" err="1"/>
              <a:t>email,chat</a:t>
            </a:r>
            <a:r>
              <a:rPr lang="en-US" dirty="0"/>
              <a:t>,…). Attacker </a:t>
            </a:r>
            <a:r>
              <a:rPr lang="en-US" dirty="0" err="1"/>
              <a:t>sẽ</a:t>
            </a:r>
            <a:r>
              <a:rPr lang="en-US" dirty="0"/>
              <a:t> </a:t>
            </a:r>
            <a:r>
              <a:rPr lang="en-US" dirty="0" err="1"/>
              <a:t>lừa</a:t>
            </a:r>
            <a:r>
              <a:rPr lang="en-US" dirty="0"/>
              <a:t> </a:t>
            </a:r>
            <a:r>
              <a:rPr lang="en-US" dirty="0" err="1"/>
              <a:t>người</a:t>
            </a:r>
            <a:r>
              <a:rPr lang="en-US" dirty="0"/>
              <a:t> </a:t>
            </a:r>
            <a:r>
              <a:rPr lang="en-US" dirty="0" err="1"/>
              <a:t>dùng</a:t>
            </a:r>
            <a:r>
              <a:rPr lang="en-US" dirty="0"/>
              <a:t> click </a:t>
            </a:r>
            <a:r>
              <a:rPr lang="en-US" dirty="0" err="1"/>
              <a:t>và</a:t>
            </a:r>
            <a:r>
              <a:rPr lang="en-US" dirty="0"/>
              <a:t> </a:t>
            </a:r>
            <a:r>
              <a:rPr lang="en-US" dirty="0" err="1"/>
              <a:t>các</a:t>
            </a:r>
            <a:r>
              <a:rPr lang="en-US" dirty="0"/>
              <a:t> URL </a:t>
            </a:r>
            <a:r>
              <a:rPr lang="en-US" dirty="0" err="1"/>
              <a:t>mà</a:t>
            </a:r>
            <a:r>
              <a:rPr lang="en-US" dirty="0"/>
              <a:t> attacker </a:t>
            </a:r>
            <a:r>
              <a:rPr lang="en-US" dirty="0" err="1"/>
              <a:t>gửi</a:t>
            </a:r>
            <a:r>
              <a:rPr lang="en-US" dirty="0"/>
              <a:t> </a:t>
            </a:r>
            <a:r>
              <a:rPr lang="en-US" dirty="0" err="1"/>
              <a:t>đến</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thao</a:t>
            </a:r>
            <a:r>
              <a:rPr lang="en-US" dirty="0"/>
              <a:t> </a:t>
            </a:r>
            <a:r>
              <a:rPr lang="en-US" dirty="0" err="1"/>
              <a:t>tác</a:t>
            </a:r>
            <a:r>
              <a:rPr lang="en-US" dirty="0"/>
              <a:t> </a:t>
            </a:r>
            <a:r>
              <a:rPr lang="en-US" dirty="0" err="1"/>
              <a:t>trên</a:t>
            </a:r>
            <a:r>
              <a:rPr lang="en-US" dirty="0"/>
              <a:t> website </a:t>
            </a:r>
            <a:r>
              <a:rPr lang="en-US" dirty="0" err="1"/>
              <a:t>mà</a:t>
            </a:r>
            <a:r>
              <a:rPr lang="en-US" dirty="0"/>
              <a:t> attacker </a:t>
            </a:r>
            <a:r>
              <a:rPr lang="en-US" dirty="0" err="1"/>
              <a:t>mong</a:t>
            </a:r>
            <a:r>
              <a:rPr lang="en-US" dirty="0"/>
              <a:t> </a:t>
            </a:r>
            <a:r>
              <a:rPr lang="en-US" dirty="0" err="1"/>
              <a:t>muốn</a:t>
            </a:r>
            <a:r>
              <a:rPr lang="en-US" dirty="0"/>
              <a:t>.</a:t>
            </a:r>
          </a:p>
        </p:txBody>
      </p:sp>
    </p:spTree>
    <p:extLst>
      <p:ext uri="{BB962C8B-B14F-4D97-AF65-F5344CB8AC3E}">
        <p14:creationId xmlns:p14="http://schemas.microsoft.com/office/powerpoint/2010/main" val="2724359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Lịch</a:t>
            </a:r>
            <a:r>
              <a:rPr lang="en-US" dirty="0" smtClean="0"/>
              <a:t> </a:t>
            </a:r>
            <a:r>
              <a:rPr lang="en-US" dirty="0" err="1" smtClean="0"/>
              <a:t>sử</a:t>
            </a:r>
            <a:endParaRPr lang="en-US" dirty="0"/>
          </a:p>
        </p:txBody>
      </p:sp>
      <p:sp>
        <p:nvSpPr>
          <p:cNvPr id="3" name="Content Placeholder 2"/>
          <p:cNvSpPr>
            <a:spLocks noGrp="1"/>
          </p:cNvSpPr>
          <p:nvPr>
            <p:ph idx="1"/>
          </p:nvPr>
        </p:nvSpPr>
        <p:spPr>
          <a:xfrm>
            <a:off x="1484310" y="2666999"/>
            <a:ext cx="10018713" cy="3635830"/>
          </a:xfrm>
        </p:spPr>
        <p:txBody>
          <a:bodyPr>
            <a:normAutofit/>
          </a:bodyPr>
          <a:lstStyle/>
          <a:p>
            <a:r>
              <a:rPr lang="en-US" dirty="0" err="1" smtClean="0"/>
              <a:t>Lỗ</a:t>
            </a:r>
            <a:r>
              <a:rPr lang="en-US" dirty="0" smtClean="0"/>
              <a:t> </a:t>
            </a:r>
            <a:r>
              <a:rPr lang="en-US" dirty="0" err="1" smtClean="0"/>
              <a:t>hổng</a:t>
            </a:r>
            <a:r>
              <a:rPr lang="en-US" dirty="0" smtClean="0"/>
              <a:t> CSRF </a:t>
            </a:r>
            <a:r>
              <a:rPr lang="en-US" dirty="0" err="1" smtClean="0"/>
              <a:t>được</a:t>
            </a:r>
            <a:r>
              <a:rPr lang="en-US" dirty="0" smtClean="0"/>
              <a:t> </a:t>
            </a:r>
            <a:r>
              <a:rPr lang="en-US" dirty="0" err="1" smtClean="0"/>
              <a:t>biết</a:t>
            </a:r>
            <a:r>
              <a:rPr lang="en-US" dirty="0" smtClean="0"/>
              <a:t> </a:t>
            </a:r>
            <a:r>
              <a:rPr lang="en-US" dirty="0" err="1" smtClean="0"/>
              <a:t>đến</a:t>
            </a:r>
            <a:r>
              <a:rPr lang="en-US" dirty="0" smtClean="0"/>
              <a:t> </a:t>
            </a:r>
            <a:r>
              <a:rPr lang="en-US" dirty="0" err="1" smtClean="0"/>
              <a:t>vào</a:t>
            </a:r>
            <a:r>
              <a:rPr lang="en-US" dirty="0" smtClean="0"/>
              <a:t> </a:t>
            </a:r>
            <a:r>
              <a:rPr lang="en-US" dirty="0" err="1" smtClean="0"/>
              <a:t>khoảng</a:t>
            </a:r>
            <a:r>
              <a:rPr lang="en-US" dirty="0" smtClean="0"/>
              <a:t> </a:t>
            </a:r>
            <a:r>
              <a:rPr lang="en-US" dirty="0" err="1" smtClean="0"/>
              <a:t>năm</a:t>
            </a:r>
            <a:r>
              <a:rPr lang="en-US" dirty="0" smtClean="0"/>
              <a:t> 2001.</a:t>
            </a:r>
          </a:p>
          <a:p>
            <a:r>
              <a:rPr lang="en-US" dirty="0" err="1" smtClean="0"/>
              <a:t>Năm</a:t>
            </a:r>
            <a:r>
              <a:rPr lang="en-US" dirty="0" smtClean="0"/>
              <a:t> 2007 </a:t>
            </a:r>
            <a:r>
              <a:rPr lang="en-US" dirty="0" err="1" smtClean="0"/>
              <a:t>mới</a:t>
            </a:r>
            <a:r>
              <a:rPr lang="en-US" dirty="0" smtClean="0"/>
              <a:t> </a:t>
            </a:r>
            <a:r>
              <a:rPr lang="en-US" dirty="0" err="1" smtClean="0"/>
              <a:t>có</a:t>
            </a:r>
            <a:r>
              <a:rPr lang="en-US" dirty="0" smtClean="0"/>
              <a:t> </a:t>
            </a:r>
            <a:r>
              <a:rPr lang="en-US" dirty="0" err="1" smtClean="0"/>
              <a:t>một</a:t>
            </a:r>
            <a:r>
              <a:rPr lang="en-US" dirty="0" smtClean="0"/>
              <a:t> </a:t>
            </a:r>
            <a:r>
              <a:rPr lang="en-US" dirty="0" err="1" smtClean="0"/>
              <a:t>vài</a:t>
            </a:r>
            <a:r>
              <a:rPr lang="en-US" dirty="0" smtClean="0"/>
              <a:t> </a:t>
            </a:r>
            <a:r>
              <a:rPr lang="en-US" dirty="0" err="1" smtClean="0"/>
              <a:t>tài</a:t>
            </a:r>
            <a:r>
              <a:rPr lang="en-US" dirty="0" smtClean="0"/>
              <a:t> </a:t>
            </a:r>
            <a:r>
              <a:rPr lang="en-US" dirty="0" err="1" smtClean="0"/>
              <a:t>liệu</a:t>
            </a:r>
            <a:r>
              <a:rPr lang="en-US" dirty="0" smtClean="0"/>
              <a:t> chi </a:t>
            </a:r>
            <a:r>
              <a:rPr lang="en-US" dirty="0" err="1" smtClean="0"/>
              <a:t>tiết</a:t>
            </a:r>
            <a:r>
              <a:rPr lang="en-US" dirty="0" smtClean="0"/>
              <a:t> </a:t>
            </a:r>
            <a:r>
              <a:rPr lang="en-US" dirty="0" err="1" smtClean="0"/>
              <a:t>về</a:t>
            </a:r>
            <a:r>
              <a:rPr lang="en-US" dirty="0" smtClean="0"/>
              <a:t> </a:t>
            </a:r>
            <a:r>
              <a:rPr lang="en-US" dirty="0" err="1" smtClean="0"/>
              <a:t>lỗ</a:t>
            </a:r>
            <a:r>
              <a:rPr lang="en-US" dirty="0" smtClean="0"/>
              <a:t> </a:t>
            </a:r>
            <a:r>
              <a:rPr lang="en-US" dirty="0" err="1" smtClean="0"/>
              <a:t>hổng</a:t>
            </a:r>
            <a:r>
              <a:rPr lang="en-US" dirty="0" smtClean="0"/>
              <a:t> CSRF</a:t>
            </a:r>
          </a:p>
          <a:p>
            <a:r>
              <a:rPr lang="en-US" dirty="0" err="1" smtClean="0"/>
              <a:t>Một</a:t>
            </a:r>
            <a:r>
              <a:rPr lang="en-US" dirty="0" smtClean="0"/>
              <a:t> </a:t>
            </a:r>
            <a:r>
              <a:rPr lang="en-US" dirty="0" err="1" smtClean="0"/>
              <a:t>số</a:t>
            </a:r>
            <a:r>
              <a:rPr lang="en-US" dirty="0" smtClean="0"/>
              <a:t> </a:t>
            </a:r>
            <a:r>
              <a:rPr lang="en-US" dirty="0" err="1" smtClean="0"/>
              <a:t>cuộc</a:t>
            </a:r>
            <a:r>
              <a:rPr lang="en-US" dirty="0" smtClean="0"/>
              <a:t> </a:t>
            </a:r>
            <a:r>
              <a:rPr lang="en-US" dirty="0" err="1" smtClean="0"/>
              <a:t>tấn</a:t>
            </a:r>
            <a:r>
              <a:rPr lang="en-US" dirty="0" smtClean="0"/>
              <a:t> </a:t>
            </a:r>
            <a:r>
              <a:rPr lang="en-US" dirty="0" err="1" smtClean="0"/>
              <a:t>công</a:t>
            </a:r>
            <a:r>
              <a:rPr lang="en-US" dirty="0" smtClean="0"/>
              <a:t> </a:t>
            </a:r>
            <a:r>
              <a:rPr lang="en-US" dirty="0" err="1" smtClean="0"/>
              <a:t>thực</a:t>
            </a:r>
            <a:r>
              <a:rPr lang="en-US" dirty="0" smtClean="0"/>
              <a:t> </a:t>
            </a:r>
            <a:r>
              <a:rPr lang="en-US" dirty="0" err="1" smtClean="0"/>
              <a:t>tế</a:t>
            </a:r>
            <a:r>
              <a:rPr lang="en-US" dirty="0" smtClean="0"/>
              <a:t>:</a:t>
            </a:r>
          </a:p>
          <a:p>
            <a:pPr lvl="1"/>
            <a:r>
              <a:rPr lang="en-US" dirty="0" smtClean="0"/>
              <a:t>Netflix (2006)</a:t>
            </a:r>
          </a:p>
          <a:p>
            <a:pPr lvl="1"/>
            <a:r>
              <a:rPr lang="en-US" dirty="0" smtClean="0"/>
              <a:t>ING</a:t>
            </a:r>
          </a:p>
          <a:p>
            <a:pPr lvl="1"/>
            <a:r>
              <a:rPr lang="en-US" dirty="0" smtClean="0"/>
              <a:t>YouTube (2008)</a:t>
            </a:r>
          </a:p>
          <a:p>
            <a:pPr lvl="1"/>
            <a:r>
              <a:rPr lang="en-US" dirty="0" smtClean="0"/>
              <a:t>…</a:t>
            </a:r>
            <a:endParaRPr lang="en-US" dirty="0"/>
          </a:p>
        </p:txBody>
      </p:sp>
    </p:spTree>
    <p:extLst>
      <p:ext uri="{BB962C8B-B14F-4D97-AF65-F5344CB8AC3E}">
        <p14:creationId xmlns:p14="http://schemas.microsoft.com/office/powerpoint/2010/main" val="1430376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Mức</a:t>
            </a:r>
            <a:r>
              <a:rPr lang="en-US" dirty="0" smtClean="0"/>
              <a:t> </a:t>
            </a:r>
            <a:r>
              <a:rPr lang="en-US" dirty="0" err="1" smtClean="0"/>
              <a:t>độ</a:t>
            </a:r>
            <a:r>
              <a:rPr lang="en-US" dirty="0" smtClean="0"/>
              <a:t> </a:t>
            </a:r>
            <a:r>
              <a:rPr lang="en-US" dirty="0" err="1" smtClean="0"/>
              <a:t>nguy</a:t>
            </a:r>
            <a:r>
              <a:rPr lang="en-US" dirty="0" smtClean="0"/>
              <a:t> </a:t>
            </a:r>
            <a:r>
              <a:rPr lang="en-US" dirty="0" err="1" smtClean="0"/>
              <a:t>hiểm</a:t>
            </a:r>
            <a:r>
              <a:rPr lang="en-US" dirty="0" smtClean="0"/>
              <a:t> </a:t>
            </a:r>
            <a:r>
              <a:rPr lang="en-US" dirty="0" err="1" smtClean="0"/>
              <a:t>của</a:t>
            </a:r>
            <a:r>
              <a:rPr lang="en-US" dirty="0" smtClean="0"/>
              <a:t> </a:t>
            </a:r>
            <a:r>
              <a:rPr lang="en-US" dirty="0" err="1" smtClean="0"/>
              <a:t>lỗ</a:t>
            </a:r>
            <a:r>
              <a:rPr lang="en-US" dirty="0" smtClean="0"/>
              <a:t> </a:t>
            </a:r>
            <a:r>
              <a:rPr lang="en-US" dirty="0" err="1" smtClean="0"/>
              <a:t>hổng</a:t>
            </a:r>
            <a:endParaRPr lang="en-US" dirty="0"/>
          </a:p>
        </p:txBody>
      </p:sp>
      <p:sp>
        <p:nvSpPr>
          <p:cNvPr id="3" name="Content Placeholder 2"/>
          <p:cNvSpPr>
            <a:spLocks noGrp="1"/>
          </p:cNvSpPr>
          <p:nvPr>
            <p:ph idx="1"/>
          </p:nvPr>
        </p:nvSpPr>
        <p:spPr>
          <a:xfrm>
            <a:off x="1484310" y="2547253"/>
            <a:ext cx="10018713" cy="3124201"/>
          </a:xfrm>
        </p:spPr>
        <p:txBody>
          <a:bodyPr/>
          <a:lstStyle/>
          <a:p>
            <a:r>
              <a:rPr lang="en-US" dirty="0" smtClean="0"/>
              <a:t>One-click attack: </a:t>
            </a:r>
            <a:r>
              <a:rPr lang="en-US" dirty="0" err="1" smtClean="0"/>
              <a:t>Người</a:t>
            </a:r>
            <a:r>
              <a:rPr lang="en-US" dirty="0" smtClean="0"/>
              <a:t> </a:t>
            </a:r>
            <a:r>
              <a:rPr lang="en-US" dirty="0" err="1" smtClean="0"/>
              <a:t>dùng</a:t>
            </a:r>
            <a:r>
              <a:rPr lang="en-US" dirty="0" smtClean="0"/>
              <a:t> </a:t>
            </a:r>
            <a:r>
              <a:rPr lang="en-US" dirty="0" err="1" smtClean="0"/>
              <a:t>có</a:t>
            </a:r>
            <a:r>
              <a:rPr lang="en-US" dirty="0" smtClean="0"/>
              <a:t> </a:t>
            </a:r>
            <a:r>
              <a:rPr lang="en-US" dirty="0" err="1" smtClean="0"/>
              <a:t>thể</a:t>
            </a:r>
            <a:r>
              <a:rPr lang="en-US" dirty="0" smtClean="0"/>
              <a:t> click </a:t>
            </a:r>
            <a:r>
              <a:rPr lang="en-US" dirty="0" err="1" smtClean="0"/>
              <a:t>vào</a:t>
            </a:r>
            <a:r>
              <a:rPr lang="en-US" dirty="0" smtClean="0"/>
              <a:t> URL </a:t>
            </a:r>
            <a:r>
              <a:rPr lang="en-US" dirty="0" err="1" smtClean="0"/>
              <a:t>độc</a:t>
            </a:r>
            <a:r>
              <a:rPr lang="en-US" dirty="0" smtClean="0"/>
              <a:t> </a:t>
            </a:r>
            <a:r>
              <a:rPr lang="en-US" dirty="0" err="1" smtClean="0"/>
              <a:t>hại</a:t>
            </a:r>
            <a:r>
              <a:rPr lang="en-US" dirty="0" smtClean="0"/>
              <a:t> </a:t>
            </a:r>
            <a:r>
              <a:rPr lang="en-US" dirty="0" err="1" smtClean="0"/>
              <a:t>mà</a:t>
            </a:r>
            <a:r>
              <a:rPr lang="en-US" dirty="0" smtClean="0"/>
              <a:t> </a:t>
            </a:r>
            <a:r>
              <a:rPr lang="en-US" dirty="0" err="1" smtClean="0"/>
              <a:t>không</a:t>
            </a:r>
            <a:r>
              <a:rPr lang="en-US" dirty="0" smtClean="0"/>
              <a:t> </a:t>
            </a:r>
            <a:r>
              <a:rPr lang="en-US" dirty="0" err="1" smtClean="0"/>
              <a:t>hề</a:t>
            </a:r>
            <a:r>
              <a:rPr lang="en-US" dirty="0" smtClean="0"/>
              <a:t> </a:t>
            </a:r>
            <a:r>
              <a:rPr lang="en-US" dirty="0" err="1" smtClean="0"/>
              <a:t>biết</a:t>
            </a:r>
            <a:r>
              <a:rPr lang="en-US" dirty="0" smtClean="0"/>
              <a:t> </a:t>
            </a:r>
            <a:r>
              <a:rPr lang="en-US" dirty="0" err="1" smtClean="0"/>
              <a:t>mình</a:t>
            </a:r>
            <a:r>
              <a:rPr lang="en-US" dirty="0" smtClean="0"/>
              <a:t> </a:t>
            </a:r>
            <a:r>
              <a:rPr lang="en-US" dirty="0" err="1" smtClean="0"/>
              <a:t>đã</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một</a:t>
            </a:r>
            <a:r>
              <a:rPr lang="en-US" dirty="0" smtClean="0"/>
              <a:t> </a:t>
            </a:r>
            <a:r>
              <a:rPr lang="en-US" dirty="0" err="1" smtClean="0"/>
              <a:t>thao</a:t>
            </a:r>
            <a:r>
              <a:rPr lang="en-US" dirty="0" smtClean="0"/>
              <a:t> </a:t>
            </a:r>
            <a:r>
              <a:rPr lang="en-US" dirty="0" err="1" smtClean="0"/>
              <a:t>tác</a:t>
            </a:r>
            <a:r>
              <a:rPr lang="en-US" dirty="0" smtClean="0"/>
              <a:t> </a:t>
            </a:r>
            <a:r>
              <a:rPr lang="en-US" dirty="0" err="1" smtClean="0"/>
              <a:t>trên</a:t>
            </a:r>
            <a:r>
              <a:rPr lang="en-US" dirty="0" smtClean="0"/>
              <a:t> website.</a:t>
            </a:r>
          </a:p>
          <a:p>
            <a:r>
              <a:rPr lang="en-US" dirty="0" err="1" smtClean="0"/>
              <a:t>Nếu</a:t>
            </a:r>
            <a:r>
              <a:rPr lang="en-US" dirty="0" smtClean="0"/>
              <a:t> </a:t>
            </a:r>
            <a:r>
              <a:rPr lang="en-US" dirty="0" err="1" smtClean="0"/>
              <a:t>nạn</a:t>
            </a:r>
            <a:r>
              <a:rPr lang="en-US" dirty="0" smtClean="0"/>
              <a:t> </a:t>
            </a:r>
            <a:r>
              <a:rPr lang="en-US" dirty="0" err="1" smtClean="0"/>
              <a:t>nhân</a:t>
            </a:r>
            <a:r>
              <a:rPr lang="en-US" dirty="0" smtClean="0"/>
              <a:t> </a:t>
            </a:r>
            <a:r>
              <a:rPr lang="en-US" dirty="0" err="1" smtClean="0"/>
              <a:t>là</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thường</a:t>
            </a:r>
            <a:r>
              <a:rPr lang="en-US" dirty="0" smtClean="0"/>
              <a:t> </a:t>
            </a:r>
            <a:r>
              <a:rPr lang="en-US" dirty="0" err="1" smtClean="0"/>
              <a:t>thì</a:t>
            </a:r>
            <a:r>
              <a:rPr lang="en-US" dirty="0" smtClean="0"/>
              <a:t> </a:t>
            </a:r>
            <a:r>
              <a:rPr lang="en-US" dirty="0" err="1" smtClean="0"/>
              <a:t>khi</a:t>
            </a:r>
            <a:r>
              <a:rPr lang="en-US" dirty="0" smtClean="0"/>
              <a:t> </a:t>
            </a:r>
            <a:r>
              <a:rPr lang="en-US" dirty="0" err="1" smtClean="0"/>
              <a:t>tấn</a:t>
            </a:r>
            <a:r>
              <a:rPr lang="en-US" dirty="0" smtClean="0"/>
              <a:t> </a:t>
            </a:r>
            <a:r>
              <a:rPr lang="en-US" dirty="0" err="1" smtClean="0"/>
              <a:t>công</a:t>
            </a:r>
            <a:r>
              <a:rPr lang="en-US" dirty="0" smtClean="0"/>
              <a:t> CSRF attacker </a:t>
            </a:r>
            <a:r>
              <a:rPr lang="en-US" dirty="0" err="1" smtClean="0"/>
              <a:t>có</a:t>
            </a:r>
            <a:r>
              <a:rPr lang="en-US" dirty="0" smtClean="0"/>
              <a:t> </a:t>
            </a:r>
            <a:r>
              <a:rPr lang="en-US" dirty="0" err="1" smtClean="0"/>
              <a:t>thể</a:t>
            </a:r>
            <a:r>
              <a:rPr lang="en-US" dirty="0" smtClean="0"/>
              <a:t> </a:t>
            </a:r>
            <a:r>
              <a:rPr lang="en-US" dirty="0" err="1" smtClean="0"/>
              <a:t>bắt</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thao</a:t>
            </a:r>
            <a:r>
              <a:rPr lang="en-US" dirty="0" smtClean="0"/>
              <a:t> </a:t>
            </a:r>
            <a:r>
              <a:rPr lang="en-US" dirty="0" err="1" smtClean="0"/>
              <a:t>tác</a:t>
            </a:r>
            <a:r>
              <a:rPr lang="en-US" dirty="0" smtClean="0"/>
              <a:t> </a:t>
            </a:r>
            <a:r>
              <a:rPr lang="en-US" dirty="0" err="1" smtClean="0"/>
              <a:t>như</a:t>
            </a:r>
            <a:r>
              <a:rPr lang="en-US" dirty="0" smtClean="0"/>
              <a:t> </a:t>
            </a:r>
            <a:r>
              <a:rPr lang="en-US" dirty="0" err="1" smtClean="0"/>
              <a:t>chuyển</a:t>
            </a:r>
            <a:r>
              <a:rPr lang="en-US" dirty="0" smtClean="0"/>
              <a:t> </a:t>
            </a:r>
            <a:r>
              <a:rPr lang="en-US" dirty="0" err="1" smtClean="0"/>
              <a:t>khoản</a:t>
            </a:r>
            <a:r>
              <a:rPr lang="en-US" dirty="0" smtClean="0"/>
              <a:t>, </a:t>
            </a:r>
            <a:r>
              <a:rPr lang="en-US" dirty="0" err="1" smtClean="0"/>
              <a:t>đổi</a:t>
            </a:r>
            <a:r>
              <a:rPr lang="en-US" dirty="0" smtClean="0"/>
              <a:t> </a:t>
            </a:r>
            <a:r>
              <a:rPr lang="en-US" dirty="0" err="1" smtClean="0"/>
              <a:t>mật</a:t>
            </a:r>
            <a:r>
              <a:rPr lang="en-US" dirty="0" smtClean="0"/>
              <a:t> </a:t>
            </a:r>
            <a:r>
              <a:rPr lang="en-US" dirty="0" err="1" smtClean="0"/>
              <a:t>khẩu</a:t>
            </a:r>
            <a:r>
              <a:rPr lang="en-US" dirty="0" smtClean="0"/>
              <a:t>, </a:t>
            </a:r>
            <a:r>
              <a:rPr lang="en-US" dirty="0" err="1" smtClean="0"/>
              <a:t>đổi</a:t>
            </a:r>
            <a:r>
              <a:rPr lang="en-US" dirty="0" smtClean="0"/>
              <a:t> email,…</a:t>
            </a:r>
          </a:p>
          <a:p>
            <a:r>
              <a:rPr lang="en-US" dirty="0" err="1" smtClean="0"/>
              <a:t>Nếu</a:t>
            </a:r>
            <a:r>
              <a:rPr lang="en-US" dirty="0" smtClean="0"/>
              <a:t> </a:t>
            </a:r>
            <a:r>
              <a:rPr lang="en-US" dirty="0" err="1" smtClean="0"/>
              <a:t>nạn</a:t>
            </a:r>
            <a:r>
              <a:rPr lang="en-US" dirty="0" smtClean="0"/>
              <a:t> </a:t>
            </a:r>
            <a:r>
              <a:rPr lang="en-US" dirty="0" err="1" smtClean="0"/>
              <a:t>nhân</a:t>
            </a:r>
            <a:r>
              <a:rPr lang="en-US" dirty="0" smtClean="0"/>
              <a:t> </a:t>
            </a:r>
            <a:r>
              <a:rPr lang="en-US" dirty="0" err="1" smtClean="0"/>
              <a:t>là</a:t>
            </a:r>
            <a:r>
              <a:rPr lang="en-US" dirty="0" smtClean="0"/>
              <a:t> admin </a:t>
            </a:r>
            <a:r>
              <a:rPr lang="en-US" dirty="0" err="1" smtClean="0"/>
              <a:t>thì</a:t>
            </a:r>
            <a:r>
              <a:rPr lang="en-US" dirty="0" smtClean="0"/>
              <a:t> </a:t>
            </a:r>
            <a:r>
              <a:rPr lang="en-US" dirty="0" err="1" smtClean="0"/>
              <a:t>tấn</a:t>
            </a:r>
            <a:r>
              <a:rPr lang="en-US" dirty="0" smtClean="0"/>
              <a:t> </a:t>
            </a:r>
            <a:r>
              <a:rPr lang="en-US" dirty="0" err="1" smtClean="0"/>
              <a:t>công</a:t>
            </a:r>
            <a:r>
              <a:rPr lang="en-US" dirty="0" smtClean="0"/>
              <a:t> CSRF </a:t>
            </a:r>
            <a:r>
              <a:rPr lang="en-US" dirty="0" err="1" smtClean="0"/>
              <a:t>sẽ</a:t>
            </a:r>
            <a:r>
              <a:rPr lang="en-US" dirty="0" smtClean="0"/>
              <a:t> </a:t>
            </a:r>
            <a:r>
              <a:rPr lang="en-US" dirty="0" err="1" smtClean="0"/>
              <a:t>gây</a:t>
            </a:r>
            <a:r>
              <a:rPr lang="en-US" dirty="0" smtClean="0"/>
              <a:t> </a:t>
            </a:r>
            <a:r>
              <a:rPr lang="en-US" dirty="0" err="1" smtClean="0"/>
              <a:t>nguy</a:t>
            </a:r>
            <a:r>
              <a:rPr lang="en-US" dirty="0" smtClean="0"/>
              <a:t> </a:t>
            </a:r>
            <a:r>
              <a:rPr lang="en-US" dirty="0" err="1" smtClean="0"/>
              <a:t>hiểm</a:t>
            </a:r>
            <a:r>
              <a:rPr lang="en-US" dirty="0" smtClean="0"/>
              <a:t> </a:t>
            </a:r>
            <a:r>
              <a:rPr lang="en-US" dirty="0" err="1" smtClean="0"/>
              <a:t>cho</a:t>
            </a:r>
            <a:r>
              <a:rPr lang="en-US" dirty="0" smtClean="0"/>
              <a:t> </a:t>
            </a:r>
            <a:r>
              <a:rPr lang="en-US" dirty="0" err="1" smtClean="0"/>
              <a:t>toàn</a:t>
            </a:r>
            <a:r>
              <a:rPr lang="en-US" dirty="0" smtClean="0"/>
              <a:t> </a:t>
            </a:r>
            <a:r>
              <a:rPr lang="en-US" dirty="0" err="1" smtClean="0"/>
              <a:t>bộ</a:t>
            </a:r>
            <a:r>
              <a:rPr lang="en-US" dirty="0" smtClean="0"/>
              <a:t> website.</a:t>
            </a:r>
            <a:endParaRPr lang="en-US" dirty="0"/>
          </a:p>
        </p:txBody>
      </p:sp>
    </p:spTree>
    <p:extLst>
      <p:ext uri="{BB962C8B-B14F-4D97-AF65-F5344CB8AC3E}">
        <p14:creationId xmlns:p14="http://schemas.microsoft.com/office/powerpoint/2010/main" val="3998330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Khai</a:t>
            </a:r>
            <a:r>
              <a:rPr lang="en-US" dirty="0" smtClean="0"/>
              <a:t> </a:t>
            </a:r>
            <a:r>
              <a:rPr lang="en-US" dirty="0" err="1" smtClean="0"/>
              <a:t>thác</a:t>
            </a:r>
            <a:r>
              <a:rPr lang="en-US" dirty="0" smtClean="0"/>
              <a:t> </a:t>
            </a:r>
            <a:r>
              <a:rPr lang="en-US" dirty="0" err="1" smtClean="0"/>
              <a:t>lỗ</a:t>
            </a:r>
            <a:r>
              <a:rPr lang="en-US" dirty="0" smtClean="0"/>
              <a:t> </a:t>
            </a:r>
            <a:r>
              <a:rPr lang="en-US" dirty="0" err="1" smtClean="0"/>
              <a:t>hổng</a:t>
            </a:r>
            <a:r>
              <a:rPr lang="en-US" dirty="0" smtClean="0"/>
              <a:t> CSRF </a:t>
            </a:r>
            <a:r>
              <a:rPr lang="en-US" dirty="0" err="1" smtClean="0"/>
              <a:t>cơ</a:t>
            </a:r>
            <a:r>
              <a:rPr lang="en-US" dirty="0" smtClean="0"/>
              <a:t> </a:t>
            </a:r>
            <a:r>
              <a:rPr lang="en-US" dirty="0" err="1" smtClean="0"/>
              <a:t>bản</a:t>
            </a:r>
            <a:r>
              <a:rPr lang="en-US" dirty="0" smtClean="0"/>
              <a:t> </a:t>
            </a:r>
            <a:endParaRPr lang="en-US" dirty="0"/>
          </a:p>
        </p:txBody>
      </p:sp>
      <p:sp>
        <p:nvSpPr>
          <p:cNvPr id="3" name="Content Placeholder 2"/>
          <p:cNvSpPr>
            <a:spLocks noGrp="1"/>
          </p:cNvSpPr>
          <p:nvPr>
            <p:ph idx="1"/>
          </p:nvPr>
        </p:nvSpPr>
        <p:spPr/>
        <p:txBody>
          <a:bodyPr/>
          <a:lstStyle/>
          <a:p>
            <a:r>
              <a:rPr lang="en-US" dirty="0" smtClean="0"/>
              <a:t>Description</a:t>
            </a:r>
          </a:p>
          <a:p>
            <a:r>
              <a:rPr lang="en-US" dirty="0" smtClean="0"/>
              <a:t>GET </a:t>
            </a:r>
            <a:r>
              <a:rPr lang="en-US" dirty="0" smtClean="0"/>
              <a:t>scenario</a:t>
            </a:r>
          </a:p>
          <a:p>
            <a:r>
              <a:rPr lang="en-US" dirty="0" smtClean="0"/>
              <a:t>POST scenario</a:t>
            </a:r>
            <a:endParaRPr lang="en-US" dirty="0"/>
          </a:p>
        </p:txBody>
      </p:sp>
    </p:spTree>
    <p:extLst>
      <p:ext uri="{BB962C8B-B14F-4D97-AF65-F5344CB8AC3E}">
        <p14:creationId xmlns:p14="http://schemas.microsoft.com/office/powerpoint/2010/main" val="1420849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Desciption</a:t>
            </a:r>
            <a:endParaRPr lang="en-US" dirty="0"/>
          </a:p>
        </p:txBody>
      </p:sp>
      <p:sp>
        <p:nvSpPr>
          <p:cNvPr id="3" name="Content Placeholder 2"/>
          <p:cNvSpPr>
            <a:spLocks noGrp="1"/>
          </p:cNvSpPr>
          <p:nvPr>
            <p:ph idx="1"/>
          </p:nvPr>
        </p:nvSpPr>
        <p:spPr>
          <a:xfrm>
            <a:off x="1484310" y="2086708"/>
            <a:ext cx="10018713" cy="4419600"/>
          </a:xfrm>
        </p:spPr>
        <p:txBody>
          <a:bodyPr>
            <a:normAutofit/>
          </a:bodyPr>
          <a:lstStyle/>
          <a:p>
            <a:r>
              <a:rPr lang="vi-VN" dirty="0" smtClean="0">
                <a:latin typeface="Corbel" panose="020B0503020204020204" pitchFamily="34" charset="0"/>
              </a:rPr>
              <a:t>Csrf </a:t>
            </a:r>
            <a:r>
              <a:rPr lang="vi-VN" dirty="0">
                <a:latin typeface="Corbel" panose="020B0503020204020204" pitchFamily="34" charset="0"/>
              </a:rPr>
              <a:t>là kĩ thuật tấn công lừa người dùng gửi request độc hại. Hacker lợi dụng danh tính và đặc quyền của user để thực hiện các chức năng không mong muốn. Trình duyệt gửi request tự động kèm theo các xác thực liên quan tới </a:t>
            </a:r>
            <a:r>
              <a:rPr lang="en-US" dirty="0" err="1" smtClean="0">
                <a:latin typeface="Corbel" panose="020B0503020204020204" pitchFamily="34" charset="0"/>
              </a:rPr>
              <a:t>xác</a:t>
            </a:r>
            <a:r>
              <a:rPr lang="en-US" dirty="0" smtClean="0">
                <a:latin typeface="Corbel" panose="020B0503020204020204" pitchFamily="34" charset="0"/>
              </a:rPr>
              <a:t> </a:t>
            </a:r>
            <a:r>
              <a:rPr lang="en-US" dirty="0" err="1" smtClean="0">
                <a:latin typeface="Corbel" panose="020B0503020204020204" pitchFamily="34" charset="0"/>
              </a:rPr>
              <a:t>thực</a:t>
            </a:r>
            <a:r>
              <a:rPr lang="en-US" dirty="0" smtClean="0">
                <a:latin typeface="Corbel" panose="020B0503020204020204" pitchFamily="34" charset="0"/>
              </a:rPr>
              <a:t> </a:t>
            </a:r>
            <a:r>
              <a:rPr lang="vi-VN" dirty="0" smtClean="0">
                <a:latin typeface="Corbel" panose="020B0503020204020204" pitchFamily="34" charset="0"/>
              </a:rPr>
              <a:t>như </a:t>
            </a:r>
            <a:r>
              <a:rPr lang="vi-VN" dirty="0">
                <a:latin typeface="Corbel" panose="020B0503020204020204" pitchFamily="34" charset="0"/>
              </a:rPr>
              <a:t>session cookie, địa chỉ IP,… Từ đó nếu user vẫn đang được xác thực bởi website đó thì website sẽ không phân biệt được đâu là request giả mạo và đâu là request hợp lệ do user gửi đi.</a:t>
            </a:r>
          </a:p>
          <a:p>
            <a:r>
              <a:rPr lang="vi-VN" dirty="0" smtClean="0">
                <a:latin typeface="Corbel" panose="020B0503020204020204" pitchFamily="34" charset="0"/>
              </a:rPr>
              <a:t>Attacker </a:t>
            </a:r>
            <a:r>
              <a:rPr lang="vi-VN" dirty="0">
                <a:latin typeface="Corbel" panose="020B0503020204020204" pitchFamily="34" charset="0"/>
              </a:rPr>
              <a:t>sẽ nhằm vào các request làm thay đổi trạng thái của user trên server như thay đổi email,password,chuyển khoản, thanh toán cái gì đó. </a:t>
            </a:r>
          </a:p>
          <a:p>
            <a:endParaRPr lang="en-US" dirty="0">
              <a:latin typeface="Corbel" panose="020B0503020204020204" pitchFamily="34" charset="0"/>
            </a:endParaRPr>
          </a:p>
        </p:txBody>
      </p:sp>
    </p:spTree>
    <p:extLst>
      <p:ext uri="{BB962C8B-B14F-4D97-AF65-F5344CB8AC3E}">
        <p14:creationId xmlns:p14="http://schemas.microsoft.com/office/powerpoint/2010/main" val="3819662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vi-VN" dirty="0">
                <a:latin typeface="Corbel" panose="020B0503020204020204" pitchFamily="34" charset="0"/>
              </a:rPr>
              <a:t>Attacker sẽ build ra một URL để khai thác. Sau đó gửi tới cho user, khi user click vào URL đó thì request độc hại sẽ tự động được gửi đi mà người dùng có thể sẽ ko biết là mình vừa gửi request.</a:t>
            </a:r>
          </a:p>
          <a:p>
            <a:r>
              <a:rPr lang="vi-VN" dirty="0">
                <a:latin typeface="Corbel" panose="020B0503020204020204" pitchFamily="34" charset="0"/>
              </a:rPr>
              <a:t>URL có thể được giấu sau các thẻ html như img, iframe, … mà user có thể không để ý và click vào đó.</a:t>
            </a:r>
          </a:p>
          <a:p>
            <a:endParaRPr lang="en-US" dirty="0">
              <a:latin typeface="Corbel" panose="020B0503020204020204" pitchFamily="34" charset="0"/>
            </a:endParaRPr>
          </a:p>
        </p:txBody>
      </p:sp>
    </p:spTree>
    <p:extLst>
      <p:ext uri="{BB962C8B-B14F-4D97-AF65-F5344CB8AC3E}">
        <p14:creationId xmlns:p14="http://schemas.microsoft.com/office/powerpoint/2010/main" val="2691740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err="1" smtClean="0"/>
              <a:t>Giả</a:t>
            </a:r>
            <a:r>
              <a:rPr lang="en-US" dirty="0" smtClean="0"/>
              <a:t> </a:t>
            </a:r>
            <a:r>
              <a:rPr lang="en-US" dirty="0" err="1" smtClean="0"/>
              <a:t>sử</a:t>
            </a:r>
            <a:r>
              <a:rPr lang="en-US" dirty="0" smtClean="0"/>
              <a:t> </a:t>
            </a:r>
            <a:r>
              <a:rPr lang="en-US" dirty="0" smtClean="0"/>
              <a:t>Alice </a:t>
            </a:r>
            <a:r>
              <a:rPr lang="en-US" dirty="0" err="1" smtClean="0"/>
              <a:t>muốn</a:t>
            </a:r>
            <a:r>
              <a:rPr lang="en-US" dirty="0" smtClean="0"/>
              <a:t> </a:t>
            </a:r>
            <a:r>
              <a:rPr lang="en-US" dirty="0" err="1" smtClean="0"/>
              <a:t>gửi</a:t>
            </a:r>
            <a:r>
              <a:rPr lang="en-US" dirty="0" smtClean="0"/>
              <a:t> </a:t>
            </a:r>
            <a:r>
              <a:rPr lang="en-US" dirty="0" err="1" smtClean="0"/>
              <a:t>tiền</a:t>
            </a:r>
            <a:r>
              <a:rPr lang="en-US" dirty="0" smtClean="0"/>
              <a:t> </a:t>
            </a:r>
            <a:r>
              <a:rPr lang="en-US" dirty="0" err="1" smtClean="0"/>
              <a:t>cho</a:t>
            </a:r>
            <a:r>
              <a:rPr lang="en-US" dirty="0" smtClean="0"/>
              <a:t> user Bob </a:t>
            </a:r>
            <a:r>
              <a:rPr lang="en-US" dirty="0" err="1" smtClean="0"/>
              <a:t>với</a:t>
            </a:r>
            <a:r>
              <a:rPr lang="en-US" dirty="0" smtClean="0"/>
              <a:t> </a:t>
            </a:r>
            <a:r>
              <a:rPr lang="en-US" dirty="0" err="1" smtClean="0"/>
              <a:t>số</a:t>
            </a:r>
            <a:r>
              <a:rPr lang="en-US" dirty="0" smtClean="0"/>
              <a:t> </a:t>
            </a:r>
            <a:r>
              <a:rPr lang="en-US" dirty="0" err="1" smtClean="0"/>
              <a:t>tiền</a:t>
            </a:r>
            <a:r>
              <a:rPr lang="en-US" dirty="0" smtClean="0"/>
              <a:t> </a:t>
            </a:r>
            <a:r>
              <a:rPr lang="en-US" dirty="0" err="1" smtClean="0"/>
              <a:t>là</a:t>
            </a:r>
            <a:r>
              <a:rPr lang="en-US" dirty="0" smtClean="0"/>
              <a:t> $100 </a:t>
            </a:r>
            <a:r>
              <a:rPr lang="en-US" dirty="0" err="1" smtClean="0"/>
              <a:t>thông</a:t>
            </a:r>
            <a:r>
              <a:rPr lang="en-US" dirty="0" smtClean="0"/>
              <a:t> qua website </a:t>
            </a:r>
            <a:r>
              <a:rPr lang="en-US" dirty="0" smtClean="0">
                <a:hlinkClick r:id="rId2"/>
              </a:rPr>
              <a:t>http://bank.com</a:t>
            </a:r>
            <a:r>
              <a:rPr lang="en-US" dirty="0" smtClean="0"/>
              <a:t> </a:t>
            </a:r>
            <a:r>
              <a:rPr lang="en-US" dirty="0" err="1" smtClean="0"/>
              <a:t>bị</a:t>
            </a:r>
            <a:r>
              <a:rPr lang="en-US" dirty="0" smtClean="0"/>
              <a:t> </a:t>
            </a:r>
            <a:r>
              <a:rPr lang="en-US" dirty="0" err="1" smtClean="0"/>
              <a:t>lỗi</a:t>
            </a:r>
            <a:r>
              <a:rPr lang="en-US" dirty="0" smtClean="0"/>
              <a:t> CSRF. Maria </a:t>
            </a:r>
            <a:r>
              <a:rPr lang="en-US" dirty="0" err="1" smtClean="0"/>
              <a:t>là</a:t>
            </a:r>
            <a:r>
              <a:rPr lang="en-US" dirty="0" smtClean="0"/>
              <a:t> attacker </a:t>
            </a:r>
            <a:r>
              <a:rPr lang="en-US" dirty="0" err="1" smtClean="0"/>
              <a:t>muốn</a:t>
            </a:r>
            <a:r>
              <a:rPr lang="en-US" dirty="0" smtClean="0"/>
              <a:t> Alice </a:t>
            </a:r>
            <a:r>
              <a:rPr lang="en-US" dirty="0" err="1" smtClean="0"/>
              <a:t>gửi</a:t>
            </a:r>
            <a:r>
              <a:rPr lang="en-US" dirty="0" smtClean="0"/>
              <a:t> </a:t>
            </a:r>
            <a:r>
              <a:rPr lang="en-US" dirty="0" err="1" smtClean="0"/>
              <a:t>tiền</a:t>
            </a:r>
            <a:r>
              <a:rPr lang="en-US" dirty="0" smtClean="0"/>
              <a:t> </a:t>
            </a:r>
            <a:r>
              <a:rPr lang="en-US" dirty="0" err="1" smtClean="0"/>
              <a:t>vào</a:t>
            </a:r>
            <a:r>
              <a:rPr lang="en-US" dirty="0" smtClean="0"/>
              <a:t> </a:t>
            </a:r>
            <a:r>
              <a:rPr lang="en-US" dirty="0" err="1" smtClean="0"/>
              <a:t>tài</a:t>
            </a:r>
            <a:r>
              <a:rPr lang="en-US" dirty="0" smtClean="0"/>
              <a:t> </a:t>
            </a:r>
            <a:r>
              <a:rPr lang="en-US" dirty="0" err="1" smtClean="0"/>
              <a:t>khoản</a:t>
            </a:r>
            <a:r>
              <a:rPr lang="en-US" dirty="0" smtClean="0"/>
              <a:t> </a:t>
            </a:r>
            <a:r>
              <a:rPr lang="en-US" dirty="0" err="1" smtClean="0"/>
              <a:t>của</a:t>
            </a:r>
            <a:r>
              <a:rPr lang="en-US" dirty="0" smtClean="0"/>
              <a:t> </a:t>
            </a:r>
            <a:r>
              <a:rPr lang="en-US" dirty="0" err="1" smtClean="0"/>
              <a:t>mình</a:t>
            </a:r>
            <a:r>
              <a:rPr lang="en-US" dirty="0" smtClean="0"/>
              <a:t>. Maria </a:t>
            </a:r>
            <a:r>
              <a:rPr lang="en-US" dirty="0" err="1" smtClean="0"/>
              <a:t>sẽ</a:t>
            </a:r>
            <a:r>
              <a:rPr lang="en-US" dirty="0" smtClean="0"/>
              <a:t> </a:t>
            </a:r>
            <a:r>
              <a:rPr lang="en-US" dirty="0" err="1" smtClean="0"/>
              <a:t>tấn</a:t>
            </a:r>
            <a:r>
              <a:rPr lang="en-US" dirty="0" smtClean="0"/>
              <a:t> </a:t>
            </a:r>
            <a:r>
              <a:rPr lang="en-US" dirty="0" err="1" smtClean="0"/>
              <a:t>công</a:t>
            </a:r>
            <a:r>
              <a:rPr lang="en-US" dirty="0" smtClean="0"/>
              <a:t> </a:t>
            </a:r>
            <a:r>
              <a:rPr lang="en-US" dirty="0" err="1" smtClean="0"/>
              <a:t>bằng</a:t>
            </a:r>
            <a:r>
              <a:rPr lang="en-US" dirty="0" smtClean="0"/>
              <a:t> </a:t>
            </a:r>
            <a:r>
              <a:rPr lang="en-US" dirty="0" err="1" smtClean="0"/>
              <a:t>các</a:t>
            </a:r>
            <a:r>
              <a:rPr lang="en-US" dirty="0" smtClean="0"/>
              <a:t> </a:t>
            </a:r>
            <a:r>
              <a:rPr lang="en-US" dirty="0" err="1" smtClean="0"/>
              <a:t>bước</a:t>
            </a:r>
            <a:r>
              <a:rPr lang="en-US" dirty="0" smtClean="0"/>
              <a:t> </a:t>
            </a:r>
            <a:r>
              <a:rPr lang="en-US" dirty="0" err="1" smtClean="0"/>
              <a:t>sau</a:t>
            </a:r>
            <a:r>
              <a:rPr lang="en-US" dirty="0" smtClean="0"/>
              <a:t>:</a:t>
            </a:r>
          </a:p>
          <a:p>
            <a:r>
              <a:rPr lang="en-US" dirty="0" smtClean="0"/>
              <a:t>Build </a:t>
            </a:r>
            <a:r>
              <a:rPr lang="en-US" dirty="0" err="1" smtClean="0"/>
              <a:t>một</a:t>
            </a:r>
            <a:r>
              <a:rPr lang="en-US" dirty="0" smtClean="0"/>
              <a:t> URL </a:t>
            </a:r>
            <a:r>
              <a:rPr lang="en-US" dirty="0" err="1" smtClean="0"/>
              <a:t>để</a:t>
            </a:r>
            <a:r>
              <a:rPr lang="en-US" dirty="0" smtClean="0"/>
              <a:t> </a:t>
            </a:r>
            <a:r>
              <a:rPr lang="en-US" dirty="0" err="1" smtClean="0"/>
              <a:t>khai</a:t>
            </a:r>
            <a:r>
              <a:rPr lang="en-US" dirty="0" smtClean="0"/>
              <a:t> </a:t>
            </a:r>
            <a:r>
              <a:rPr lang="en-US" dirty="0" err="1" smtClean="0"/>
              <a:t>thác</a:t>
            </a:r>
            <a:endParaRPr lang="en-US" dirty="0" smtClean="0"/>
          </a:p>
          <a:p>
            <a:r>
              <a:rPr lang="en-US" dirty="0" err="1" smtClean="0"/>
              <a:t>Sau</a:t>
            </a:r>
            <a:r>
              <a:rPr lang="en-US" dirty="0" smtClean="0"/>
              <a:t> </a:t>
            </a:r>
            <a:r>
              <a:rPr lang="en-US" dirty="0" err="1" smtClean="0"/>
              <a:t>đó</a:t>
            </a:r>
            <a:r>
              <a:rPr lang="en-US" dirty="0" smtClean="0"/>
              <a:t> </a:t>
            </a:r>
            <a:r>
              <a:rPr lang="en-US" dirty="0" err="1" smtClean="0"/>
              <a:t>gửi</a:t>
            </a:r>
            <a:r>
              <a:rPr lang="en-US" dirty="0" smtClean="0"/>
              <a:t> </a:t>
            </a:r>
            <a:r>
              <a:rPr lang="en-US" dirty="0" err="1" smtClean="0"/>
              <a:t>cho</a:t>
            </a:r>
            <a:r>
              <a:rPr lang="en-US" dirty="0" smtClean="0"/>
              <a:t> Alice URL </a:t>
            </a:r>
            <a:r>
              <a:rPr lang="en-US" dirty="0" err="1" smtClean="0"/>
              <a:t>đó</a:t>
            </a:r>
            <a:r>
              <a:rPr lang="en-US" dirty="0" smtClean="0"/>
              <a:t> </a:t>
            </a:r>
            <a:r>
              <a:rPr lang="en-US" dirty="0" err="1" smtClean="0"/>
              <a:t>bằng</a:t>
            </a:r>
            <a:r>
              <a:rPr lang="en-US" dirty="0" smtClean="0"/>
              <a:t> </a:t>
            </a:r>
            <a:r>
              <a:rPr lang="en-US" dirty="0" err="1" smtClean="0"/>
              <a:t>kĩ</a:t>
            </a:r>
            <a:r>
              <a:rPr lang="en-US" dirty="0" smtClean="0"/>
              <a:t> </a:t>
            </a:r>
            <a:r>
              <a:rPr lang="en-US" dirty="0" err="1" smtClean="0"/>
              <a:t>thuật</a:t>
            </a:r>
            <a:r>
              <a:rPr lang="en-US" dirty="0" smtClean="0"/>
              <a:t> social engineering</a:t>
            </a:r>
          </a:p>
        </p:txBody>
      </p:sp>
    </p:spTree>
    <p:extLst>
      <p:ext uri="{BB962C8B-B14F-4D97-AF65-F5344CB8AC3E}">
        <p14:creationId xmlns:p14="http://schemas.microsoft.com/office/powerpoint/2010/main" val="42183148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328</TotalTime>
  <Words>653</Words>
  <Application>Microsoft Office PowerPoint</Application>
  <PresentationFormat>Widescreen</PresentationFormat>
  <Paragraphs>56</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Consolas</vt:lpstr>
      <vt:lpstr>Corbel</vt:lpstr>
      <vt:lpstr>Parallax</vt:lpstr>
      <vt:lpstr>Tìm hiểu về lỗ hổng bảo mật CSRF</vt:lpstr>
      <vt:lpstr>Nội dung trình bày</vt:lpstr>
      <vt:lpstr>Cross-site Request Forgery (CSRF)</vt:lpstr>
      <vt:lpstr>Lịch sử</vt:lpstr>
      <vt:lpstr>Mức độ nguy hiểm của lỗ hổng</vt:lpstr>
      <vt:lpstr>2. Khai thác lỗ hổng CSRF cơ bản </vt:lpstr>
      <vt:lpstr>Desciption</vt:lpstr>
      <vt:lpstr>PowerPoint Presentation</vt:lpstr>
      <vt:lpstr>Example</vt:lpstr>
      <vt:lpstr>GET scenario</vt:lpstr>
      <vt:lpstr>POST scenario</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lỗ hổng bảo mật CSRF</dc:title>
  <dc:creator>hoangdn</dc:creator>
  <cp:lastModifiedBy>hoangdn</cp:lastModifiedBy>
  <cp:revision>31</cp:revision>
  <dcterms:created xsi:type="dcterms:W3CDTF">2017-12-12T09:40:12Z</dcterms:created>
  <dcterms:modified xsi:type="dcterms:W3CDTF">2017-12-14T09:45:33Z</dcterms:modified>
</cp:coreProperties>
</file>