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  <p:sldMasterId id="2147483729" r:id="rId2"/>
    <p:sldMasterId id="2147483755" r:id="rId3"/>
    <p:sldMasterId id="2147483764" r:id="rId4"/>
    <p:sldMasterId id="2147483773" r:id="rId5"/>
  </p:sldMasterIdLst>
  <p:notesMasterIdLst>
    <p:notesMasterId r:id="rId19"/>
  </p:notesMasterIdLst>
  <p:handoutMasterIdLst>
    <p:handoutMasterId r:id="rId20"/>
  </p:handoutMasterIdLst>
  <p:sldIdLst>
    <p:sldId id="483" r:id="rId6"/>
    <p:sldId id="521" r:id="rId7"/>
    <p:sldId id="520" r:id="rId8"/>
    <p:sldId id="524" r:id="rId9"/>
    <p:sldId id="525" r:id="rId10"/>
    <p:sldId id="537" r:id="rId11"/>
    <p:sldId id="539" r:id="rId12"/>
    <p:sldId id="540" r:id="rId13"/>
    <p:sldId id="545" r:id="rId14"/>
    <p:sldId id="541" r:id="rId15"/>
    <p:sldId id="543" r:id="rId16"/>
    <p:sldId id="544" r:id="rId17"/>
    <p:sldId id="352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CC99"/>
    <a:srgbClr val="1EA3BB"/>
    <a:srgbClr val="7BC0C9"/>
    <a:srgbClr val="0077CE"/>
    <a:srgbClr val="FFFFFF"/>
    <a:srgbClr val="1F6691"/>
    <a:srgbClr val="1FA4BC"/>
    <a:srgbClr val="DBDBDB"/>
    <a:srgbClr val="56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DBC1C-4AD3-8845-8BD9-4F38B5D6F74B}" v="1" dt="2023-05-25T02:24:01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94697"/>
  </p:normalViewPr>
  <p:slideViewPr>
    <p:cSldViewPr snapToGrid="0" showGuides="1">
      <p:cViewPr varScale="1">
        <p:scale>
          <a:sx n="102" d="100"/>
          <a:sy n="102" d="100"/>
        </p:scale>
        <p:origin x="123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648" cy="48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918" y="1"/>
            <a:ext cx="3169647" cy="4810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0874-1960-40B5-927A-264BD8676B3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72"/>
            <a:ext cx="3169648" cy="48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918" y="9120172"/>
            <a:ext cx="3169647" cy="481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7CF7A-57C1-449A-BA8A-F0CA694A1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27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8837A8CC-28C5-45F0-A75B-8BC2086546E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61038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BA7472-9756-44A8-AD21-DB744F3B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7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E9FC7-16D5-466B-8E95-FE40D6425C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59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A7472-9756-44A8-AD21-DB744F3BD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7"/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bg object 18"/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7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bg object 17">
            <a:extLst>
              <a:ext uri="{FF2B5EF4-FFF2-40B4-BE49-F238E27FC236}">
                <a16:creationId xmlns:a16="http://schemas.microsoft.com/office/drawing/2014/main" id="{C2594AE6-4791-BA21-70AB-C2A220D5087E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bg object 18">
            <a:extLst>
              <a:ext uri="{FF2B5EF4-FFF2-40B4-BE49-F238E27FC236}">
                <a16:creationId xmlns:a16="http://schemas.microsoft.com/office/drawing/2014/main" id="{C2AAD3B4-1C66-B810-1BA0-44A5F40EDAF2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201;p18">
            <a:extLst>
              <a:ext uri="{FF2B5EF4-FFF2-40B4-BE49-F238E27FC236}">
                <a16:creationId xmlns:a16="http://schemas.microsoft.com/office/drawing/2014/main" id="{A6CA9212-B92D-D563-79F7-6DA3908699F0}"/>
              </a:ext>
            </a:extLst>
          </p:cNvPr>
          <p:cNvSpPr txBox="1">
            <a:spLocks/>
          </p:cNvSpPr>
          <p:nvPr userDrawn="1"/>
        </p:nvSpPr>
        <p:spPr>
          <a:xfrm>
            <a:off x="2027026" y="0"/>
            <a:ext cx="10164973" cy="9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 SemiBold"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89969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7">
            <a:extLst>
              <a:ext uri="{FF2B5EF4-FFF2-40B4-BE49-F238E27FC236}">
                <a16:creationId xmlns:a16="http://schemas.microsoft.com/office/drawing/2014/main" id="{A79CAABB-B5F8-7F67-07F1-A45263399481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bg object 18">
            <a:extLst>
              <a:ext uri="{FF2B5EF4-FFF2-40B4-BE49-F238E27FC236}">
                <a16:creationId xmlns:a16="http://schemas.microsoft.com/office/drawing/2014/main" id="{14C5E0CA-B0C6-12C3-EE70-346F065B72FE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95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7">
            <a:extLst>
              <a:ext uri="{FF2B5EF4-FFF2-40B4-BE49-F238E27FC236}">
                <a16:creationId xmlns:a16="http://schemas.microsoft.com/office/drawing/2014/main" id="{5058BE8B-B6A2-61DA-8D0C-47A20FEB88DC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bg object 18">
            <a:extLst>
              <a:ext uri="{FF2B5EF4-FFF2-40B4-BE49-F238E27FC236}">
                <a16:creationId xmlns:a16="http://schemas.microsoft.com/office/drawing/2014/main" id="{322DFA1E-7E1E-C2E2-28AD-9D951B938D88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24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g object 17">
            <a:extLst>
              <a:ext uri="{FF2B5EF4-FFF2-40B4-BE49-F238E27FC236}">
                <a16:creationId xmlns:a16="http://schemas.microsoft.com/office/drawing/2014/main" id="{4933A0FB-ED08-ECBE-3E51-4AE60586617A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bg object 18">
            <a:extLst>
              <a:ext uri="{FF2B5EF4-FFF2-40B4-BE49-F238E27FC236}">
                <a16:creationId xmlns:a16="http://schemas.microsoft.com/office/drawing/2014/main" id="{C587A058-F267-8E09-62C6-0C7DA0CDE41E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56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bg object 17">
            <a:extLst>
              <a:ext uri="{FF2B5EF4-FFF2-40B4-BE49-F238E27FC236}">
                <a16:creationId xmlns:a16="http://schemas.microsoft.com/office/drawing/2014/main" id="{792395F7-8446-8D02-7C44-963D9C3FB983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bg object 18">
            <a:extLst>
              <a:ext uri="{FF2B5EF4-FFF2-40B4-BE49-F238E27FC236}">
                <a16:creationId xmlns:a16="http://schemas.microsoft.com/office/drawing/2014/main" id="{80E0FF21-6A44-753E-68DB-D9AC565B7EE2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474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2197"/>
            <a:ext cx="10515600" cy="4634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g object 17">
            <a:extLst>
              <a:ext uri="{FF2B5EF4-FFF2-40B4-BE49-F238E27FC236}">
                <a16:creationId xmlns:a16="http://schemas.microsoft.com/office/drawing/2014/main" id="{89813694-FD63-A0A1-DDE7-113A09A49CC1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bg object 18">
            <a:extLst>
              <a:ext uri="{FF2B5EF4-FFF2-40B4-BE49-F238E27FC236}">
                <a16:creationId xmlns:a16="http://schemas.microsoft.com/office/drawing/2014/main" id="{901270AD-29FB-3974-734B-102358AD87C5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27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12192000" y="0"/>
                </a:moveTo>
                <a:lnTo>
                  <a:pt x="0" y="0"/>
                </a:ln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07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8412" y="1268679"/>
            <a:ext cx="9955174" cy="40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483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C1C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68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12192000" y="0"/>
                </a:moveTo>
                <a:lnTo>
                  <a:pt x="0" y="0"/>
                </a:ln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07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268095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9811" y="268224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bg object 19"/>
          <p:cNvSpPr/>
          <p:nvPr/>
        </p:nvSpPr>
        <p:spPr>
          <a:xfrm>
            <a:off x="175260" y="1636776"/>
            <a:ext cx="2887980" cy="2147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g object 20"/>
          <p:cNvSpPr/>
          <p:nvPr/>
        </p:nvSpPr>
        <p:spPr>
          <a:xfrm>
            <a:off x="9247631" y="3927347"/>
            <a:ext cx="2787396" cy="2141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bg object 21"/>
          <p:cNvSpPr/>
          <p:nvPr/>
        </p:nvSpPr>
        <p:spPr>
          <a:xfrm>
            <a:off x="3169920" y="3927347"/>
            <a:ext cx="3017520" cy="2141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bg object 22"/>
          <p:cNvSpPr/>
          <p:nvPr/>
        </p:nvSpPr>
        <p:spPr>
          <a:xfrm>
            <a:off x="6269735" y="1632204"/>
            <a:ext cx="2834640" cy="21473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860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12192000" y="0"/>
                </a:moveTo>
                <a:lnTo>
                  <a:pt x="0" y="0"/>
                </a:ln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07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639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3654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43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 algn="l">
              <a:defRPr sz="6000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771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2848" y="1"/>
            <a:ext cx="7607808" cy="12573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3776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D66990-8CE6-4A6E-896E-C62E5DFE3597}" type="datetimeFigureOut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4/8/2025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869BAA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CB13E7-A4AE-437F-B9D9-CBE3B9B636D7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2642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7742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15" y="0"/>
            <a:ext cx="9474200" cy="12573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1551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909E-37A5-44EE-BFD8-23D190F8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305" y="0"/>
            <a:ext cx="10515600" cy="1231663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63928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1"/>
            <a:ext cx="9093200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162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0"/>
            <a:ext cx="10515600" cy="127260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893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0"/>
            <a:ext cx="9131300" cy="124531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2197"/>
            <a:ext cx="10515600" cy="4634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65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015" y="0"/>
            <a:ext cx="9474200" cy="12573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9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909E-37A5-44EE-BFD8-23D190F8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3305" y="0"/>
            <a:ext cx="10515600" cy="1231663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1"/>
            <a:ext cx="9093200" cy="127000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4648414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accent2"/>
                </a:solidFill>
              </a:defRPr>
            </a:lvl1pPr>
            <a:lvl2pPr marL="742950" indent="-285750">
              <a:buFont typeface="Courier New" panose="02070309020205020404" pitchFamily="49" charset="0"/>
              <a:buChar char="o"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12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0"/>
            <a:ext cx="10515600" cy="1272608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493"/>
            <a:ext cx="5181600" cy="46074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86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0" y="0"/>
            <a:ext cx="9131300" cy="1245311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42197"/>
            <a:ext cx="10515600" cy="4634766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80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F2AC-4A03-9733-3DFC-7F31C62B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0D4D-3995-361F-CC68-DD8F3AC59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635D3-DEFD-E761-8433-5EE7AFF788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22288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7"/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bg object 18"/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Google Shape;201;p18">
            <a:extLst>
              <a:ext uri="{FF2B5EF4-FFF2-40B4-BE49-F238E27FC236}">
                <a16:creationId xmlns:a16="http://schemas.microsoft.com/office/drawing/2014/main" id="{9018892B-738A-512B-BB51-D068A1F84201}"/>
              </a:ext>
            </a:extLst>
          </p:cNvPr>
          <p:cNvSpPr txBox="1">
            <a:spLocks/>
          </p:cNvSpPr>
          <p:nvPr userDrawn="1"/>
        </p:nvSpPr>
        <p:spPr>
          <a:xfrm>
            <a:off x="2027026" y="0"/>
            <a:ext cx="10164973" cy="9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 SemiBold"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36193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5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ags" Target="../tags/tag10.xml"/><Relationship Id="rId5" Type="http://schemas.openxmlformats.org/officeDocument/2006/relationships/slideLayout" Target="../slideLayouts/slideLayout28.xml"/><Relationship Id="rId10" Type="http://schemas.openxmlformats.org/officeDocument/2006/relationships/tags" Target="../tags/tag9.xml"/><Relationship Id="rId4" Type="http://schemas.openxmlformats.org/officeDocument/2006/relationships/slideLayout" Target="../slideLayouts/slideLayout27.xml"/><Relationship Id="rId9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27217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spc="0" baseline="0">
                <a:solidFill>
                  <a:schemeClr val="bg1"/>
                </a:solidFill>
              </a:rPr>
              <a:t>AUTOMATION &amp; DIGITALIZATION</a:t>
            </a:r>
            <a:endParaRPr lang="en-US" sz="1600" b="1" spc="0">
              <a:solidFill>
                <a:schemeClr val="bg1"/>
              </a:solidFill>
            </a:endParaRPr>
          </a:p>
        </p:txBody>
      </p:sp>
      <p:sp>
        <p:nvSpPr>
          <p:cNvPr id="9" name="cdtText Box 133 Id9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2700" y="58102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endParaRPr lang="en-US" sz="1000" b="1" noProof="0">
              <a:solidFill>
                <a:srgbClr val="879BAA"/>
              </a:solidFill>
            </a:endParaRPr>
          </a:p>
        </p:txBody>
      </p:sp>
      <p:sp>
        <p:nvSpPr>
          <p:cNvPr id="10" name="cdtTextBox 11 Id12"/>
          <p:cNvSpPr txBox="1"/>
          <p:nvPr userDrawn="1">
            <p:custDataLst>
              <p:tags r:id="rId10"/>
            </p:custDataLst>
          </p:nvPr>
        </p:nvSpPr>
        <p:spPr>
          <a:xfrm>
            <a:off x="-246607" y="6612934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b="1" noProof="0">
                <a:solidFill>
                  <a:schemeClr val="accent5">
                    <a:lumMod val="90000"/>
                  </a:schemeClr>
                </a:solidFill>
              </a:rPr>
              <a:t>Page </a:t>
            </a:r>
            <a:fld id="{91E7552C-A157-4A4F-8E99-698C0325FC94}" type="slidenum">
              <a:rPr lang="de-DE" sz="1000" b="1" noProof="0" smtClean="0">
                <a:solidFill>
                  <a:schemeClr val="accent5">
                    <a:lumMod val="90000"/>
                  </a:schemeClr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b="1" noProof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11" name="cdtTextBox 13 Id14"/>
          <p:cNvSpPr txBox="1"/>
          <p:nvPr userDrawn="1">
            <p:custDataLst>
              <p:tags r:id="rId11"/>
            </p:custDataLst>
          </p:nvPr>
        </p:nvSpPr>
        <p:spPr>
          <a:xfrm>
            <a:off x="10304060" y="6572455"/>
            <a:ext cx="2134547" cy="338553"/>
          </a:xfrm>
          <a:prstGeom prst="rect">
            <a:avLst/>
          </a:prstGeom>
          <a:noFill/>
        </p:spPr>
        <p:txBody>
          <a:bodyPr wrap="square" lIns="0" tIns="0" rIns="396000" bIns="115200" rtlCol="0" anchor="ctr">
            <a:noAutofit/>
          </a:bodyPr>
          <a:lstStyle/>
          <a:p>
            <a:pPr algn="r"/>
            <a:r>
              <a:rPr lang="en-US" sz="1000" b="1" noProof="0">
                <a:solidFill>
                  <a:srgbClr val="879BAA"/>
                </a:solidFill>
              </a:rPr>
              <a:t> Copy right @ ESTEC</a:t>
            </a:r>
          </a:p>
        </p:txBody>
      </p:sp>
    </p:spTree>
    <p:extLst>
      <p:ext uri="{BB962C8B-B14F-4D97-AF65-F5344CB8AC3E}">
        <p14:creationId xmlns:p14="http://schemas.microsoft.com/office/powerpoint/2010/main" val="303289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18" r:id="rId2"/>
    <p:sldLayoutId id="2147483714" r:id="rId3"/>
    <p:sldLayoutId id="2147483728" r:id="rId4"/>
    <p:sldLayoutId id="2147483717" r:id="rId5"/>
    <p:sldLayoutId id="2147483719" r:id="rId6"/>
    <p:sldLayoutId id="2147483725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0" y="6349867"/>
            <a:ext cx="508000" cy="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algn="ctr" rtl="0">
              <a:buNone/>
              <a:defRPr sz="1467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19967" y="521800"/>
            <a:ext cx="9010400" cy="1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19967" y="2273567"/>
            <a:ext cx="9010400" cy="37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9662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17">
            <a:extLst>
              <a:ext uri="{FF2B5EF4-FFF2-40B4-BE49-F238E27FC236}">
                <a16:creationId xmlns:a16="http://schemas.microsoft.com/office/drawing/2014/main" id="{24FB914B-E827-99CD-90E4-38440512185E}"/>
              </a:ext>
            </a:extLst>
          </p:cNvPr>
          <p:cNvSpPr/>
          <p:nvPr userDrawn="1"/>
        </p:nvSpPr>
        <p:spPr>
          <a:xfrm>
            <a:off x="0" y="1"/>
            <a:ext cx="12192000" cy="968188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27217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 &amp; DIGITALIZATION</a:t>
            </a:r>
          </a:p>
        </p:txBody>
      </p:sp>
      <p:sp>
        <p:nvSpPr>
          <p:cNvPr id="9" name="cdtText Box 133 Id9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2700" y="58102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879BA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dtTextBox 11 Id12"/>
          <p:cNvSpPr txBox="1"/>
          <p:nvPr userDrawn="1">
            <p:custDataLst>
              <p:tags r:id="rId10"/>
            </p:custDataLst>
          </p:nvPr>
        </p:nvSpPr>
        <p:spPr>
          <a:xfrm>
            <a:off x="-246607" y="6612934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DAEDEF">
                    <a:lumMod val="9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91E7552C-A157-4A4F-8E99-698C0325FC94}" type="slidenum">
              <a:rPr kumimoji="0" 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DAEDEF">
                    <a:lumMod val="9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rgbClr val="DAEDEF">
                  <a:lumMod val="9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dtTextBox 13 Id14"/>
          <p:cNvSpPr txBox="1"/>
          <p:nvPr userDrawn="1">
            <p:custDataLst>
              <p:tags r:id="rId11"/>
            </p:custDataLst>
          </p:nvPr>
        </p:nvSpPr>
        <p:spPr>
          <a:xfrm>
            <a:off x="10304060" y="6572455"/>
            <a:ext cx="2134547" cy="338553"/>
          </a:xfrm>
          <a:prstGeom prst="rect">
            <a:avLst/>
          </a:prstGeom>
          <a:noFill/>
        </p:spPr>
        <p:txBody>
          <a:bodyPr wrap="square" lIns="0" tIns="0" rIns="396000" bIns="11520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79BA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Copy right @ ESTEC</a:t>
            </a:r>
          </a:p>
        </p:txBody>
      </p:sp>
      <p:sp>
        <p:nvSpPr>
          <p:cNvPr id="4" name="Google Shape;201;p18">
            <a:extLst>
              <a:ext uri="{FF2B5EF4-FFF2-40B4-BE49-F238E27FC236}">
                <a16:creationId xmlns:a16="http://schemas.microsoft.com/office/drawing/2014/main" id="{28CF1F14-1045-B741-8978-15DF9716D5A6}"/>
              </a:ext>
            </a:extLst>
          </p:cNvPr>
          <p:cNvSpPr txBox="1">
            <a:spLocks/>
          </p:cNvSpPr>
          <p:nvPr userDrawn="1"/>
        </p:nvSpPr>
        <p:spPr>
          <a:xfrm>
            <a:off x="2027026" y="0"/>
            <a:ext cx="10164973" cy="9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 SemiBold"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sym typeface="Barlow SemiBold"/>
            </a:endParaRPr>
          </a:p>
        </p:txBody>
      </p:sp>
      <p:sp>
        <p:nvSpPr>
          <p:cNvPr id="6" name="bg object 18">
            <a:extLst>
              <a:ext uri="{FF2B5EF4-FFF2-40B4-BE49-F238E27FC236}">
                <a16:creationId xmlns:a16="http://schemas.microsoft.com/office/drawing/2014/main" id="{EB062A2F-E0BB-C2B9-5B2D-F9E6687157E5}"/>
              </a:ext>
            </a:extLst>
          </p:cNvPr>
          <p:cNvSpPr/>
          <p:nvPr userDrawn="1"/>
        </p:nvSpPr>
        <p:spPr>
          <a:xfrm>
            <a:off x="-155001" y="120306"/>
            <a:ext cx="2458212" cy="73152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Google Shape;201;p18">
            <a:extLst>
              <a:ext uri="{FF2B5EF4-FFF2-40B4-BE49-F238E27FC236}">
                <a16:creationId xmlns:a16="http://schemas.microsoft.com/office/drawing/2014/main" id="{495755A7-50D6-FC24-245B-CFF0DEDB520B}"/>
              </a:ext>
            </a:extLst>
          </p:cNvPr>
          <p:cNvSpPr txBox="1">
            <a:spLocks/>
          </p:cNvSpPr>
          <p:nvPr userDrawn="1"/>
        </p:nvSpPr>
        <p:spPr>
          <a:xfrm>
            <a:off x="2027027" y="-1"/>
            <a:ext cx="10164973" cy="957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Barlow SemiBold"/>
              <a:buNone/>
              <a:tabLst/>
              <a:defRPr/>
            </a:pPr>
            <a:endParaRPr kumimoji="0" lang="en-US" sz="32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sym typeface="Barlow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788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19671"/>
            <a:ext cx="12192000" cy="338455"/>
          </a:xfrm>
          <a:custGeom>
            <a:avLst/>
            <a:gdLst/>
            <a:ahLst/>
            <a:cxnLst/>
            <a:rect l="l" t="t" r="r" b="b"/>
            <a:pathLst>
              <a:path w="12192000" h="338454">
                <a:moveTo>
                  <a:pt x="12192000" y="0"/>
                </a:moveTo>
                <a:lnTo>
                  <a:pt x="0" y="0"/>
                </a:lnTo>
                <a:lnTo>
                  <a:pt x="0" y="338327"/>
                </a:lnTo>
                <a:lnTo>
                  <a:pt x="12192000" y="3383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72071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268095"/>
          </a:xfrm>
          <a:custGeom>
            <a:avLst/>
            <a:gdLst/>
            <a:ahLst/>
            <a:cxnLst/>
            <a:rect l="l" t="t" r="r" b="b"/>
            <a:pathLst>
              <a:path w="12192000" h="1268095">
                <a:moveTo>
                  <a:pt x="12192000" y="0"/>
                </a:moveTo>
                <a:lnTo>
                  <a:pt x="0" y="0"/>
                </a:lnTo>
                <a:lnTo>
                  <a:pt x="0" y="1267967"/>
                </a:lnTo>
                <a:lnTo>
                  <a:pt x="12192000" y="1267967"/>
                </a:lnTo>
                <a:lnTo>
                  <a:pt x="12192000" y="0"/>
                </a:lnTo>
                <a:close/>
              </a:path>
            </a:pathLst>
          </a:custGeom>
          <a:solidFill>
            <a:srgbClr val="CECEEE">
              <a:alpha val="49803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bg object 18"/>
          <p:cNvSpPr/>
          <p:nvPr/>
        </p:nvSpPr>
        <p:spPr>
          <a:xfrm>
            <a:off x="19811" y="268224"/>
            <a:ext cx="2458212" cy="7315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117" y="124155"/>
            <a:ext cx="10811764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13505" y="1387601"/>
            <a:ext cx="5364988" cy="210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C1C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79797" y="6568539"/>
            <a:ext cx="3230879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780268" y="6605517"/>
            <a:ext cx="127762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869BAA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822" y="6613746"/>
            <a:ext cx="52832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B9DDE0"/>
                </a:solidFill>
                <a:latin typeface="Arial"/>
                <a:cs typeface="Arial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87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519446"/>
            <a:ext cx="12192000" cy="338554"/>
          </a:xfrm>
          <a:prstGeom prst="rect">
            <a:avLst/>
          </a:prstGeom>
          <a:solidFill>
            <a:srgbClr val="27217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 &amp; DIGITALIZATION</a:t>
            </a:r>
          </a:p>
        </p:txBody>
      </p:sp>
      <p:sp>
        <p:nvSpPr>
          <p:cNvPr id="4" name="cdtRectangle 12 Id7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0" y="0"/>
            <a:ext cx="12192000" cy="1268413"/>
          </a:xfrm>
          <a:prstGeom prst="rect">
            <a:avLst/>
          </a:prstGeom>
          <a:solidFill>
            <a:srgbClr val="CECEEF">
              <a:alpha val="49804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" y="267967"/>
            <a:ext cx="2457396" cy="732478"/>
          </a:xfrm>
          <a:prstGeom prst="rect">
            <a:avLst/>
          </a:prstGeom>
        </p:spPr>
      </p:pic>
      <p:sp>
        <p:nvSpPr>
          <p:cNvPr id="9" name="cdtText Box 133 Id9"/>
          <p:cNvSpPr txBox="1"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12700" y="5810250"/>
            <a:ext cx="914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540000" tIns="144000" rIns="212400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79BA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dtTextBox 11 Id12"/>
          <p:cNvSpPr txBox="1"/>
          <p:nvPr userDrawn="1">
            <p:custDataLst>
              <p:tags r:id="rId10"/>
            </p:custDataLst>
          </p:nvPr>
        </p:nvSpPr>
        <p:spPr>
          <a:xfrm>
            <a:off x="-246607" y="6612934"/>
            <a:ext cx="1393200" cy="259200"/>
          </a:xfrm>
          <a:prstGeom prst="rect">
            <a:avLst/>
          </a:prstGeom>
          <a:noFill/>
        </p:spPr>
        <p:txBody>
          <a:bodyPr wrap="square" lIns="540000" tIns="0" rIns="0" bIns="1152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DAEDEF">
                    <a:lumMod val="9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91E7552C-A157-4A4F-8E99-698C0325FC94}" type="slidenum">
              <a:rPr kumimoji="0" lang="de-DE" sz="1000" b="1" i="0" u="none" strike="noStrike" kern="1200" cap="none" spc="0" normalizeH="0" baseline="0" noProof="0" smtClean="0">
                <a:ln>
                  <a:noFill/>
                </a:ln>
                <a:solidFill>
                  <a:srgbClr val="DAEDEF">
                    <a:lumMod val="9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DAEDEF">
                  <a:lumMod val="9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dtTextBox 13 Id14"/>
          <p:cNvSpPr txBox="1"/>
          <p:nvPr userDrawn="1">
            <p:custDataLst>
              <p:tags r:id="rId11"/>
            </p:custDataLst>
          </p:nvPr>
        </p:nvSpPr>
        <p:spPr>
          <a:xfrm>
            <a:off x="10304060" y="6572455"/>
            <a:ext cx="2134547" cy="338553"/>
          </a:xfrm>
          <a:prstGeom prst="rect">
            <a:avLst/>
          </a:prstGeom>
          <a:noFill/>
        </p:spPr>
        <p:txBody>
          <a:bodyPr wrap="square" lIns="0" tIns="0" rIns="396000" bIns="11520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879BA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Copy right @ ESTEC</a:t>
            </a:r>
          </a:p>
        </p:txBody>
      </p:sp>
    </p:spTree>
    <p:extLst>
      <p:ext uri="{BB962C8B-B14F-4D97-AF65-F5344CB8AC3E}">
        <p14:creationId xmlns:p14="http://schemas.microsoft.com/office/powerpoint/2010/main" val="28030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estec.vn/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6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156" y="1036865"/>
            <a:ext cx="3636846" cy="1640497"/>
          </a:xfrm>
          <a:prstGeom prst="rect">
            <a:avLst/>
          </a:prstGeom>
        </p:spPr>
      </p:pic>
      <p:sp>
        <p:nvSpPr>
          <p:cNvPr id="7" name="Title 9"/>
          <p:cNvSpPr txBox="1">
            <a:spLocks/>
          </p:cNvSpPr>
          <p:nvPr/>
        </p:nvSpPr>
        <p:spPr>
          <a:xfrm>
            <a:off x="960504" y="2956938"/>
            <a:ext cx="10515600" cy="100584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en-US" sz="4800" b="1" ker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AUTOMATION &amp; DIGITALIZATION </a:t>
            </a:r>
            <a:endParaRPr lang="en-US" b="1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13906" y="5421509"/>
            <a:ext cx="2532683" cy="855934"/>
            <a:chOff x="7996221" y="5323686"/>
            <a:chExt cx="2833014" cy="914401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1" t="11905" r="8254" b="14616"/>
          <a:stretch/>
        </p:blipFill>
        <p:spPr>
          <a:xfrm>
            <a:off x="6787809" y="5421509"/>
            <a:ext cx="1050010" cy="8559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809" y="1313749"/>
            <a:ext cx="3458370" cy="1363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7882" y="5526309"/>
            <a:ext cx="368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TONG Phuoc Thien</a:t>
            </a:r>
          </a:p>
          <a:p>
            <a:r>
              <a:rPr lang="en-US">
                <a:solidFill>
                  <a:schemeClr val="bg1"/>
                </a:solidFill>
              </a:rPr>
              <a:t>Managing Director ESTEC Digital</a:t>
            </a:r>
          </a:p>
        </p:txBody>
      </p:sp>
    </p:spTree>
    <p:extLst>
      <p:ext uri="{BB962C8B-B14F-4D97-AF65-F5344CB8AC3E}">
        <p14:creationId xmlns:p14="http://schemas.microsoft.com/office/powerpoint/2010/main" val="308127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OUR BUSINESS MODEL &amp; AWS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254" y="1367758"/>
            <a:ext cx="1134931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Our Business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SaaS Model – Subscription-based pricing for manufacturers.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Enterprise Licensing – Custom solutions for large-scale industrial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Consulting &amp; Integration Services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Deployment support and custom model training.</a:t>
            </a:r>
          </a:p>
          <a:p>
            <a:endParaRPr lang="en-US"/>
          </a:p>
          <a:p>
            <a:r>
              <a:rPr lang="en-US" sz="2400">
                <a:solidFill>
                  <a:srgbClr val="FF0000"/>
                </a:solidFill>
              </a:rPr>
              <a:t>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Agent Gen AI revolutionizes how manufacturers interact with data, providing real-time, driving efficiency and innovation.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With AWS, we can accelerate development, enhance scalability, and drive AWS adoption across industrial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</a:rPr>
              <a:t>We are eager to collaborate with AWS and leverage its ecosystem to bring our vision to life.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027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EXPECTED OUTCOMES &amp; MILESTONES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1341" y="981259"/>
            <a:ext cx="11349317" cy="5546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/>
              <a:t>Phase 1 </a:t>
            </a:r>
            <a:r>
              <a:rPr lang="en-US" sz="1400" b="1"/>
              <a:t>(0-3 </a:t>
            </a:r>
            <a:r>
              <a:rPr lang="en-US" sz="1400" b="1" dirty="0"/>
              <a:t>months):</a:t>
            </a:r>
            <a:r>
              <a:rPr lang="en-US" sz="1400" b="1" i="1" dirty="0"/>
              <a:t> Core Development &amp; AWS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Develop </a:t>
            </a:r>
            <a:r>
              <a:rPr lang="en-US" sz="1400" b="1" dirty="0" err="1"/>
              <a:t>V1</a:t>
            </a:r>
            <a:r>
              <a:rPr lang="en-US" sz="1400" b="1" dirty="0"/>
              <a:t> of the AI Agent</a:t>
            </a:r>
            <a:r>
              <a:rPr lang="en-US" sz="1400" dirty="0"/>
              <a:t> with AWS Bedrock for generative AI.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Set up the </a:t>
            </a:r>
            <a:r>
              <a:rPr lang="en-US" sz="1400" b="1" dirty="0"/>
              <a:t>data pipeline</a:t>
            </a:r>
            <a:r>
              <a:rPr lang="en-US" sz="1400" dirty="0"/>
              <a:t> using AWS </a:t>
            </a:r>
            <a:r>
              <a:rPr lang="en-US" sz="1400" dirty="0" err="1"/>
              <a:t>S3</a:t>
            </a:r>
            <a:r>
              <a:rPr lang="en-US" sz="1400" dirty="0"/>
              <a:t>, Lambda, and OpenSearch for real-time analytics.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Fine-tune AI models for manufacturing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Deploy an initial backend using </a:t>
            </a:r>
            <a:r>
              <a:rPr lang="en-US" sz="1400" b="1" dirty="0"/>
              <a:t>AWS Lambda + API Gateway</a:t>
            </a:r>
            <a:r>
              <a:rPr lang="en-US" sz="1400" dirty="0"/>
              <a:t> for serverless execution.</a:t>
            </a:r>
            <a:endParaRPr lang="vi-VN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1400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Phase </a:t>
            </a:r>
            <a:r>
              <a:rPr lang="en-US" sz="1400" b="1"/>
              <a:t>2 (4 </a:t>
            </a:r>
            <a:r>
              <a:rPr lang="en-US" sz="1400" b="1" dirty="0"/>
              <a:t>months): </a:t>
            </a:r>
            <a:r>
              <a:rPr lang="en-US" sz="1400" b="1" i="1" dirty="0"/>
              <a:t>Working Demo &amp; Beta Launch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Build a </a:t>
            </a:r>
            <a:r>
              <a:rPr lang="en-US" sz="1400" b="1" dirty="0"/>
              <a:t>fully functional demo</a:t>
            </a:r>
            <a:r>
              <a:rPr lang="en-US" sz="1400" dirty="0"/>
              <a:t> to showcase AI-driven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Optimize model performance using AWS </a:t>
            </a:r>
            <a:r>
              <a:rPr lang="en-US" sz="1400" dirty="0" err="1"/>
              <a:t>SageMaker</a:t>
            </a:r>
            <a:r>
              <a:rPr lang="en-US" sz="1400" dirty="0"/>
              <a:t> (if needed for custom fine-tuning).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Start </a:t>
            </a:r>
            <a:r>
              <a:rPr lang="en-US" sz="1400" b="1" dirty="0"/>
              <a:t>Beta testing</a:t>
            </a:r>
            <a:r>
              <a:rPr lang="en-US" sz="1400" dirty="0"/>
              <a:t> with selected manufacturing partners.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Implement </a:t>
            </a:r>
            <a:r>
              <a:rPr lang="en-US" sz="1400" b="1" dirty="0"/>
              <a:t>real-time dashboards</a:t>
            </a:r>
            <a:r>
              <a:rPr lang="en-US" sz="1400" dirty="0"/>
              <a:t> using OpenSearch &amp; CloudFront for reporting.</a:t>
            </a:r>
          </a:p>
          <a:p>
            <a:pPr>
              <a:lnSpc>
                <a:spcPct val="150000"/>
              </a:lnSpc>
            </a:pPr>
            <a:endParaRPr lang="vi-VN" sz="1400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Phase </a:t>
            </a:r>
            <a:r>
              <a:rPr lang="en-US" sz="1400" b="1"/>
              <a:t>3 (5-6 </a:t>
            </a:r>
            <a:r>
              <a:rPr lang="en-US" sz="1400" b="1" dirty="0"/>
              <a:t>months): </a:t>
            </a:r>
            <a:r>
              <a:rPr lang="en-US" sz="1400" b="1" i="1" dirty="0"/>
              <a:t>Full-Scale Deployment &amp;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Scale up the AI Agent for broader manufacturing use 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Optimize AWS costs and </a:t>
            </a:r>
            <a:r>
              <a:rPr lang="en-US" sz="1400" b="1" dirty="0"/>
              <a:t>enhance security</a:t>
            </a:r>
            <a:r>
              <a:rPr lang="en-US" sz="1400" dirty="0"/>
              <a:t> with IAM roles &amp; </a:t>
            </a:r>
            <a:r>
              <a:rPr lang="en-US" sz="1400" dirty="0" err="1"/>
              <a:t>VPC</a:t>
            </a:r>
            <a:r>
              <a:rPr lang="en-US" sz="1400" dirty="0"/>
              <a:t>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Deploy a </a:t>
            </a:r>
            <a:r>
              <a:rPr lang="en-US" sz="1400" b="1" dirty="0"/>
              <a:t>commercial-ready version</a:t>
            </a:r>
            <a:r>
              <a:rPr lang="en-US" sz="1400" dirty="0"/>
              <a:t> with AWS infrastructure optimized for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Develop a </a:t>
            </a:r>
            <a:r>
              <a:rPr lang="en-US" sz="1400" b="1" dirty="0"/>
              <a:t>customer onboarding framework</a:t>
            </a:r>
            <a:r>
              <a:rPr lang="en-US" sz="1400" dirty="0"/>
              <a:t> for adoption at scale.</a:t>
            </a:r>
          </a:p>
        </p:txBody>
      </p:sp>
    </p:spTree>
    <p:extLst>
      <p:ext uri="{BB962C8B-B14F-4D97-AF65-F5344CB8AC3E}">
        <p14:creationId xmlns:p14="http://schemas.microsoft.com/office/powerpoint/2010/main" val="1331605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CONCLUSION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4938" y="1091133"/>
            <a:ext cx="1134931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Agent Gen AI transforms how manufacturers interact with data, driving efficiency and innovation.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We seek AWS Activate funding to cover initial AI model training and cloud infrastructure costs.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With AWS Credits, we can accelerate our mission to deliver real-time, intelligent insights across industrial operations. We look forward to collaborating with AWS to scale this solution.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Our AI agent will drive increased AWS service adoption among manufacturing enterprises adopting GEN AI driven automation.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06636976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9396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30404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Head office: </a:t>
            </a:r>
            <a:r>
              <a:rPr lang="en-US" sz="1200" i="0" dirty="0">
                <a:solidFill>
                  <a:schemeClr val="bg1"/>
                </a:solidFill>
              </a:rPr>
              <a:t>61 Le Duc </a:t>
            </a:r>
            <a:r>
              <a:rPr lang="en-US" sz="1200" i="0" dirty="0" err="1">
                <a:solidFill>
                  <a:schemeClr val="bg1"/>
                </a:solidFill>
              </a:rPr>
              <a:t>Tho</a:t>
            </a:r>
            <a:r>
              <a:rPr lang="en-US" sz="1200" i="0" dirty="0">
                <a:solidFill>
                  <a:schemeClr val="bg1"/>
                </a:solidFill>
              </a:rPr>
              <a:t> Street, Ward 7, Go </a:t>
            </a:r>
            <a:r>
              <a:rPr lang="en-US" sz="1200" i="0" dirty="0" err="1">
                <a:solidFill>
                  <a:schemeClr val="bg1"/>
                </a:solidFill>
              </a:rPr>
              <a:t>Vap</a:t>
            </a:r>
            <a:r>
              <a:rPr lang="en-US" sz="1200" i="0" dirty="0">
                <a:solidFill>
                  <a:schemeClr val="bg1"/>
                </a:solidFill>
              </a:rPr>
              <a:t> District, Ho Chi Minh City, Vietnam.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Factory: Block A14, Street 7, Da Nang Hi-tech Park, Da Nang City, Vietnam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Representation office: </a:t>
            </a:r>
            <a:r>
              <a:rPr lang="it-IT" sz="1200" dirty="0">
                <a:solidFill>
                  <a:schemeClr val="bg1"/>
                </a:solidFill>
              </a:rPr>
              <a:t>87 To Hieu Str., Cau Giay District, Ha Noi Capital</a:t>
            </a:r>
            <a:endParaRPr lang="en-US" sz="1200" i="0" dirty="0">
              <a:solidFill>
                <a:schemeClr val="bg1"/>
              </a:solidFill>
            </a:endParaRPr>
          </a:p>
          <a:p>
            <a:pPr algn="ctr"/>
            <a:r>
              <a:rPr lang="en-US" sz="1200" i="0" dirty="0">
                <a:solidFill>
                  <a:schemeClr val="bg1"/>
                </a:solidFill>
              </a:rPr>
              <a:t>  T (+848) 5446 4649     F (+848) 5446 4648  Website: biendongco.vn; estec.vn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42667" y="4065210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0">
                <a:solidFill>
                  <a:schemeClr val="bg1"/>
                </a:solidFill>
              </a:rPr>
              <a:t>Contact us at: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249917"/>
            <a:ext cx="122651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0">
                <a:solidFill>
                  <a:schemeClr val="bg1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94" y="537648"/>
            <a:ext cx="1265464" cy="6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64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 bwMode="auto">
          <a:xfrm>
            <a:off x="5060730" y="1303965"/>
            <a:ext cx="7148223" cy="5202343"/>
          </a:xfrm>
          <a:prstGeom prst="roundRect">
            <a:avLst/>
          </a:prstGeom>
          <a:gradFill flip="none" rotWithShape="1">
            <a:gsLst>
              <a:gs pos="0">
                <a:srgbClr val="3C63C8">
                  <a:shade val="30000"/>
                  <a:satMod val="115000"/>
                </a:srgbClr>
              </a:gs>
              <a:gs pos="50000">
                <a:srgbClr val="3C63C8">
                  <a:shade val="67500"/>
                  <a:satMod val="115000"/>
                </a:srgbClr>
              </a:gs>
              <a:gs pos="100000">
                <a:srgbClr val="3C63C8">
                  <a:shade val="100000"/>
                  <a:satMod val="115000"/>
                </a:srgbClr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894174" y="10231"/>
            <a:ext cx="8686800" cy="1257300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kern="1200" dirty="0">
                <a:latin typeface="+mj-lt"/>
                <a:ea typeface="Adobe Fan Heiti Std B" panose="020B0700000000000000" pitchFamily="34" charset="-128"/>
                <a:cs typeface="Times New Roman" panose="02020603050405020304" pitchFamily="18" charset="0"/>
              </a:rPr>
              <a:t>POWER OF ENGINEERING!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/>
        </p:blipFill>
        <p:spPr>
          <a:xfrm>
            <a:off x="72690" y="1362400"/>
            <a:ext cx="4893405" cy="2912392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206786" y="2194482"/>
            <a:ext cx="6926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We are the top solution provider in automation, digitalization for industries in Vietnam. We provide a complete solution from design, engineering to software programming, system integration, equipment supplying, installation, testing, commissioning, training and technology handover.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ESTEC is proud to win trust of customers, thanks to its capability of project execution, technology know-how, quality assurance, innovative solutions and professional services.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Power of engineering and project successes are the foundation for our development!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72172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Please visit us: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  <a:hlinkClick r:id="rId3"/>
              </a:rPr>
              <a:t>estec.vn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/>
              </a:rPr>
              <a:t>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dobe Fan Heiti Std B" panose="020B0700000000000000" pitchFamily="34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72172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122285" y="5538521"/>
            <a:ext cx="2532683" cy="855934"/>
            <a:chOff x="7996221" y="5323686"/>
            <a:chExt cx="2833014" cy="914401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2334" y="5323687"/>
              <a:ext cx="706901" cy="914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221" y="5323686"/>
              <a:ext cx="2126113" cy="914400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/>
        </p:nvSpPr>
        <p:spPr>
          <a:xfrm>
            <a:off x="5387224" y="1497186"/>
            <a:ext cx="6430297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dobe Fan Heiti Std B" panose="020B0700000000000000" pitchFamily="34" charset="-128"/>
                <a:cs typeface="Times New Roman" panose="02020603050405020304" pitchFamily="18" charset="0"/>
              </a:rPr>
              <a:t>ESTEC - EAST SEA TECHNOLOGY ENGINEERING ELECTRICAL AUTOMATION CO., LTD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09" y="4238074"/>
            <a:ext cx="2258913" cy="1694185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27" y="4274792"/>
            <a:ext cx="2272999" cy="1657467"/>
          </a:xfrm>
          <a:prstGeom prst="ellips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4820039" y="5609592"/>
            <a:ext cx="283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 are certified by: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31" t="11905" r="8254" b="14616"/>
          <a:stretch/>
        </p:blipFill>
        <p:spPr>
          <a:xfrm>
            <a:off x="10782922" y="5538521"/>
            <a:ext cx="1050010" cy="855933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62" y="251349"/>
            <a:ext cx="2089577" cy="70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1673" y="-15482"/>
            <a:ext cx="9995536" cy="1264781"/>
          </a:xfrm>
          <a:prstGeom prst="rect">
            <a:avLst/>
          </a:prstGeom>
        </p:spPr>
        <p:txBody>
          <a:bodyPr vert="horz" wrap="square" lIns="0" tIns="12065" rIns="0" bIns="0" rtlCol="0" anchor="ctr">
            <a:no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2800" spc="-10">
                <a:solidFill>
                  <a:srgbClr val="272071"/>
                </a:solidFill>
              </a:rPr>
              <a:t>OFFICES &amp; DIGITAL FACTORY</a:t>
            </a:r>
            <a:endParaRPr sz="2800" spc="-10">
              <a:solidFill>
                <a:srgbClr val="272071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86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AUTOMATION </a:t>
            </a:r>
            <a:r>
              <a:rPr kumimoji="0" sz="1600" b="1" i="0" u="none" strike="noStrike" kern="1200" cap="none" spc="-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&amp;</a:t>
            </a:r>
            <a:r>
              <a:rPr kumimoji="0" sz="1600" b="1" i="0" u="none" strike="noStrike" kern="1200" cap="none" spc="3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600" b="1" i="0" u="none" strike="noStrike" kern="1200" cap="none" spc="-2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DIGITALIZATION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 right @</a:t>
            </a:r>
            <a:r>
              <a:rPr kumimoji="0" sz="1000" b="1" i="0" u="none" strike="noStrike" kern="1200" cap="none" spc="-30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869BAA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ESTEC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Page</a:t>
            </a:r>
            <a:r>
              <a:rPr kumimoji="0" sz="1000" b="1" i="0" u="none" strike="noStrike" kern="1200" cap="none" spc="-50" normalizeH="0" baseline="0" noProof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fld id="{81D60167-4931-47E6-BA6A-407CBD079E47}" type="slidenum"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srgbClr val="B9DDE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12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sz="1000" b="1" i="0" u="none" strike="noStrike" kern="1200" cap="none" spc="-5" normalizeH="0" baseline="0" noProof="0">
              <a:ln>
                <a:noFill/>
              </a:ln>
              <a:solidFill>
                <a:srgbClr val="B9DDE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79" name="object 4">
            <a:extLst>
              <a:ext uri="{FF2B5EF4-FFF2-40B4-BE49-F238E27FC236}">
                <a16:creationId xmlns:a16="http://schemas.microsoft.com/office/drawing/2014/main" id="{954A0CCA-99F1-7E1B-D93A-673E9142A6AB}"/>
              </a:ext>
            </a:extLst>
          </p:cNvPr>
          <p:cNvGrpSpPr/>
          <p:nvPr/>
        </p:nvGrpSpPr>
        <p:grpSpPr>
          <a:xfrm>
            <a:off x="4399406" y="1350010"/>
            <a:ext cx="2580649" cy="5123736"/>
            <a:chOff x="3541776" y="2145792"/>
            <a:chExt cx="2093975" cy="4157471"/>
          </a:xfrm>
        </p:grpSpPr>
        <p:pic>
          <p:nvPicPr>
            <p:cNvPr id="80" name="object 5">
              <a:extLst>
                <a:ext uri="{FF2B5EF4-FFF2-40B4-BE49-F238E27FC236}">
                  <a16:creationId xmlns:a16="http://schemas.microsoft.com/office/drawing/2014/main" id="{97D039B0-B1F1-3FC4-3976-ABC04BA687C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1776" y="2145792"/>
              <a:ext cx="2093975" cy="4157471"/>
            </a:xfrm>
            <a:prstGeom prst="rect">
              <a:avLst/>
            </a:prstGeom>
          </p:spPr>
        </p:pic>
        <p:pic>
          <p:nvPicPr>
            <p:cNvPr id="81" name="object 6">
              <a:extLst>
                <a:ext uri="{FF2B5EF4-FFF2-40B4-BE49-F238E27FC236}">
                  <a16:creationId xmlns:a16="http://schemas.microsoft.com/office/drawing/2014/main" id="{B3F9D858-4F9C-5BC7-58AB-970C0538750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0639" y="4166616"/>
              <a:ext cx="222504" cy="201167"/>
            </a:xfrm>
            <a:prstGeom prst="rect">
              <a:avLst/>
            </a:prstGeom>
          </p:spPr>
        </p:pic>
      </p:grpSp>
      <p:sp>
        <p:nvSpPr>
          <p:cNvPr id="84" name="object 9">
            <a:extLst>
              <a:ext uri="{FF2B5EF4-FFF2-40B4-BE49-F238E27FC236}">
                <a16:creationId xmlns:a16="http://schemas.microsoft.com/office/drawing/2014/main" id="{E35B3B15-5957-A516-574C-0E91AAB7F32B}"/>
              </a:ext>
            </a:extLst>
          </p:cNvPr>
          <p:cNvSpPr txBox="1"/>
          <p:nvPr/>
        </p:nvSpPr>
        <p:spPr>
          <a:xfrm>
            <a:off x="6652154" y="3544272"/>
            <a:ext cx="1097811" cy="592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</a:t>
            </a:r>
            <a:r>
              <a:rPr kumimoji="0" sz="1450" b="0" i="0" u="none" strike="noStrike" kern="0" cap="none" spc="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Nang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</a:t>
            </a:r>
            <a:r>
              <a:rPr kumimoji="0" sz="1150" b="0" i="0" u="none" strike="noStrike" kern="0" cap="none" spc="-1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50" b="0" i="0" u="none" strike="noStrike" kern="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Factory</a:t>
            </a:r>
            <a:endParaRPr kumimoji="0" sz="11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86" name="object 11">
            <a:extLst>
              <a:ext uri="{FF2B5EF4-FFF2-40B4-BE49-F238E27FC236}">
                <a16:creationId xmlns:a16="http://schemas.microsoft.com/office/drawing/2014/main" id="{45709C63-A609-374C-7579-5C77396F1DA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0700" y="5472798"/>
            <a:ext cx="402335" cy="365760"/>
          </a:xfrm>
          <a:prstGeom prst="rect">
            <a:avLst/>
          </a:prstGeom>
        </p:spPr>
      </p:pic>
      <p:sp>
        <p:nvSpPr>
          <p:cNvPr id="89" name="object 14">
            <a:extLst>
              <a:ext uri="{FF2B5EF4-FFF2-40B4-BE49-F238E27FC236}">
                <a16:creationId xmlns:a16="http://schemas.microsoft.com/office/drawing/2014/main" id="{7195252D-F2C4-A1B4-4D49-AD07D2AA8E4E}"/>
              </a:ext>
            </a:extLst>
          </p:cNvPr>
          <p:cNvSpPr txBox="1"/>
          <p:nvPr/>
        </p:nvSpPr>
        <p:spPr>
          <a:xfrm>
            <a:off x="4868733" y="5017487"/>
            <a:ext cx="1054735" cy="50545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</a:t>
            </a:r>
            <a:r>
              <a:rPr kumimoji="0" sz="1450" b="0" i="0" u="none" strike="noStrike" kern="0" cap="none" spc="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Chi</a:t>
            </a:r>
            <a:r>
              <a:rPr kumimoji="0" sz="1450" b="0" i="0" u="none" strike="noStrike" kern="0" cap="none" spc="-5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Minh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50" b="0" i="0" u="none" strike="noStrike" kern="0" cap="none" spc="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</a:t>
            </a:r>
            <a:r>
              <a:rPr kumimoji="0" sz="1150" b="0" i="0" u="none" strike="noStrike" kern="0" cap="none" spc="-55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150" b="0" i="0" u="none" strike="noStrike" kern="0" cap="none" spc="-10" normalizeH="0" baseline="0" noProof="0" dirty="0">
                <a:ln>
                  <a:noFill/>
                </a:ln>
                <a:solidFill>
                  <a:srgbClr val="7E7E7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office</a:t>
            </a:r>
            <a:endParaRPr kumimoji="0" sz="11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95" name="object 20">
            <a:extLst>
              <a:ext uri="{FF2B5EF4-FFF2-40B4-BE49-F238E27FC236}">
                <a16:creationId xmlns:a16="http://schemas.microsoft.com/office/drawing/2014/main" id="{C5C5130F-A94F-ECE8-2484-8949401CDC6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588" y="1644342"/>
            <a:ext cx="310895" cy="292607"/>
          </a:xfrm>
          <a:prstGeom prst="rect">
            <a:avLst/>
          </a:prstGeom>
        </p:spPr>
      </p:pic>
      <p:pic>
        <p:nvPicPr>
          <p:cNvPr id="96" name="object 21">
            <a:extLst>
              <a:ext uri="{FF2B5EF4-FFF2-40B4-BE49-F238E27FC236}">
                <a16:creationId xmlns:a16="http://schemas.microsoft.com/office/drawing/2014/main" id="{963F3D5E-C82A-5A43-459D-6E926DD6001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0615" y="1580669"/>
            <a:ext cx="176783" cy="164591"/>
          </a:xfrm>
          <a:prstGeom prst="rect">
            <a:avLst/>
          </a:prstGeom>
        </p:spPr>
      </p:pic>
      <p:pic>
        <p:nvPicPr>
          <p:cNvPr id="97" name="object 22">
            <a:extLst>
              <a:ext uri="{FF2B5EF4-FFF2-40B4-BE49-F238E27FC236}">
                <a16:creationId xmlns:a16="http://schemas.microsoft.com/office/drawing/2014/main" id="{7713C403-8CB9-1CAF-F52B-65CE908293F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645" y="2726182"/>
            <a:ext cx="2728809" cy="3432880"/>
          </a:xfrm>
          <a:prstGeom prst="rect">
            <a:avLst/>
          </a:prstGeom>
        </p:spPr>
      </p:pic>
      <p:sp>
        <p:nvSpPr>
          <p:cNvPr id="101" name="object 26">
            <a:extLst>
              <a:ext uri="{FF2B5EF4-FFF2-40B4-BE49-F238E27FC236}">
                <a16:creationId xmlns:a16="http://schemas.microsoft.com/office/drawing/2014/main" id="{0C0A9CF9-5DEB-4644-F7FA-19D38240572B}"/>
              </a:ext>
            </a:extLst>
          </p:cNvPr>
          <p:cNvSpPr txBox="1"/>
          <p:nvPr/>
        </p:nvSpPr>
        <p:spPr>
          <a:xfrm>
            <a:off x="1069049" y="1579556"/>
            <a:ext cx="2351405" cy="8318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HCMC</a:t>
            </a:r>
            <a:r>
              <a:rPr kumimoji="0" sz="1450" b="1" i="0" u="none" strike="noStrike" kern="0" cap="none" spc="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HEAD</a:t>
            </a:r>
            <a:r>
              <a:rPr kumimoji="0" sz="1450" b="1" i="0" u="none" strike="noStrike" kern="0" cap="none" spc="114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OFFICE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28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61</a:t>
            </a:r>
            <a:r>
              <a:rPr kumimoji="0" sz="1450" b="0" i="0" u="none" strike="noStrike" kern="0" cap="none" spc="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</a:t>
            </a:r>
            <a:r>
              <a:rPr kumimoji="0" sz="1450" b="0" i="0" u="none" strike="noStrike" kern="0" cap="none" spc="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Duc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Tho</a:t>
            </a:r>
            <a:r>
              <a:rPr kumimoji="0" sz="1450" b="0" i="0" u="none" strike="noStrike" kern="0" cap="none" spc="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Str.,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Ward</a:t>
            </a:r>
            <a:r>
              <a:rPr kumimoji="0" sz="1450" b="0" i="0" u="none" strike="noStrike" kern="0" cap="none" spc="-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7,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Vap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Distr.,</a:t>
            </a:r>
            <a:r>
              <a:rPr kumimoji="0" sz="1450" b="0" i="0" u="none" strike="noStrike" kern="0" cap="none" spc="-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HCMC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DD5F6748-5C79-7226-9F6A-64F1917DAFC7}"/>
              </a:ext>
            </a:extLst>
          </p:cNvPr>
          <p:cNvSpPr txBox="1"/>
          <p:nvPr/>
        </p:nvSpPr>
        <p:spPr>
          <a:xfrm>
            <a:off x="8222777" y="1453704"/>
            <a:ext cx="3336290" cy="8318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DANANG</a:t>
            </a:r>
            <a:r>
              <a:rPr kumimoji="0" sz="1450" b="1" i="0" u="none" strike="noStrike" kern="0" cap="none" spc="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DIGITAL</a:t>
            </a:r>
            <a:r>
              <a:rPr kumimoji="0" sz="1450" b="1" i="0" u="none" strike="noStrike" kern="0" cap="none" spc="1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FACTORY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28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Lot</a:t>
            </a:r>
            <a:r>
              <a:rPr kumimoji="0" sz="1450" b="0" i="0" u="none" strike="noStrike" kern="0" cap="none" spc="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A14,</a:t>
            </a:r>
            <a:r>
              <a:rPr kumimoji="0" sz="1450" b="0" i="0" u="none" strike="noStrike" kern="0" cap="none" spc="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</a:t>
            </a:r>
            <a:r>
              <a:rPr kumimoji="0" sz="1450" b="0" i="0" u="none" strike="noStrike" kern="0" cap="none" spc="1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7,</a:t>
            </a:r>
            <a:r>
              <a:rPr kumimoji="0" sz="1450" b="0" i="0" u="none" strike="noStrike" kern="0" cap="none" spc="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HiTech</a:t>
            </a:r>
            <a:r>
              <a:rPr kumimoji="0" sz="1450" b="0" i="0" u="none" strike="noStrike" kern="0" cap="none" spc="17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IP,</a:t>
            </a:r>
            <a:r>
              <a:rPr kumimoji="0" sz="1450" b="0" i="0" u="none" strike="noStrike" kern="0" cap="none" spc="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Hoa</a:t>
            </a:r>
            <a:r>
              <a:rPr kumimoji="0" sz="1450" b="0" i="0" u="none" strike="noStrike" kern="0" cap="none" spc="1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Lien,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Hoa</a:t>
            </a:r>
            <a:r>
              <a:rPr kumimoji="0" sz="1450" b="0" i="0" u="none" strike="noStrike" kern="0" cap="none" spc="2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Vang</a:t>
            </a:r>
            <a:r>
              <a:rPr kumimoji="0" sz="1450" b="0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0" sz="1450" b="0" i="0" u="none" strike="noStrike" kern="0" cap="none" spc="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Danang</a:t>
            </a:r>
            <a:r>
              <a:rPr kumimoji="0" sz="1450" b="0" i="0" u="none" strike="noStrike" kern="0" cap="none" spc="3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0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City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41E2A4C8-3B74-4508-AA21-8B710B52F741}"/>
              </a:ext>
            </a:extLst>
          </p:cNvPr>
          <p:cNvSpPr txBox="1"/>
          <p:nvPr/>
        </p:nvSpPr>
        <p:spPr>
          <a:xfrm>
            <a:off x="4229711" y="3737137"/>
            <a:ext cx="1604242" cy="695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0" algn="just" defTabSz="914400" rtl="0" eaLnBrk="1" fontAlgn="auto" latinLnBrk="0" hangingPunct="1">
              <a:lnSpc>
                <a:spcPct val="1024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140</a:t>
            </a:r>
            <a:r>
              <a:rPr kumimoji="0" lang="en-US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</a:t>
            </a:r>
            <a:r>
              <a:rPr kumimoji="0" sz="1450" b="1" i="0" u="none" strike="noStrike" kern="0" cap="none" spc="4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employees </a:t>
            </a: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0" sz="1450" b="1" i="0" u="none" strike="noStrike" kern="0" cap="none" spc="4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</a:t>
            </a:r>
            <a:r>
              <a:rPr kumimoji="0" sz="1450" b="1" i="0" u="none" strike="noStrike" kern="0" cap="none" spc="65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-2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than </a:t>
            </a:r>
            <a:r>
              <a:rPr kumimoji="0" sz="145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80%</a:t>
            </a:r>
            <a:r>
              <a:rPr kumimoji="0" sz="1450" b="1" i="0" u="none" strike="noStrike" kern="0" cap="none" spc="5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50" b="1" i="0" u="none" strike="noStrike" kern="0" cap="none" spc="-1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engineers</a:t>
            </a:r>
            <a:endParaRPr kumimoji="0" sz="14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C9333C72-D8A7-96FC-BDF9-98A06E2E3B4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" t="14882" r="18279" b="11230"/>
          <a:stretch/>
        </p:blipFill>
        <p:spPr>
          <a:xfrm>
            <a:off x="7749965" y="2899986"/>
            <a:ext cx="3941621" cy="23768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object 20">
            <a:extLst>
              <a:ext uri="{FF2B5EF4-FFF2-40B4-BE49-F238E27FC236}">
                <a16:creationId xmlns:a16="http://schemas.microsoft.com/office/drawing/2014/main" id="{C5C5130F-A94F-ECE8-2484-8949401CDC6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33589" y="2139251"/>
            <a:ext cx="310895" cy="292607"/>
          </a:xfrm>
          <a:prstGeom prst="rect">
            <a:avLst/>
          </a:prstGeom>
        </p:spPr>
      </p:pic>
      <p:sp>
        <p:nvSpPr>
          <p:cNvPr id="20" name="object 9">
            <a:extLst>
              <a:ext uri="{FF2B5EF4-FFF2-40B4-BE49-F238E27FC236}">
                <a16:creationId xmlns:a16="http://schemas.microsoft.com/office/drawing/2014/main" id="{E35B3B15-5957-A516-574C-0E91AAB7F32B}"/>
              </a:ext>
            </a:extLst>
          </p:cNvPr>
          <p:cNvSpPr txBox="1"/>
          <p:nvPr/>
        </p:nvSpPr>
        <p:spPr>
          <a:xfrm>
            <a:off x="5879825" y="2052476"/>
            <a:ext cx="3070744" cy="961802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spcBef>
                <a:spcPts val="900"/>
              </a:spcBef>
              <a:defRPr/>
            </a:pPr>
            <a:r>
              <a:rPr lang="en-US" sz="1450" kern="0" dirty="0">
                <a:solidFill>
                  <a:srgbClr val="333399"/>
                </a:solidFill>
                <a:latin typeface="Arial"/>
                <a:cs typeface="Arial"/>
              </a:rPr>
              <a:t>Ha </a:t>
            </a:r>
            <a:r>
              <a:rPr lang="en-US" sz="1450" kern="0" dirty="0" err="1">
                <a:solidFill>
                  <a:srgbClr val="333399"/>
                </a:solidFill>
                <a:latin typeface="Arial"/>
                <a:cs typeface="Arial"/>
              </a:rPr>
              <a:t>Noi</a:t>
            </a:r>
            <a:endParaRPr lang="en-US" sz="1450" kern="0" dirty="0">
              <a:solidFill>
                <a:srgbClr val="333399"/>
              </a:solidFill>
              <a:latin typeface="Arial"/>
              <a:cs typeface="Arial"/>
            </a:endParaRPr>
          </a:p>
          <a:p>
            <a:pPr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50" kern="0" spc="-10" dirty="0">
                <a:solidFill>
                  <a:srgbClr val="7E7E7E"/>
                </a:solidFill>
                <a:latin typeface="Arial"/>
                <a:cs typeface="Arial"/>
              </a:rPr>
              <a:t>Representation office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50" kern="0" dirty="0">
                <a:solidFill>
                  <a:srgbClr val="333399"/>
                </a:solidFill>
                <a:latin typeface="Arial"/>
                <a:cs typeface="Arial"/>
              </a:rPr>
              <a:t>87 To Hieu Str., </a:t>
            </a:r>
            <a:r>
              <a:rPr lang="en-US" sz="1450" kern="0" dirty="0" err="1">
                <a:solidFill>
                  <a:srgbClr val="333399"/>
                </a:solidFill>
                <a:latin typeface="Arial"/>
                <a:cs typeface="Arial"/>
              </a:rPr>
              <a:t>Cau</a:t>
            </a:r>
            <a:r>
              <a:rPr lang="en-US" sz="1450" kern="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lang="en-US" sz="1450" kern="0" dirty="0" err="1">
                <a:solidFill>
                  <a:srgbClr val="333399"/>
                </a:solidFill>
                <a:latin typeface="Arial"/>
                <a:cs typeface="Arial"/>
              </a:rPr>
              <a:t>Giay</a:t>
            </a:r>
            <a:r>
              <a:rPr lang="en-US" sz="1450" kern="0" dirty="0">
                <a:solidFill>
                  <a:srgbClr val="333399"/>
                </a:solidFill>
                <a:latin typeface="Arial"/>
                <a:cs typeface="Arial"/>
              </a:rPr>
              <a:t> District, Ha </a:t>
            </a:r>
            <a:r>
              <a:rPr lang="en-US" sz="1450" kern="0" dirty="0" err="1">
                <a:solidFill>
                  <a:srgbClr val="333399"/>
                </a:solidFill>
                <a:latin typeface="Arial"/>
                <a:cs typeface="Arial"/>
              </a:rPr>
              <a:t>Noi</a:t>
            </a:r>
            <a:r>
              <a:rPr lang="en-US" sz="1450" kern="0" dirty="0">
                <a:solidFill>
                  <a:srgbClr val="333399"/>
                </a:solidFill>
                <a:latin typeface="Arial"/>
                <a:cs typeface="Arial"/>
              </a:rPr>
              <a:t> Capital</a:t>
            </a:r>
          </a:p>
        </p:txBody>
      </p:sp>
      <p:sp>
        <p:nvSpPr>
          <p:cNvPr id="3" name="Oval 2"/>
          <p:cNvSpPr/>
          <p:nvPr/>
        </p:nvSpPr>
        <p:spPr>
          <a:xfrm>
            <a:off x="7368324" y="4179259"/>
            <a:ext cx="114021" cy="263363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24329" y="5522946"/>
            <a:ext cx="73236" cy="28294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032" y="238205"/>
            <a:ext cx="1798064" cy="7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1;p18"/>
          <p:cNvSpPr txBox="1">
            <a:spLocks/>
          </p:cNvSpPr>
          <p:nvPr/>
        </p:nvSpPr>
        <p:spPr>
          <a:xfrm>
            <a:off x="2250583" y="-30736"/>
            <a:ext cx="8821271" cy="97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Barlow SemiBold"/>
              <a:buNone/>
              <a:defRPr sz="30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>
            <a:pPr lvl="0" algn="ctr">
              <a:buClr>
                <a:srgbClr val="FFFFFF"/>
              </a:buClr>
              <a:defRPr/>
            </a:pPr>
            <a:r>
              <a:rPr lang="en-US" sz="3200" b="1" kern="0" dirty="0">
                <a:solidFill>
                  <a:srgbClr val="002060"/>
                </a:solidFill>
              </a:rPr>
              <a:t>OUR EXPERTISES 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715208" y="2099388"/>
            <a:ext cx="914400" cy="914400"/>
          </a:xfrm>
          <a:prstGeom prst="line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9201264" y="2293110"/>
            <a:ext cx="2451715" cy="773056"/>
            <a:chOff x="9201264" y="2293110"/>
            <a:chExt cx="2451715" cy="773056"/>
          </a:xfrm>
        </p:grpSpPr>
        <p:sp>
          <p:nvSpPr>
            <p:cNvPr id="32" name="Rounded Rectangle 31"/>
            <p:cNvSpPr/>
            <p:nvPr/>
          </p:nvSpPr>
          <p:spPr bwMode="auto">
            <a:xfrm>
              <a:off x="9201264" y="2293110"/>
              <a:ext cx="2451715" cy="773056"/>
            </a:xfrm>
            <a:prstGeom prst="roundRect">
              <a:avLst/>
            </a:prstGeom>
            <a:solidFill>
              <a:srgbClr val="049BA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388592" y="2460957"/>
              <a:ext cx="1895071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Industry Services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726499" y="1484132"/>
            <a:ext cx="2444920" cy="2107689"/>
            <a:chOff x="6598282" y="1389316"/>
            <a:chExt cx="2444920" cy="2107689"/>
          </a:xfrm>
        </p:grpSpPr>
        <p:sp>
          <p:nvSpPr>
            <p:cNvPr id="39" name="Hexagon 38"/>
            <p:cNvSpPr/>
            <p:nvPr/>
          </p:nvSpPr>
          <p:spPr bwMode="auto">
            <a:xfrm>
              <a:off x="6691326" y="1465506"/>
              <a:ext cx="2278743" cy="1964434"/>
            </a:xfrm>
            <a:prstGeom prst="hexagon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9050" cap="flat" cmpd="sng" algn="ctr">
              <a:solidFill>
                <a:srgbClr val="1BA6A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0" name="Hexagon 39"/>
            <p:cNvSpPr/>
            <p:nvPr/>
          </p:nvSpPr>
          <p:spPr bwMode="auto">
            <a:xfrm>
              <a:off x="6598282" y="1389316"/>
              <a:ext cx="2444920" cy="2107689"/>
            </a:xfrm>
            <a:prstGeom prst="hexagon">
              <a:avLst/>
            </a:prstGeom>
            <a:noFill/>
            <a:ln w="19050" cap="flat" cmpd="sng" algn="ctr">
              <a:solidFill>
                <a:srgbClr val="0099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60554" y="2622164"/>
            <a:ext cx="2444920" cy="2107689"/>
            <a:chOff x="2815840" y="1144880"/>
            <a:chExt cx="2444920" cy="2107689"/>
          </a:xfrm>
        </p:grpSpPr>
        <p:sp>
          <p:nvSpPr>
            <p:cNvPr id="44" name="Hexagon 43"/>
            <p:cNvSpPr/>
            <p:nvPr/>
          </p:nvSpPr>
          <p:spPr bwMode="auto">
            <a:xfrm>
              <a:off x="2898929" y="1216508"/>
              <a:ext cx="2278743" cy="1964434"/>
            </a:xfrm>
            <a:prstGeom prst="hexagon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gradFill>
                <a:gsLst>
                  <a:gs pos="0">
                    <a:srgbClr val="FF0000"/>
                  </a:gs>
                  <a:gs pos="100000">
                    <a:srgbClr val="C00000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5" name="Hexagon 44"/>
            <p:cNvSpPr/>
            <p:nvPr/>
          </p:nvSpPr>
          <p:spPr bwMode="auto">
            <a:xfrm>
              <a:off x="2815840" y="1144880"/>
              <a:ext cx="2444920" cy="2107689"/>
            </a:xfrm>
            <a:prstGeom prst="hexagon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578155" y="1488671"/>
            <a:ext cx="2444920" cy="2107689"/>
            <a:chOff x="2398765" y="1934919"/>
            <a:chExt cx="2444920" cy="2107689"/>
          </a:xfrm>
        </p:grpSpPr>
        <p:sp>
          <p:nvSpPr>
            <p:cNvPr id="47" name="Hexagon 46"/>
            <p:cNvSpPr/>
            <p:nvPr/>
          </p:nvSpPr>
          <p:spPr bwMode="auto">
            <a:xfrm>
              <a:off x="2475358" y="2002008"/>
              <a:ext cx="2278743" cy="1964434"/>
            </a:xfrm>
            <a:prstGeom prst="hexagon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gradFill>
                <a:gsLst>
                  <a:gs pos="0">
                    <a:srgbClr val="0070C0"/>
                  </a:gs>
                  <a:gs pos="100000">
                    <a:schemeClr val="accent6"/>
                  </a:gs>
                  <a:gs pos="100000">
                    <a:srgbClr val="002060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48" name="Hexagon 47"/>
            <p:cNvSpPr/>
            <p:nvPr/>
          </p:nvSpPr>
          <p:spPr bwMode="auto">
            <a:xfrm>
              <a:off x="2398765" y="1934919"/>
              <a:ext cx="2444920" cy="2107689"/>
            </a:xfrm>
            <a:prstGeom prst="hexagon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23556" y="2151448"/>
            <a:ext cx="2588599" cy="773056"/>
            <a:chOff x="48806" y="3532402"/>
            <a:chExt cx="2588599" cy="773056"/>
          </a:xfrm>
        </p:grpSpPr>
        <p:sp>
          <p:nvSpPr>
            <p:cNvPr id="50" name="Rounded Rectangle 49"/>
            <p:cNvSpPr/>
            <p:nvPr/>
          </p:nvSpPr>
          <p:spPr bwMode="auto">
            <a:xfrm>
              <a:off x="149124" y="3532402"/>
              <a:ext cx="2451715" cy="773056"/>
            </a:xfrm>
            <a:prstGeom prst="roundRect">
              <a:avLst/>
            </a:prstGeom>
            <a:gradFill flip="none" rotWithShape="1">
              <a:gsLst>
                <a:gs pos="0">
                  <a:srgbClr val="3C63C8">
                    <a:shade val="30000"/>
                    <a:satMod val="115000"/>
                  </a:srgbClr>
                </a:gs>
                <a:gs pos="50000">
                  <a:srgbClr val="3C63C8">
                    <a:shade val="67500"/>
                    <a:satMod val="115000"/>
                  </a:srgbClr>
                </a:gs>
                <a:gs pos="100000">
                  <a:srgbClr val="3C63C8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8806" y="3626542"/>
              <a:ext cx="258859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Automation &amp;Electrical</a:t>
              </a:r>
            </a:p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Solutions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594609" y="3704756"/>
            <a:ext cx="2444920" cy="2107689"/>
            <a:chOff x="2612169" y="3715010"/>
            <a:chExt cx="2444920" cy="2107689"/>
          </a:xfrm>
        </p:grpSpPr>
        <p:sp>
          <p:nvSpPr>
            <p:cNvPr id="53" name="Hexagon 52"/>
            <p:cNvSpPr/>
            <p:nvPr/>
          </p:nvSpPr>
          <p:spPr bwMode="auto">
            <a:xfrm>
              <a:off x="2695136" y="3785225"/>
              <a:ext cx="2278743" cy="1964434"/>
            </a:xfrm>
            <a:prstGeom prst="hexagon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4" name="Hexagon 53"/>
            <p:cNvSpPr/>
            <p:nvPr/>
          </p:nvSpPr>
          <p:spPr bwMode="auto">
            <a:xfrm>
              <a:off x="2612169" y="3715010"/>
              <a:ext cx="2444920" cy="2107689"/>
            </a:xfrm>
            <a:prstGeom prst="hexagon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2953" y="3729820"/>
            <a:ext cx="2444920" cy="2107689"/>
            <a:chOff x="6758993" y="3695578"/>
            <a:chExt cx="2444920" cy="2107689"/>
          </a:xfrm>
        </p:grpSpPr>
        <p:sp>
          <p:nvSpPr>
            <p:cNvPr id="55" name="Hexagon 54"/>
            <p:cNvSpPr/>
            <p:nvPr/>
          </p:nvSpPr>
          <p:spPr bwMode="auto">
            <a:xfrm>
              <a:off x="6849224" y="3749389"/>
              <a:ext cx="2278743" cy="1964434"/>
            </a:xfrm>
            <a:prstGeom prst="hexagon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6" name="Hexagon 55"/>
            <p:cNvSpPr/>
            <p:nvPr/>
          </p:nvSpPr>
          <p:spPr bwMode="auto">
            <a:xfrm>
              <a:off x="6758993" y="3695578"/>
              <a:ext cx="2444920" cy="2107689"/>
            </a:xfrm>
            <a:prstGeom prst="hexagon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437" y="4480635"/>
            <a:ext cx="2446804" cy="537573"/>
            <a:chOff x="115391" y="4362894"/>
            <a:chExt cx="2451715" cy="773056"/>
          </a:xfrm>
        </p:grpSpPr>
        <p:sp>
          <p:nvSpPr>
            <p:cNvPr id="58" name="Rounded Rectangle 57"/>
            <p:cNvSpPr/>
            <p:nvPr/>
          </p:nvSpPr>
          <p:spPr bwMode="auto">
            <a:xfrm>
              <a:off x="115391" y="4362894"/>
              <a:ext cx="2451715" cy="773056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58093" y="4555128"/>
              <a:ext cx="1962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Industry Products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237805" y="4397449"/>
            <a:ext cx="2451715" cy="773056"/>
            <a:chOff x="9237805" y="4397449"/>
            <a:chExt cx="2451715" cy="773056"/>
          </a:xfrm>
        </p:grpSpPr>
        <p:sp>
          <p:nvSpPr>
            <p:cNvPr id="60" name="Rounded Rectangle 59"/>
            <p:cNvSpPr/>
            <p:nvPr/>
          </p:nvSpPr>
          <p:spPr bwMode="auto">
            <a:xfrm>
              <a:off x="9237805" y="4397449"/>
              <a:ext cx="2451715" cy="773056"/>
            </a:xfrm>
            <a:prstGeom prst="roundRect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420843" y="4480635"/>
              <a:ext cx="215883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Process Instrument Solutions</a:t>
              </a:r>
            </a:p>
          </p:txBody>
        </p:sp>
      </p:grpSp>
      <p:pic>
        <p:nvPicPr>
          <p:cNvPr id="62" name="Picture 6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63" y="4822222"/>
            <a:ext cx="2091956" cy="105789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580357" y="5866257"/>
            <a:ext cx="2585718" cy="416785"/>
            <a:chOff x="89377" y="4362894"/>
            <a:chExt cx="2511619" cy="773056"/>
          </a:xfrm>
          <a:solidFill>
            <a:srgbClr val="C00000"/>
          </a:solidFill>
        </p:grpSpPr>
        <p:sp>
          <p:nvSpPr>
            <p:cNvPr id="34" name="Rounded Rectangle 33"/>
            <p:cNvSpPr/>
            <p:nvPr/>
          </p:nvSpPr>
          <p:spPr bwMode="auto">
            <a:xfrm>
              <a:off x="115391" y="4362894"/>
              <a:ext cx="2451715" cy="773056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9377" y="4461265"/>
              <a:ext cx="2511619" cy="486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lvl="0" algn="ctr">
                <a:defRPr/>
              </a:pPr>
              <a:r>
                <a:rPr lang="en-US" sz="1600" b="1" dirty="0">
                  <a:ln w="0"/>
                  <a:solidFill>
                    <a:schemeClr val="bg1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Digitalization solutions</a:t>
              </a:r>
            </a:p>
          </p:txBody>
        </p:sp>
      </p:grpSp>
      <p:pic>
        <p:nvPicPr>
          <p:cNvPr id="36" name="Picture 3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7449" y="89442"/>
            <a:ext cx="1851851" cy="8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AGENT GEN AI IN MANUFACTURING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1365" y="1098817"/>
            <a:ext cx="1203063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are an active actor in production manufacturing data analysis, the factory data sources come from all of domains like ERP, SCADA, DCS, CMMS, Power Management System, Quality Management system,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 already provide to our customer traditional dashboard solutions that rely on prebuilt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Agent Gen AI is a cutting-edge artificial intelligence solution designed specifically for the manufacturing sector Cement, Mining, Power plants, Pharmaceuticals, Oil&amp;Gas.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Our Agent Gen AI enables users to retrieve real-time data insights using natural language queries, providing dynamic and consistent data analysis, driving efficiency and innovation. </a:t>
            </a:r>
          </a:p>
        </p:txBody>
      </p:sp>
    </p:spTree>
    <p:extLst>
      <p:ext uri="{BB962C8B-B14F-4D97-AF65-F5344CB8AC3E}">
        <p14:creationId xmlns:p14="http://schemas.microsoft.com/office/powerpoint/2010/main" val="166806414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13754" y="242440"/>
            <a:ext cx="9581990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PROBLEM STATEMENT AND AGENT GEN AI</a:t>
            </a:r>
          </a:p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6840" y="1206393"/>
            <a:ext cx="11987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BOD, Managers of factories, face challenges in extracting meaningful insights from their operational data.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Traditional dashboard solutions are: Rigid and Predefined – Limited to prebuilt reports that need to have many to get consistent information. do not adapt to changing needs.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Flexibility to Use – Require specialized knowledge to navigate and interpret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 Inconsistent – Different systems may produce conflicting reports, reducing trust in analytics.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521" y="3765176"/>
            <a:ext cx="11779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Our </a:t>
            </a:r>
            <a:r>
              <a:rPr lang="it-IT" sz="2000">
                <a:solidFill>
                  <a:srgbClr val="0070C0"/>
                </a:solidFill>
              </a:rPr>
              <a:t>Agent Gen AI provides a next-generation AI assistant,  </a:t>
            </a:r>
            <a:r>
              <a:rPr lang="en-US" sz="2000">
                <a:solidFill>
                  <a:srgbClr val="0070C0"/>
                </a:solidFill>
              </a:rPr>
              <a:t>AI-powered solution enables manufacturing professionals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</a:rPr>
              <a:t>Enables natural language queries to access real-time operational data instead of predefined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</a:rPr>
              <a:t>Automates customized data insights based on user intent without the need for preconfigured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70C0"/>
                </a:solidFill>
              </a:rPr>
              <a:t>Integrates and ensure data consistency by integrating various existing operational systems into a unified AI-driven analysis tool to ensure consistent and reliable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30830803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TARGET MARKET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7254" y="1367758"/>
            <a:ext cx="1134931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Our target industries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Cement Manufacturing: Optimizing production processes, production costs, and resource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Mining: Enhancing operational efficiency through real-time data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Hydraulic Power Plant: Turbine optimization, water flow efficiency, improving asset performance and predictive maintenance.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Coal Power Plant: Boiler performance, emissions control, asset performance, predictive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Pharmaceuticals: Batch traceability, regulatory compliance, lab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Oil&amp;Gas: Monitoring critical assets, predicting failures, and optimizing throughput. Pump/turbine health, pipeline monitoring, leak detection </a:t>
            </a:r>
          </a:p>
        </p:txBody>
      </p:sp>
    </p:spTree>
    <p:extLst>
      <p:ext uri="{BB962C8B-B14F-4D97-AF65-F5344CB8AC3E}">
        <p14:creationId xmlns:p14="http://schemas.microsoft.com/office/powerpoint/2010/main" val="10265669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TECHNICAL STACK &amp; AWS SERVICES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84" y="4372276"/>
            <a:ext cx="59032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Agent Gen AI leverages AWS services for scalability, security, and AI-driven analytics: </a:t>
            </a:r>
            <a:endParaRPr lang="vi-V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AWS Bedrock: Foundation for generative AI models. AWS Lambda: Serverless execution for real-time data processing.</a:t>
            </a:r>
            <a:endParaRPr lang="vi-V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AWS CloudFront: Content delivery network (</a:t>
            </a:r>
            <a:r>
              <a:rPr lang="en-US" sz="1400" dirty="0" err="1"/>
              <a:t>CDN</a:t>
            </a:r>
            <a:r>
              <a:rPr lang="en-US" sz="1400" dirty="0"/>
              <a:t>) that accelerates the distribution of static and dynamic web content. </a:t>
            </a:r>
            <a:endParaRPr lang="vi-V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AWS OpenSearch: Open-source search and analytics engine</a:t>
            </a:r>
            <a:r>
              <a:rPr lang="en-US" sz="140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/>
              <a:t>AWS DynamoDB: Data Base Services</a:t>
            </a:r>
            <a:endParaRPr lang="vi-VN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AWS </a:t>
            </a:r>
            <a:r>
              <a:rPr lang="en-US" sz="1400" dirty="0" err="1"/>
              <a:t>S3</a:t>
            </a:r>
            <a:r>
              <a:rPr lang="en-US" sz="1400" dirty="0"/>
              <a:t>: Scalable object storage </a:t>
            </a:r>
            <a:r>
              <a:rPr lang="vi-VN" sz="1400" dirty="0"/>
              <a:t>service.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84337-2B0F-AEE8-A8B0-38FA3E1CDD67}"/>
              </a:ext>
            </a:extLst>
          </p:cNvPr>
          <p:cNvSpPr/>
          <p:nvPr/>
        </p:nvSpPr>
        <p:spPr>
          <a:xfrm>
            <a:off x="6564296" y="4607595"/>
            <a:ext cx="54458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err="1"/>
              <a:t>Techstacks</a:t>
            </a:r>
            <a:endParaRPr lang="vi-VN" sz="1400" dirty="0"/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+ Database: </a:t>
            </a:r>
            <a:r>
              <a:rPr lang="en-US" sz="1400" dirty="0" err="1"/>
              <a:t>Mongodb</a:t>
            </a:r>
            <a:r>
              <a:rPr lang="en-US" sz="1400" dirty="0"/>
              <a:t>/AWS DynamoDB</a:t>
            </a:r>
          </a:p>
          <a:p>
            <a:pPr algn="just"/>
            <a:r>
              <a:rPr lang="en-US" sz="1400" dirty="0"/>
              <a:t>+ Backend: </a:t>
            </a:r>
            <a:r>
              <a:rPr lang="vi-VN" sz="1400" dirty="0"/>
              <a:t>NestJS/</a:t>
            </a:r>
            <a:r>
              <a:rPr lang="en-US" sz="1400" dirty="0"/>
              <a:t>Python</a:t>
            </a:r>
          </a:p>
          <a:p>
            <a:pPr algn="just"/>
            <a:r>
              <a:rPr lang="en-US" sz="1400" dirty="0"/>
              <a:t>+ Frontend: </a:t>
            </a:r>
            <a:r>
              <a:rPr lang="en-US" sz="1400" dirty="0" err="1"/>
              <a:t>NextJS</a:t>
            </a:r>
            <a:endParaRPr lang="en-US" sz="1400" dirty="0"/>
          </a:p>
          <a:p>
            <a:pPr algn="just"/>
            <a:r>
              <a:rPr lang="en-US" sz="1400" dirty="0"/>
              <a:t>+ AI Framework: </a:t>
            </a:r>
            <a:r>
              <a:rPr lang="vi-VN" sz="1400" dirty="0"/>
              <a:t>AWS Bedrock Agent/Langchain (if needed)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B6A65-7E96-1807-CCA1-9D4B9F01A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7" y="1020384"/>
            <a:ext cx="10965116" cy="332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2482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031023" y="178496"/>
            <a:ext cx="7942853" cy="58057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kern="0">
                <a:solidFill>
                  <a:srgbClr val="002060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AWS ACTIVATE APPLICATION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603" y="115261"/>
            <a:ext cx="1600542" cy="6438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104" y="1045029"/>
            <a:ext cx="12079301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We don’t finalize yet the user interface, in Vietnamese and English, with Natural Language Use Cases but some sample based on what we propose to our customer currently with predefined dashboard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Daily Production: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What was the production output for Line 1 today?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Compare cement production this week to last week.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Maintenance Plan: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Show me the maintenance schedule for the next 7 days.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Which equipment we have to stop this week due a maintenance plan.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Quality: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Display the latest quality inspection results today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Are there any deviations in product quality over the last 3 shifts?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Energy &amp; Resource Use: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How much electricity did we consume in the last 24 hours?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What was the average water usage per ton of product yesterday?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Environmental Compliance: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Were there any emissions threshold violations today?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….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FCD38-217B-4E65-C7C1-5C3DB9B3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829" y="2196445"/>
            <a:ext cx="5038067" cy="3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94851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906"/>
  <p:tag name="CDT_PROT_LEFT" val="212,1243"/>
  <p:tag name="CDT_PROT_WIDTH" val="507,8756"/>
  <p:tag name="CDT_PROT_HEIGHT" val="20,4094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720"/>
  <p:tag name="CDT_PROT_HEIGHT" val="99,8750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720"/>
  <p:tag name="CDT_PROT_HEIGHT" val="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906"/>
  <p:tag name="CDT_PROT_LEFT" val="0"/>
  <p:tag name="CDT_PROT_WIDTH" val="98,37409"/>
  <p:tag name="CDT_PROT_HEIGHT" val="20,40945"/>
</p:tagLst>
</file>

<file path=ppt/theme/theme1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ius template">
  <a:themeElements>
    <a:clrScheme name="Custom 347">
      <a:dk1>
        <a:srgbClr val="001F46"/>
      </a:dk1>
      <a:lt1>
        <a:srgbClr val="FFFFFF"/>
      </a:lt1>
      <a:dk2>
        <a:srgbClr val="748394"/>
      </a:dk2>
      <a:lt2>
        <a:srgbClr val="F0F3F7"/>
      </a:lt2>
      <a:accent1>
        <a:srgbClr val="4397EE"/>
      </a:accent1>
      <a:accent2>
        <a:srgbClr val="2170CC"/>
      </a:accent2>
      <a:accent3>
        <a:srgbClr val="154C8A"/>
      </a:accent3>
      <a:accent4>
        <a:srgbClr val="A9D039"/>
      </a:accent4>
      <a:accent5>
        <a:srgbClr val="14B9CA"/>
      </a:accent5>
      <a:accent6>
        <a:srgbClr val="DDE3EB"/>
      </a:accent6>
      <a:hlink>
        <a:srgbClr val="2170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33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</TotalTime>
  <Words>1291</Words>
  <Application>Microsoft Office PowerPoint</Application>
  <PresentationFormat>Widescreen</PresentationFormat>
  <Paragraphs>144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Adobe Fan Heiti Std B</vt:lpstr>
      <vt:lpstr>Arial</vt:lpstr>
      <vt:lpstr>Barlow Light</vt:lpstr>
      <vt:lpstr>Barlow SemiBold</vt:lpstr>
      <vt:lpstr>Calibri</vt:lpstr>
      <vt:lpstr>Century Gothic</vt:lpstr>
      <vt:lpstr>Courier New</vt:lpstr>
      <vt:lpstr>Times New Roman</vt:lpstr>
      <vt:lpstr>Wingdings</vt:lpstr>
      <vt:lpstr>4_Custom Design</vt:lpstr>
      <vt:lpstr>Caius template</vt:lpstr>
      <vt:lpstr>5_Custom Design</vt:lpstr>
      <vt:lpstr>Office Theme</vt:lpstr>
      <vt:lpstr>6_Custom Design</vt:lpstr>
      <vt:lpstr>PowerPoint Presentation</vt:lpstr>
      <vt:lpstr>POWER OF ENGINEERING!</vt:lpstr>
      <vt:lpstr>OFFICES &amp; DIGITAL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Vuong Ngoc Hoang</dc:creator>
  <cp:lastModifiedBy>Thinh Pham</cp:lastModifiedBy>
  <cp:revision>76</cp:revision>
  <cp:lastPrinted>2025-03-24T06:39:57Z</cp:lastPrinted>
  <dcterms:created xsi:type="dcterms:W3CDTF">2016-12-06T14:43:35Z</dcterms:created>
  <dcterms:modified xsi:type="dcterms:W3CDTF">2025-04-08T03:39:09Z</dcterms:modified>
</cp:coreProperties>
</file>