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463" r:id="rId2"/>
    <p:sldId id="461" r:id="rId3"/>
    <p:sldId id="329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464" r:id="rId12"/>
    <p:sldId id="458" r:id="rId13"/>
    <p:sldId id="449" r:id="rId14"/>
    <p:sldId id="451" r:id="rId15"/>
    <p:sldId id="452" r:id="rId16"/>
    <p:sldId id="456" r:id="rId17"/>
    <p:sldId id="462" r:id="rId18"/>
    <p:sldId id="453" r:id="rId19"/>
    <p:sldId id="454" r:id="rId20"/>
    <p:sldId id="459" r:id="rId21"/>
    <p:sldId id="318" r:id="rId22"/>
    <p:sldId id="31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EA447-2C29-407C-B577-D1BA3C875317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27F24-8A55-4D75-BCD3-306306586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29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d84c473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d84c473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643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d84c473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d84c473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7443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06E8-106D-42B6-B816-5CE598647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35918-8E11-45F6-B3B3-28A8570B1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DBB4F-650F-436F-8E6F-1FCB93674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826B-7A80-49BC-97E0-663772C356F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50F02-511E-4713-8C89-3322C8CB6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38C27-BDB5-4351-BFE6-96666DED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13FC-5AFF-4280-B056-3A40EDCED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9F8A0-21C8-4E71-998F-B3958CE36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FBF32-ADB8-493C-9652-9081A41CB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A7413-1DAF-4EC2-BA23-CC43B74F0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826B-7A80-49BC-97E0-663772C356F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57915-1147-4BA0-A87B-142179A6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B85DB-802E-4105-BFAF-35DFEB4D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13FC-5AFF-4280-B056-3A40EDCED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6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C3DDD5-90B1-44BA-9422-F94B161CF8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CF911-043E-43AE-BEA6-4FA41BD99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81CCF-81E7-4A28-A93C-EECAE7A0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826B-7A80-49BC-97E0-663772C356F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D790C-C5AC-4A7A-B0CA-55463DA6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B3F98-D926-4A04-B703-6FC31FFF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13FC-5AFF-4280-B056-3A40EDCED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56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617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8B212-69E4-434D-B24C-CA223C30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BB7F9-C34D-4FF4-81A9-B5F1AA5D3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A7175-9ADD-42E8-B28F-994480770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826B-7A80-49BC-97E0-663772C356F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7730F-076A-4180-A9B2-58477120A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83441-DCE3-4BC1-857C-6C9E96AF5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13FC-5AFF-4280-B056-3A40EDCED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5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47237-B9E1-4395-A1E9-437A602FA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F6C4A-19ED-4C1F-A6FD-1799C4030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8C132-CACC-4D43-A675-FEA47A32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826B-7A80-49BC-97E0-663772C356F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B0138-223E-4CDF-8C89-61CEE242F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236FA-6D23-4479-81F9-BF12B672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13FC-5AFF-4280-B056-3A40EDCED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783AE-CC40-4F8B-B415-FF67F368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CB855-F01E-4484-B590-F730FB698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B244E-ACCD-4704-912D-21915D76A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C21FD-C424-4D0E-917E-38D52A4DE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826B-7A80-49BC-97E0-663772C356F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2A88A-7978-4E30-BBC6-EE545ACD1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D6433-0A57-4431-9845-AF353F5F2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13FC-5AFF-4280-B056-3A40EDCED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8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7A64-4008-4065-A791-A7B6B50F7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6B26B-8516-4DAB-92CC-9386D7822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54A78-D956-4767-8788-8D75EAB78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0FE820-F176-487F-9277-49D2B345C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01173F-5B75-4E14-AF87-14CEE7844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31EAEF-781D-4401-A56E-E83E2A285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826B-7A80-49BC-97E0-663772C356F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9B9031-9721-48FC-AD32-1CB5F189A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FF00C8-8D51-4E75-BF65-314BA5218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13FC-5AFF-4280-B056-3A40EDCED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2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74E6-AF72-48ED-8E88-5D9F1776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F125C7-CC22-481D-BE73-301E1AE4C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826B-7A80-49BC-97E0-663772C356F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8DD17-9715-4A82-874B-654354E5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D5AD5-F2F6-436A-9755-16B00749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13FC-5AFF-4280-B056-3A40EDCED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3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76CAFC-4C11-442A-86CA-42C5785E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826B-7A80-49BC-97E0-663772C356F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CD2BAA-E3BB-42EC-AE18-AC2DB2925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2A5CE-688B-4889-A20D-7DC38140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13FC-5AFF-4280-B056-3A40EDCED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43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55771-0C01-4F92-B4CD-7FBC911D8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7BD05-8657-4D6D-A12C-032D9DDCE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DE8E5-8E0F-4E16-AAB5-A9C6536E8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E0FC4-8D63-4367-948A-72F96E633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826B-7A80-49BC-97E0-663772C356F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AA45B-9A82-46AA-BCB8-577B5455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C01E2-CD3F-4318-8A38-331804A51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13FC-5AFF-4280-B056-3A40EDCED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21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F9145-F360-4F2E-B805-E3B9D5F5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222C1C-F22C-4467-BC41-8BC3FAD9FA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C1517-46E0-4EF8-8F56-AA6460598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B4FF9-CC6F-477A-9A62-BC350190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826B-7A80-49BC-97E0-663772C356F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43764-DF61-405F-A293-D39CB812D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13969-64E6-4E21-9A9B-BE560166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13FC-5AFF-4280-B056-3A40EDCED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59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E1B3E0-7DFA-4250-B501-51B5D6386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CB1AB-271C-4FE2-92F4-802B29D5A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54E07-2076-43C0-861E-D0F44888A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2826B-7A80-49BC-97E0-663772C356F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2175A-024E-4B2A-A072-C5A334355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19543-24CE-4062-89F0-F365767BF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C13FC-5AFF-4280-B056-3A40EDCED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5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Distributed Systems in One Lesson - Tim Berglund, Senior Director of  Developer Experience at Confluent | Grokking Online">
            <a:extLst>
              <a:ext uri="{FF2B5EF4-FFF2-40B4-BE49-F238E27FC236}">
                <a16:creationId xmlns:a16="http://schemas.microsoft.com/office/drawing/2014/main" id="{2E81AEAB-2ACE-4D8B-8829-6E3641938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3" y="1563328"/>
            <a:ext cx="5176138" cy="291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1FD7D8-D7D1-4841-B096-0D2B6178D443}"/>
              </a:ext>
            </a:extLst>
          </p:cNvPr>
          <p:cNvSpPr txBox="1"/>
          <p:nvPr/>
        </p:nvSpPr>
        <p:spPr>
          <a:xfrm>
            <a:off x="6813756" y="648929"/>
            <a:ext cx="517613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>
                <a:latin typeface="Montserrat" panose="00000500000000000000" pitchFamily="50" charset="0"/>
              </a:rPr>
              <a:t>is a collection of computational and storage devices connected through a communications network. </a:t>
            </a:r>
            <a:r>
              <a:rPr lang="en-US" altLang="en-US" sz="2000" b="1" dirty="0">
                <a:latin typeface="Montserrat" panose="00000500000000000000" pitchFamily="50" charset="0"/>
              </a:rPr>
              <a:t>Components are distributed</a:t>
            </a:r>
          </a:p>
          <a:p>
            <a:endParaRPr lang="en-US" dirty="0">
              <a:latin typeface="Montserrat" panose="00000500000000000000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7DFE8-4F4F-4C99-BFA0-4935D7ED4CE7}"/>
              </a:ext>
            </a:extLst>
          </p:cNvPr>
          <p:cNvSpPr txBox="1"/>
          <p:nvPr/>
        </p:nvSpPr>
        <p:spPr>
          <a:xfrm>
            <a:off x="6538452" y="3019117"/>
            <a:ext cx="48571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400" b="1" dirty="0">
                <a:solidFill>
                  <a:srgbClr val="7030A0"/>
                </a:solidFill>
                <a:latin typeface="Montserrat" panose="00000500000000000000" pitchFamily="50" charset="0"/>
              </a:rPr>
              <a:t>Two important issues:</a:t>
            </a:r>
          </a:p>
          <a:p>
            <a:pPr lvl="1"/>
            <a:r>
              <a:rPr lang="en-US" altLang="en-US" dirty="0">
                <a:latin typeface="Montserrat" panose="00000500000000000000" pitchFamily="50" charset="0"/>
              </a:rPr>
              <a:t>Topology: the way components connected</a:t>
            </a:r>
          </a:p>
          <a:p>
            <a:pPr lvl="1"/>
            <a:r>
              <a:rPr lang="en-US" altLang="en-US" dirty="0">
                <a:latin typeface="Montserrat" panose="00000500000000000000" pitchFamily="50" charset="0"/>
              </a:rPr>
              <a:t>Mode: the method they communicate with each other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200" b="1" dirty="0">
                <a:solidFill>
                  <a:srgbClr val="7030A0"/>
                </a:solidFill>
                <a:latin typeface="Montserrat" panose="00000500000000000000" pitchFamily="50" charset="0"/>
              </a:rPr>
              <a:t>Many models available</a:t>
            </a:r>
          </a:p>
          <a:p>
            <a:pPr lvl="1"/>
            <a:r>
              <a:rPr lang="en-US" altLang="en-US" dirty="0">
                <a:latin typeface="Montserrat" panose="00000500000000000000" pitchFamily="50" charset="0"/>
              </a:rPr>
              <a:t>Each has pros and cons</a:t>
            </a:r>
            <a:endParaRPr lang="en-US" dirty="0">
              <a:latin typeface="Montserrat" panose="00000500000000000000" pitchFamily="50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9D62445-1DCD-4579-A1E9-4ADD222090A8}"/>
              </a:ext>
            </a:extLst>
          </p:cNvPr>
          <p:cNvSpPr/>
          <p:nvPr/>
        </p:nvSpPr>
        <p:spPr>
          <a:xfrm>
            <a:off x="6356555" y="648929"/>
            <a:ext cx="363794" cy="383458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28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2B5EC-96E4-482E-9D3B-02817AFD5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5960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Montserrat" panose="00000500000000000000" pitchFamily="50" charset="0"/>
              </a:rPr>
              <a:t>Independent Development: </a:t>
            </a:r>
            <a:r>
              <a:rPr lang="en-US" sz="2400" dirty="0">
                <a:latin typeface="Montserrat" panose="00000500000000000000" pitchFamily="50" charset="0"/>
              </a:rPr>
              <a:t>All microservices can be easily developed base on its own functionality.</a:t>
            </a:r>
          </a:p>
          <a:p>
            <a:r>
              <a:rPr lang="en-US" sz="2400" b="1" dirty="0">
                <a:latin typeface="Montserrat" panose="00000500000000000000" pitchFamily="50" charset="0"/>
              </a:rPr>
              <a:t>Independent Deployment: </a:t>
            </a:r>
            <a:r>
              <a:rPr lang="en-US" sz="2400" dirty="0">
                <a:latin typeface="Montserrat" panose="00000500000000000000" pitchFamily="50" charset="0"/>
              </a:rPr>
              <a:t>Based on discrete functions, they can be deployed individually in any application.</a:t>
            </a:r>
          </a:p>
          <a:p>
            <a:r>
              <a:rPr lang="en-US" sz="2400" b="1" dirty="0">
                <a:latin typeface="Montserrat" panose="00000500000000000000" pitchFamily="50" charset="0"/>
              </a:rPr>
              <a:t>Fault Isolation: </a:t>
            </a:r>
            <a:r>
              <a:rPr lang="en-US" sz="2400" dirty="0">
                <a:latin typeface="Montserrat" panose="00000500000000000000" pitchFamily="50" charset="0"/>
              </a:rPr>
              <a:t>Even if an application’s service is down, the system continues to work.</a:t>
            </a:r>
          </a:p>
          <a:p>
            <a:r>
              <a:rPr lang="en-US" sz="2400" b="1" dirty="0">
                <a:latin typeface="Montserrat" panose="00000500000000000000" pitchFamily="50" charset="0"/>
              </a:rPr>
              <a:t>Mixed Technology Stack: </a:t>
            </a:r>
            <a:r>
              <a:rPr lang="en-US" sz="2400" dirty="0">
                <a:latin typeface="Montserrat" panose="00000500000000000000" pitchFamily="50" charset="0"/>
              </a:rPr>
              <a:t>Different languages and technologies can be used to build different services of the same application.</a:t>
            </a:r>
          </a:p>
          <a:p>
            <a:r>
              <a:rPr lang="en-US" sz="2400" b="1" dirty="0">
                <a:latin typeface="Montserrat" panose="00000500000000000000" pitchFamily="50" charset="0"/>
              </a:rPr>
              <a:t>Granular Scaling: </a:t>
            </a:r>
            <a:r>
              <a:rPr lang="en-US" sz="2400" dirty="0">
                <a:latin typeface="Montserrat" panose="00000500000000000000" pitchFamily="50" charset="0"/>
              </a:rPr>
              <a:t>Individual components can scale as needed, no need to scale all components together.</a:t>
            </a:r>
          </a:p>
          <a:p>
            <a:endParaRPr lang="en-US" sz="2400" dirty="0">
              <a:latin typeface="Montserrat" panose="00000500000000000000" pitchFamily="50" charset="0"/>
            </a:endParaRPr>
          </a:p>
          <a:p>
            <a:endParaRPr lang="en-US" sz="1800" dirty="0">
              <a:latin typeface="Montserrat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BE2D93-B03F-401F-ABF3-5882EEBA3636}"/>
              </a:ext>
            </a:extLst>
          </p:cNvPr>
          <p:cNvSpPr txBox="1"/>
          <p:nvPr/>
        </p:nvSpPr>
        <p:spPr>
          <a:xfrm>
            <a:off x="4036142" y="452284"/>
            <a:ext cx="41197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7030A0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ADVANTAGES</a:t>
            </a:r>
            <a:endParaRPr lang="en-US" sz="4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C78143-D810-4FE0-B416-FE08BC7549E2}"/>
              </a:ext>
            </a:extLst>
          </p:cNvPr>
          <p:cNvGrpSpPr/>
          <p:nvPr/>
        </p:nvGrpSpPr>
        <p:grpSpPr>
          <a:xfrm rot="5400000" flipV="1">
            <a:off x="11108448" y="419981"/>
            <a:ext cx="614058" cy="574969"/>
            <a:chOff x="8532745" y="571782"/>
            <a:chExt cx="1931366" cy="1845590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CE61942C-1F0A-4E32-9098-0F38FBB48B0A}"/>
                </a:ext>
              </a:extLst>
            </p:cNvPr>
            <p:cNvSpPr/>
            <p:nvPr/>
          </p:nvSpPr>
          <p:spPr>
            <a:xfrm>
              <a:off x="8532745" y="855272"/>
              <a:ext cx="1562100" cy="1562100"/>
            </a:xfrm>
            <a:prstGeom prst="rtTriangl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1C3AAAFC-091E-483A-90F1-629562E517AE}"/>
                </a:ext>
              </a:extLst>
            </p:cNvPr>
            <p:cNvSpPr/>
            <p:nvPr/>
          </p:nvSpPr>
          <p:spPr>
            <a:xfrm>
              <a:off x="8902011" y="571782"/>
              <a:ext cx="1562100" cy="1562100"/>
            </a:xfrm>
            <a:prstGeom prst="rtTriangl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052794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No description available.">
            <a:extLst>
              <a:ext uri="{FF2B5EF4-FFF2-40B4-BE49-F238E27FC236}">
                <a16:creationId xmlns:a16="http://schemas.microsoft.com/office/drawing/2014/main" id="{D713B395-B302-497B-8708-8A5A937EA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1391"/>
            <a:ext cx="11610975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65471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778680" y="2323886"/>
            <a:ext cx="6922600" cy="178775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US" sz="5400" dirty="0">
                <a:solidFill>
                  <a:srgbClr val="7030A0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02 </a:t>
            </a:r>
            <a:r>
              <a:rPr lang="en-US" altLang="en-US" sz="4800" b="1" cap="all" dirty="0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Service-Oriented Architecture</a:t>
            </a:r>
            <a:r>
              <a:rPr lang="en-US" altLang="zh-CN" sz="4800" b="1" cap="all" dirty="0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 (SOA)</a:t>
            </a:r>
            <a:endParaRPr sz="4800" b="1" cap="all" dirty="0">
              <a:latin typeface="Futura" panose="02020800000000000000" pitchFamily="18" charset="0"/>
              <a:ea typeface="Futura" panose="02020800000000000000" pitchFamily="18" charset="0"/>
              <a:cs typeface="Futura" panose="02020800000000000000" pitchFamily="18" charset="0"/>
              <a:sym typeface="Pacifico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780BE5-B1E1-477F-AD3C-0D05F75A0325}"/>
              </a:ext>
            </a:extLst>
          </p:cNvPr>
          <p:cNvSpPr/>
          <p:nvPr/>
        </p:nvSpPr>
        <p:spPr>
          <a:xfrm>
            <a:off x="951964" y="2188765"/>
            <a:ext cx="824468" cy="13512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068954-6AAC-449D-AA40-9FBE72036BAC}"/>
              </a:ext>
            </a:extLst>
          </p:cNvPr>
          <p:cNvGrpSpPr/>
          <p:nvPr/>
        </p:nvGrpSpPr>
        <p:grpSpPr>
          <a:xfrm rot="5400000" flipV="1">
            <a:off x="11108448" y="419981"/>
            <a:ext cx="614058" cy="574969"/>
            <a:chOff x="8532745" y="571782"/>
            <a:chExt cx="1931366" cy="1845590"/>
          </a:xfrm>
        </p:grpSpPr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BBFFA933-A4D8-4697-8ADC-C6162685D219}"/>
                </a:ext>
              </a:extLst>
            </p:cNvPr>
            <p:cNvSpPr/>
            <p:nvPr/>
          </p:nvSpPr>
          <p:spPr>
            <a:xfrm>
              <a:off x="8532745" y="855272"/>
              <a:ext cx="1562100" cy="1562100"/>
            </a:xfrm>
            <a:prstGeom prst="rtTriangl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D3DDC7D4-744A-464D-8A99-74D4F906EDFA}"/>
                </a:ext>
              </a:extLst>
            </p:cNvPr>
            <p:cNvSpPr/>
            <p:nvPr/>
          </p:nvSpPr>
          <p:spPr>
            <a:xfrm>
              <a:off x="8902011" y="571782"/>
              <a:ext cx="1562100" cy="1562100"/>
            </a:xfrm>
            <a:prstGeom prst="rtTriangl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1286793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>
            <a:extLst>
              <a:ext uri="{FF2B5EF4-FFF2-40B4-BE49-F238E27FC236}">
                <a16:creationId xmlns:a16="http://schemas.microsoft.com/office/drawing/2014/main" id="{87A56A9D-D135-49C0-BD3D-487E23B87F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0663" y="1338107"/>
            <a:ext cx="3967645" cy="502070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Clr>
                <a:srgbClr val="7030A0"/>
              </a:buClr>
            </a:pPr>
            <a:r>
              <a:rPr lang="en-US" altLang="en-US" sz="1800" dirty="0">
                <a:latin typeface="Montserrat" panose="00000500000000000000" pitchFamily="50" charset="0"/>
              </a:rPr>
              <a:t>In this context, a service is a business functionality </a:t>
            </a:r>
            <a:r>
              <a:rPr lang="en-US" altLang="zh-CN" sz="1800" dirty="0">
                <a:latin typeface="Montserrat" panose="00000500000000000000" pitchFamily="50" charset="0"/>
                <a:ea typeface="SimSun" panose="02010600030101010101" pitchFamily="2" charset="-122"/>
              </a:rPr>
              <a:t>that is </a:t>
            </a:r>
            <a:r>
              <a:rPr lang="en-US" altLang="zh-CN" sz="1800" b="1" dirty="0">
                <a:solidFill>
                  <a:srgbClr val="7030A0"/>
                </a:solidFill>
                <a:latin typeface="Montserrat" panose="00000500000000000000" pitchFamily="50" charset="0"/>
                <a:ea typeface="SimSun" panose="02010600030101010101" pitchFamily="2" charset="-122"/>
              </a:rPr>
              <a:t>well-defined, self-contained, independent </a:t>
            </a:r>
            <a:r>
              <a:rPr lang="en-US" altLang="zh-CN" sz="1800" dirty="0">
                <a:latin typeface="Montserrat" panose="00000500000000000000" pitchFamily="50" charset="0"/>
                <a:ea typeface="SimSun" panose="02010600030101010101" pitchFamily="2" charset="-122"/>
              </a:rPr>
              <a:t>from other services, and published and available to be used via a standard programming interface. </a:t>
            </a:r>
          </a:p>
          <a:p>
            <a:pPr eaLnBrk="1" hangingPunct="1">
              <a:lnSpc>
                <a:spcPct val="90000"/>
              </a:lnSpc>
              <a:buClr>
                <a:srgbClr val="7030A0"/>
              </a:buClr>
            </a:pPr>
            <a:r>
              <a:rPr lang="en-US" altLang="zh-CN" sz="1800" dirty="0">
                <a:latin typeface="Montserrat" panose="00000500000000000000" pitchFamily="50" charset="0"/>
                <a:ea typeface="SimSun" panose="02010600030101010101" pitchFamily="2" charset="-122"/>
              </a:rPr>
              <a:t>Software manages business processes through a SOA with well-defined and standard interfaces that can build, enhance, and </a:t>
            </a:r>
            <a:r>
              <a:rPr lang="en-US" altLang="zh-CN" sz="1800" b="1" dirty="0">
                <a:solidFill>
                  <a:srgbClr val="7030A0"/>
                </a:solidFill>
                <a:latin typeface="Montserrat" panose="00000500000000000000" pitchFamily="50" charset="0"/>
                <a:ea typeface="SimSun" panose="02010600030101010101" pitchFamily="2" charset="-122"/>
              </a:rPr>
              <a:t>expand</a:t>
            </a:r>
            <a:r>
              <a:rPr lang="en-US" altLang="zh-CN" sz="1800" dirty="0">
                <a:latin typeface="Montserrat" panose="00000500000000000000" pitchFamily="50" charset="0"/>
                <a:ea typeface="SimSun" panose="02010600030101010101" pitchFamily="2" charset="-122"/>
              </a:rPr>
              <a:t> their existing infrastructure more flexible.</a:t>
            </a:r>
          </a:p>
          <a:p>
            <a:pPr>
              <a:buClr>
                <a:srgbClr val="7030A0"/>
              </a:buClr>
            </a:pPr>
            <a:r>
              <a:rPr lang="en-US" altLang="zh-CN" sz="1800" dirty="0">
                <a:latin typeface="Montserrat" panose="00000500000000000000" pitchFamily="50" charset="0"/>
                <a:ea typeface="SimSun" panose="02010600030101010101" pitchFamily="2" charset="-122"/>
              </a:rPr>
              <a:t>SOA services can be extensively </a:t>
            </a:r>
            <a:r>
              <a:rPr lang="en-US" altLang="zh-CN" sz="1800" b="1" dirty="0">
                <a:solidFill>
                  <a:srgbClr val="7030A0"/>
                </a:solidFill>
                <a:latin typeface="Montserrat" panose="00000500000000000000" pitchFamily="50" charset="0"/>
                <a:ea typeface="SimSun" panose="02010600030101010101" pitchFamily="2" charset="-122"/>
              </a:rPr>
              <a:t>reused</a:t>
            </a:r>
            <a:r>
              <a:rPr lang="en-US" altLang="zh-CN" sz="1800" dirty="0">
                <a:latin typeface="Montserrat" panose="00000500000000000000" pitchFamily="50" charset="0"/>
                <a:ea typeface="SimSun" panose="02010600030101010101" pitchFamily="2" charset="-122"/>
              </a:rPr>
              <a:t> within a given domain or product line, and even among legacy systems.</a:t>
            </a:r>
          </a:p>
          <a:p>
            <a:pPr eaLnBrk="1" hangingPunct="1">
              <a:lnSpc>
                <a:spcPct val="90000"/>
              </a:lnSpc>
              <a:buClr>
                <a:srgbClr val="7030A0"/>
              </a:buClr>
            </a:pPr>
            <a:endParaRPr lang="en-US" altLang="zh-CN" sz="1800" dirty="0">
              <a:latin typeface="Montserrat" panose="00000500000000000000" pitchFamily="50" charset="0"/>
              <a:ea typeface="SimSun" panose="02010600030101010101" pitchFamily="2" charset="-122"/>
            </a:endParaRPr>
          </a:p>
          <a:p>
            <a:pPr>
              <a:buClr>
                <a:srgbClr val="7030A0"/>
              </a:buClr>
            </a:pPr>
            <a:endParaRPr lang="en-US" altLang="en-US" sz="1800" dirty="0">
              <a:latin typeface="Montserrat" panose="00000500000000000000" pitchFamily="50" charset="0"/>
            </a:endParaRPr>
          </a:p>
          <a:p>
            <a:pPr eaLnBrk="1" hangingPunct="1">
              <a:lnSpc>
                <a:spcPct val="90000"/>
              </a:lnSpc>
              <a:buClr>
                <a:srgbClr val="7030A0"/>
              </a:buClr>
            </a:pPr>
            <a:endParaRPr lang="en-US" altLang="en-US" sz="1800" dirty="0">
              <a:latin typeface="Montserrat" panose="00000500000000000000" pitchFamily="50" charset="0"/>
              <a:ea typeface="SimSun" panose="02010600030101010101" pitchFamily="2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95374C8-24FA-4008-B0C7-95E44553CF54}"/>
              </a:ext>
            </a:extLst>
          </p:cNvPr>
          <p:cNvSpPr txBox="1">
            <a:spLocks noChangeArrowheads="1"/>
          </p:cNvSpPr>
          <p:nvPr/>
        </p:nvSpPr>
        <p:spPr>
          <a:xfrm>
            <a:off x="1638300" y="14478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Blip>
                <a:blip r:embed="rId2"/>
              </a:buBlip>
            </a:pPr>
            <a:endParaRPr lang="en-US" altLang="en-US" sz="1800" dirty="0"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1BCF24-B7E0-4FF8-B50F-6FB1F73AF424}"/>
              </a:ext>
            </a:extLst>
          </p:cNvPr>
          <p:cNvSpPr txBox="1"/>
          <p:nvPr/>
        </p:nvSpPr>
        <p:spPr>
          <a:xfrm>
            <a:off x="6995982" y="1338107"/>
            <a:ext cx="437535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7030A0"/>
                </a:solidFill>
                <a:latin typeface="Montserrat" panose="00000500000000000000" pitchFamily="50" charset="0"/>
                <a:ea typeface="SimSun" panose="02010600030101010101" pitchFamily="2" charset="-122"/>
              </a:rPr>
              <a:t>Loose coupling </a:t>
            </a:r>
            <a:r>
              <a:rPr lang="en-US" altLang="zh-CN" dirty="0">
                <a:latin typeface="Montserrat" panose="00000500000000000000" pitchFamily="50" charset="0"/>
                <a:ea typeface="SimSun" panose="02010600030101010101" pitchFamily="2" charset="-122"/>
              </a:rPr>
              <a:t>of service–orientation provide great flexibility for enterprises to make use of all available service recourses regardless of  platform and technology  restrictions.  </a:t>
            </a:r>
          </a:p>
          <a:p>
            <a:pPr marL="285750" indent="-285750">
              <a:spcBef>
                <a:spcPts val="1000"/>
              </a:spcBef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7030A0"/>
                </a:solidFill>
                <a:latin typeface="Montserrat" panose="00000500000000000000" pitchFamily="50" charset="0"/>
                <a:ea typeface="SimSun" panose="02010600030101010101" pitchFamily="2" charset="-122"/>
              </a:rPr>
              <a:t>The connections </a:t>
            </a:r>
            <a:r>
              <a:rPr lang="en-US" altLang="zh-CN" dirty="0">
                <a:latin typeface="Montserrat" panose="00000500000000000000" pitchFamily="50" charset="0"/>
                <a:ea typeface="SimSun" panose="02010600030101010101" pitchFamily="2" charset="-122"/>
              </a:rPr>
              <a:t>between services are conducted by common and universal message oriented protocols such as the SOAP Web service protocol, which can deliver requests and responses between services loosely. </a:t>
            </a:r>
          </a:p>
          <a:p>
            <a:pPr marL="285750" indent="-285750">
              <a:spcBef>
                <a:spcPts val="1000"/>
              </a:spcBef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Montserrat" panose="00000500000000000000" pitchFamily="50" charset="0"/>
                <a:ea typeface="SimSun" panose="02010600030101010101" pitchFamily="2" charset="-122"/>
              </a:rPr>
              <a:t>A connection can be established </a:t>
            </a:r>
            <a:r>
              <a:rPr lang="en-US" altLang="zh-CN" b="1" dirty="0">
                <a:solidFill>
                  <a:srgbClr val="7030A0"/>
                </a:solidFill>
                <a:latin typeface="Montserrat" panose="00000500000000000000" pitchFamily="50" charset="0"/>
                <a:ea typeface="SimSun" panose="02010600030101010101" pitchFamily="2" charset="-122"/>
              </a:rPr>
              <a:t>statically or dynamically</a:t>
            </a:r>
            <a:r>
              <a:rPr lang="en-US" altLang="zh-CN" dirty="0">
                <a:latin typeface="Montserrat" panose="00000500000000000000" pitchFamily="50" charset="0"/>
                <a:ea typeface="SimSun" panose="02010600030101010101" pitchFamily="2" charset="-122"/>
              </a:rPr>
              <a:t>. </a:t>
            </a:r>
            <a:endParaRPr lang="en-US" altLang="en-US" dirty="0">
              <a:latin typeface="Montserrat" panose="00000500000000000000" pitchFamily="50" charset="0"/>
            </a:endParaRPr>
          </a:p>
          <a:p>
            <a:pPr marL="285750" indent="-285750">
              <a:spcBef>
                <a:spcPts val="1000"/>
              </a:spcBef>
              <a:buClr>
                <a:srgbClr val="7030A0"/>
              </a:buClr>
              <a:buFont typeface="Arial" panose="020B0604020202020204" pitchFamily="34" charset="0"/>
              <a:buChar char="•"/>
            </a:pPr>
            <a:endParaRPr lang="en-US" dirty="0">
              <a:latin typeface="Montserrat" panose="00000500000000000000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D7A5F3-1B78-47A2-9744-6928EED0A0C4}"/>
              </a:ext>
            </a:extLst>
          </p:cNvPr>
          <p:cNvSpPr txBox="1"/>
          <p:nvPr/>
        </p:nvSpPr>
        <p:spPr>
          <a:xfrm>
            <a:off x="527254" y="468737"/>
            <a:ext cx="11822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>
                <a:solidFill>
                  <a:srgbClr val="7030A0"/>
                </a:solidFill>
                <a:latin typeface="Montserrat" panose="00000500000000000000" pitchFamily="50" charset="0"/>
              </a:rPr>
              <a:t>A Service Oriented Architecture (SOA) </a:t>
            </a:r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0"/>
              </a:rPr>
              <a:t>starts with a businesses process. </a:t>
            </a:r>
          </a:p>
          <a:p>
            <a:endParaRPr lang="en-US" sz="2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No description available.">
            <a:extLst>
              <a:ext uri="{FF2B5EF4-FFF2-40B4-BE49-F238E27FC236}">
                <a16:creationId xmlns:a16="http://schemas.microsoft.com/office/drawing/2014/main" id="{B751D4D1-0214-49BB-A251-B87EE562B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843" y="1373444"/>
            <a:ext cx="8922314" cy="39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617524F-04A4-4CCF-BF48-C3DACEAD8614}"/>
              </a:ext>
            </a:extLst>
          </p:cNvPr>
          <p:cNvGrpSpPr/>
          <p:nvPr/>
        </p:nvGrpSpPr>
        <p:grpSpPr>
          <a:xfrm rot="5400000" flipV="1">
            <a:off x="11108448" y="419981"/>
            <a:ext cx="614058" cy="574969"/>
            <a:chOff x="8532745" y="571782"/>
            <a:chExt cx="1931366" cy="1845590"/>
          </a:xfrm>
        </p:grpSpPr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D4B152D4-8788-4AAC-9239-D528EC390F91}"/>
                </a:ext>
              </a:extLst>
            </p:cNvPr>
            <p:cNvSpPr/>
            <p:nvPr/>
          </p:nvSpPr>
          <p:spPr>
            <a:xfrm>
              <a:off x="8532745" y="855272"/>
              <a:ext cx="1562100" cy="1562100"/>
            </a:xfrm>
            <a:prstGeom prst="rtTriangl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013A9977-37F6-4170-8063-DA92F26C67ED}"/>
                </a:ext>
              </a:extLst>
            </p:cNvPr>
            <p:cNvSpPr/>
            <p:nvPr/>
          </p:nvSpPr>
          <p:spPr>
            <a:xfrm>
              <a:off x="8902011" y="571782"/>
              <a:ext cx="1562100" cy="1562100"/>
            </a:xfrm>
            <a:prstGeom prst="rtTriangl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>
            <a:extLst>
              <a:ext uri="{FF2B5EF4-FFF2-40B4-BE49-F238E27FC236}">
                <a16:creationId xmlns:a16="http://schemas.microsoft.com/office/drawing/2014/main" id="{2FD701DB-8EE8-4ECE-9769-9579F7E01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90601"/>
            <a:ext cx="99060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1DD2AC2-36D3-4E92-AE16-1F56E34E4B45}"/>
              </a:ext>
            </a:extLst>
          </p:cNvPr>
          <p:cNvGrpSpPr/>
          <p:nvPr/>
        </p:nvGrpSpPr>
        <p:grpSpPr>
          <a:xfrm rot="5400000" flipV="1">
            <a:off x="11108448" y="419981"/>
            <a:ext cx="614058" cy="574969"/>
            <a:chOff x="8532745" y="571782"/>
            <a:chExt cx="1931366" cy="1845590"/>
          </a:xfrm>
        </p:grpSpPr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C0559B45-C2C6-4B3B-9892-8321B79E78BD}"/>
                </a:ext>
              </a:extLst>
            </p:cNvPr>
            <p:cNvSpPr/>
            <p:nvPr/>
          </p:nvSpPr>
          <p:spPr>
            <a:xfrm>
              <a:off x="8532745" y="855272"/>
              <a:ext cx="1562100" cy="1562100"/>
            </a:xfrm>
            <a:prstGeom prst="rtTriangl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8AC4B2B6-D9D1-4A4F-B3B0-5AEF2998E949}"/>
                </a:ext>
              </a:extLst>
            </p:cNvPr>
            <p:cNvSpPr/>
            <p:nvPr/>
          </p:nvSpPr>
          <p:spPr>
            <a:xfrm>
              <a:off x="8902011" y="571782"/>
              <a:ext cx="1562100" cy="1562100"/>
            </a:xfrm>
            <a:prstGeom prst="rtTriangl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>
            <a:extLst>
              <a:ext uri="{FF2B5EF4-FFF2-40B4-BE49-F238E27FC236}">
                <a16:creationId xmlns:a16="http://schemas.microsoft.com/office/drawing/2014/main" id="{8DC2B7D2-B0EC-4FF9-BEA7-BFEE2EF8308C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3200" y="448468"/>
            <a:ext cx="9245600" cy="5961063"/>
          </a:xfrm>
          <a:noFill/>
        </p:spPr>
      </p:pic>
      <p:pic>
        <p:nvPicPr>
          <p:cNvPr id="4098" name="Picture 2" descr="No description available.">
            <a:extLst>
              <a:ext uri="{FF2B5EF4-FFF2-40B4-BE49-F238E27FC236}">
                <a16:creationId xmlns:a16="http://schemas.microsoft.com/office/drawing/2014/main" id="{5BB9BF8D-85BE-4DEC-8B7C-7428A66C2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657" y="2232229"/>
            <a:ext cx="5722375" cy="358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59FD68B-F39C-443C-ABCF-1FED99FAC469}"/>
              </a:ext>
            </a:extLst>
          </p:cNvPr>
          <p:cNvGrpSpPr/>
          <p:nvPr/>
        </p:nvGrpSpPr>
        <p:grpSpPr>
          <a:xfrm rot="5400000" flipV="1">
            <a:off x="11108448" y="419981"/>
            <a:ext cx="614058" cy="574969"/>
            <a:chOff x="8532745" y="571782"/>
            <a:chExt cx="1931366" cy="184559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D02C71BB-8BD2-43C5-9507-42A495E738E7}"/>
                </a:ext>
              </a:extLst>
            </p:cNvPr>
            <p:cNvSpPr/>
            <p:nvPr/>
          </p:nvSpPr>
          <p:spPr>
            <a:xfrm>
              <a:off x="8532745" y="855272"/>
              <a:ext cx="1562100" cy="1562100"/>
            </a:xfrm>
            <a:prstGeom prst="rtTriangl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DE25ADB4-4B20-4631-86D8-9D313A54D693}"/>
                </a:ext>
              </a:extLst>
            </p:cNvPr>
            <p:cNvSpPr/>
            <p:nvPr/>
          </p:nvSpPr>
          <p:spPr>
            <a:xfrm>
              <a:off x="8902011" y="571782"/>
              <a:ext cx="1562100" cy="1562100"/>
            </a:xfrm>
            <a:prstGeom prst="rtTriangl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D5B9466-F4EE-49C6-9880-D5D967050457}"/>
              </a:ext>
            </a:extLst>
          </p:cNvPr>
          <p:cNvSpPr txBox="1"/>
          <p:nvPr/>
        </p:nvSpPr>
        <p:spPr>
          <a:xfrm>
            <a:off x="8394291" y="2890684"/>
            <a:ext cx="217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SOAP vs </a:t>
            </a:r>
            <a:r>
              <a:rPr lang="en-US" b="0" i="0" dirty="0">
                <a:solidFill>
                  <a:srgbClr val="FF0000"/>
                </a:solidFill>
                <a:effectLst/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WSDL </a:t>
            </a:r>
            <a:endParaRPr lang="en-US" dirty="0">
              <a:solidFill>
                <a:srgbClr val="FF0000"/>
              </a:solidFill>
              <a:latin typeface="Futura" panose="02020800000000000000" pitchFamily="18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C7EBA65-2A6D-452A-B4A7-C68BC752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6154"/>
            <a:ext cx="11668432" cy="1325563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7030A0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ADVANTAGES </a:t>
            </a:r>
            <a:r>
              <a:rPr lang="en-US" sz="3600" b="1" cap="all" dirty="0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of </a:t>
            </a:r>
            <a:r>
              <a:rPr lang="en-US" altLang="en-US" sz="3600" b="1" dirty="0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SOA</a:t>
            </a:r>
            <a:endParaRPr lang="en-US" sz="3600" b="1" cap="all" dirty="0">
              <a:latin typeface="Futura" panose="02020800000000000000" pitchFamily="18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pic>
        <p:nvPicPr>
          <p:cNvPr id="14338" name="Picture 2" descr="What Is Service-Oriented Architecture? | by Software Development Community  | Medium">
            <a:extLst>
              <a:ext uri="{FF2B5EF4-FFF2-40B4-BE49-F238E27FC236}">
                <a16:creationId xmlns:a16="http://schemas.microsoft.com/office/drawing/2014/main" id="{2E0AA30F-534E-4361-BD4B-4B61A8F3B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713" y="1126408"/>
            <a:ext cx="6723934" cy="523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762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>
            <a:extLst>
              <a:ext uri="{FF2B5EF4-FFF2-40B4-BE49-F238E27FC236}">
                <a16:creationId xmlns:a16="http://schemas.microsoft.com/office/drawing/2014/main" id="{41189004-DF94-495B-A922-00198E6D5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27328" y="1514169"/>
            <a:ext cx="8915400" cy="4525963"/>
          </a:xfrm>
        </p:spPr>
        <p:txBody>
          <a:bodyPr>
            <a:normAutofit/>
          </a:bodyPr>
          <a:lstStyle/>
          <a:p>
            <a:pPr marL="514350" indent="-514350" eaLnBrk="1" hangingPunct="1">
              <a:lnSpc>
                <a:spcPct val="8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altLang="en-US" sz="2400" dirty="0">
                <a:solidFill>
                  <a:srgbClr val="7030A0"/>
                </a:solidFill>
                <a:latin typeface="Montserrat" panose="00000500000000000000" pitchFamily="50" charset="0"/>
              </a:rPr>
              <a:t> </a:t>
            </a:r>
            <a:r>
              <a:rPr lang="en-US" altLang="en-US" sz="2400" b="1" dirty="0">
                <a:solidFill>
                  <a:srgbClr val="7030A0"/>
                </a:solidFill>
                <a:latin typeface="Montserrat" panose="00000500000000000000" pitchFamily="50" charset="0"/>
              </a:rPr>
              <a:t>Loosely-coupled connection: </a:t>
            </a:r>
            <a:r>
              <a:rPr lang="en-US" altLang="en-US" sz="2400" dirty="0">
                <a:latin typeface="Montserrat" panose="00000500000000000000" pitchFamily="50" charset="0"/>
              </a:rPr>
              <a:t>Loose-coupling is the key attribute of SOA. </a:t>
            </a:r>
          </a:p>
          <a:p>
            <a:pPr marL="514350" indent="-514350" eaLnBrk="1" hangingPunct="1">
              <a:lnSpc>
                <a:spcPct val="8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altLang="en-US" sz="2400" dirty="0">
                <a:latin typeface="Montserrat" panose="00000500000000000000" pitchFamily="50" charset="0"/>
              </a:rPr>
              <a:t>Each service component is </a:t>
            </a:r>
            <a:r>
              <a:rPr lang="en-US" altLang="en-US" sz="2400" b="1" dirty="0">
                <a:latin typeface="Montserrat" panose="00000500000000000000" pitchFamily="50" charset="0"/>
              </a:rPr>
              <a:t>independent</a:t>
            </a:r>
            <a:r>
              <a:rPr lang="en-US" altLang="en-US" sz="2400" dirty="0">
                <a:latin typeface="Montserrat" panose="00000500000000000000" pitchFamily="50" charset="0"/>
              </a:rPr>
              <a:t> from other services due to the stateless service feature</a:t>
            </a:r>
            <a:r>
              <a:rPr lang="en-US" altLang="zh-CN" sz="2400" dirty="0">
                <a:latin typeface="Montserrat" panose="00000500000000000000" pitchFamily="50" charset="0"/>
                <a:ea typeface="SimSun" panose="02010600030101010101" pitchFamily="2" charset="-122"/>
              </a:rPr>
              <a:t>.</a:t>
            </a:r>
            <a:r>
              <a:rPr lang="en-US" altLang="zh-CN" sz="2400" b="1" dirty="0">
                <a:latin typeface="Montserrat" panose="00000500000000000000" pitchFamily="50" charset="0"/>
                <a:ea typeface="SimSun" panose="02010600030101010101" pitchFamily="2" charset="-122"/>
              </a:rPr>
              <a:t> </a:t>
            </a:r>
          </a:p>
          <a:p>
            <a:pPr marL="514350" indent="-514350" eaLnBrk="1" hangingPunct="1">
              <a:lnSpc>
                <a:spcPct val="8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altLang="zh-CN" sz="2400" dirty="0">
                <a:latin typeface="Montserrat" panose="00000500000000000000" pitchFamily="50" charset="0"/>
                <a:ea typeface="SimSun" panose="02010600030101010101" pitchFamily="2" charset="-122"/>
              </a:rPr>
              <a:t>The implementation of a service will not affect the application of the service as long as the exposed interface is not changed. </a:t>
            </a:r>
          </a:p>
          <a:p>
            <a:pPr marL="514350" indent="-514350" eaLnBrk="1" hangingPunct="1">
              <a:lnSpc>
                <a:spcPct val="8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altLang="zh-CN" sz="2400" dirty="0">
                <a:latin typeface="Montserrat" panose="00000500000000000000" pitchFamily="50" charset="0"/>
                <a:ea typeface="SimSun" panose="02010600030101010101" pitchFamily="2" charset="-122"/>
              </a:rPr>
              <a:t>It makes SOA </a:t>
            </a:r>
            <a:r>
              <a:rPr lang="en-US" altLang="zh-CN" dirty="0">
                <a:latin typeface="Montserrat" panose="00000500000000000000" pitchFamily="50" charset="0"/>
                <a:ea typeface="SimSun" panose="02010600030101010101" pitchFamily="2" charset="-122"/>
              </a:rPr>
              <a:t>software</a:t>
            </a:r>
            <a:r>
              <a:rPr lang="en-US" altLang="zh-CN" sz="2400" dirty="0">
                <a:latin typeface="Montserrat" panose="00000500000000000000" pitchFamily="50" charset="0"/>
                <a:ea typeface="SimSun" panose="02010600030101010101" pitchFamily="2" charset="-122"/>
              </a:rPr>
              <a:t> much easier to </a:t>
            </a:r>
            <a:r>
              <a:rPr lang="en-US" altLang="zh-CN" sz="2400" b="1" dirty="0">
                <a:latin typeface="Montserrat" panose="00000500000000000000" pitchFamily="50" charset="0"/>
                <a:ea typeface="SimSun" panose="02010600030101010101" pitchFamily="2" charset="-122"/>
              </a:rPr>
              <a:t>evolve and update. </a:t>
            </a:r>
          </a:p>
          <a:p>
            <a:pPr marL="514350" indent="-514350">
              <a:lnSpc>
                <a:spcPct val="8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7030A0"/>
                </a:solidFill>
                <a:latin typeface="Montserrat" panose="00000500000000000000" pitchFamily="50" charset="0"/>
                <a:ea typeface="SimSun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  <a:latin typeface="Montserrat" panose="00000500000000000000" pitchFamily="50" charset="0"/>
                <a:ea typeface="SimSun" panose="02010600030101010101" pitchFamily="2" charset="-122"/>
              </a:rPr>
              <a:t>Interoperability:</a:t>
            </a:r>
            <a:r>
              <a:rPr lang="en-US" altLang="zh-CN" sz="2400" dirty="0">
                <a:solidFill>
                  <a:srgbClr val="7030A0"/>
                </a:solidFill>
                <a:latin typeface="Montserrat" panose="00000500000000000000" pitchFamily="50" charset="0"/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latin typeface="Montserrat" panose="00000500000000000000" pitchFamily="50" charset="0"/>
                <a:ea typeface="SimSun" panose="02010600030101010101" pitchFamily="2" charset="-122"/>
              </a:rPr>
              <a:t>Technically any client or any service can access other services regardless of their platform, technology, vendors, or language implementations.  </a:t>
            </a:r>
          </a:p>
          <a:p>
            <a:pPr marL="514350" indent="-514350" eaLnBrk="1" hangingPunct="1">
              <a:lnSpc>
                <a:spcPct val="80000"/>
              </a:lnSpc>
              <a:buClr>
                <a:srgbClr val="7030A0"/>
              </a:buClr>
              <a:buFont typeface="+mj-lt"/>
              <a:buAutoNum type="arabicPeriod"/>
            </a:pPr>
            <a:endParaRPr lang="en-US" altLang="en-US" sz="2400" b="1" dirty="0">
              <a:latin typeface="Montserrat" panose="00000500000000000000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50AE68-FD58-4D94-8F81-AD862DCE0DC9}"/>
              </a:ext>
            </a:extLst>
          </p:cNvPr>
          <p:cNvSpPr txBox="1"/>
          <p:nvPr/>
        </p:nvSpPr>
        <p:spPr>
          <a:xfrm>
            <a:off x="4036142" y="334297"/>
            <a:ext cx="41197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7030A0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ADVANTAGES</a:t>
            </a:r>
            <a:endParaRPr lang="en-US" sz="4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482391-40F3-4371-AF81-31A72F1F8830}"/>
              </a:ext>
            </a:extLst>
          </p:cNvPr>
          <p:cNvGrpSpPr/>
          <p:nvPr/>
        </p:nvGrpSpPr>
        <p:grpSpPr>
          <a:xfrm rot="5400000" flipV="1">
            <a:off x="11108448" y="419981"/>
            <a:ext cx="614058" cy="574969"/>
            <a:chOff x="8532745" y="571782"/>
            <a:chExt cx="1931366" cy="1845590"/>
          </a:xfrm>
        </p:grpSpPr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F1800F10-901B-4B7C-A258-38EFA8DF1C3D}"/>
                </a:ext>
              </a:extLst>
            </p:cNvPr>
            <p:cNvSpPr/>
            <p:nvPr/>
          </p:nvSpPr>
          <p:spPr>
            <a:xfrm>
              <a:off x="8532745" y="855272"/>
              <a:ext cx="1562100" cy="1562100"/>
            </a:xfrm>
            <a:prstGeom prst="rtTriangl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946B7106-4AF6-4E24-BF1C-99F6093D0AE9}"/>
                </a:ext>
              </a:extLst>
            </p:cNvPr>
            <p:cNvSpPr/>
            <p:nvPr/>
          </p:nvSpPr>
          <p:spPr>
            <a:xfrm>
              <a:off x="8902011" y="571782"/>
              <a:ext cx="1562100" cy="1562100"/>
            </a:xfrm>
            <a:prstGeom prst="rtTriangl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>
            <a:extLst>
              <a:ext uri="{FF2B5EF4-FFF2-40B4-BE49-F238E27FC236}">
                <a16:creationId xmlns:a16="http://schemas.microsoft.com/office/drawing/2014/main" id="{123AAFD8-D907-49B0-8C1F-70CED54FCB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46992" y="1166018"/>
            <a:ext cx="8915400" cy="4525963"/>
          </a:xfrm>
        </p:spPr>
        <p:txBody>
          <a:bodyPr>
            <a:normAutofit fontScale="92500" lnSpcReduction="10000"/>
          </a:bodyPr>
          <a:lstStyle/>
          <a:p>
            <a:pPr marL="514350" indent="-514350" eaLnBrk="1" hangingPunct="1">
              <a:lnSpc>
                <a:spcPct val="80000"/>
              </a:lnSpc>
              <a:buClr>
                <a:srgbClr val="7030A0"/>
              </a:buClr>
              <a:buFont typeface="+mj-lt"/>
              <a:buAutoNum type="arabicPeriod" startAt="6"/>
            </a:pPr>
            <a:r>
              <a:rPr lang="en-US" altLang="zh-CN" dirty="0">
                <a:latin typeface="Montserrat" panose="00000500000000000000" pitchFamily="50" charset="0"/>
                <a:ea typeface="SimSun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7030A0"/>
                </a:solidFill>
                <a:latin typeface="Montserrat" panose="00000500000000000000" pitchFamily="50" charset="0"/>
                <a:ea typeface="SimSun" panose="02010600030101010101" pitchFamily="2" charset="-122"/>
              </a:rPr>
              <a:t>Reusability:</a:t>
            </a:r>
            <a:r>
              <a:rPr lang="en-US" altLang="zh-CN" dirty="0">
                <a:latin typeface="Montserrat" panose="00000500000000000000" pitchFamily="50" charset="0"/>
                <a:ea typeface="SimSun" panose="02010600030101010101" pitchFamily="2" charset="-122"/>
              </a:rPr>
              <a:t> Any service can be reused by any other service,. Because clients of a service only need to know its public interfaces, service composition and integration become much easier. </a:t>
            </a:r>
          </a:p>
          <a:p>
            <a:pPr marL="514350" indent="-514350" eaLnBrk="1" hangingPunct="1">
              <a:lnSpc>
                <a:spcPct val="80000"/>
              </a:lnSpc>
              <a:buClr>
                <a:srgbClr val="7030A0"/>
              </a:buClr>
              <a:buFont typeface="+mj-lt"/>
              <a:buAutoNum type="arabicPeriod" startAt="6"/>
            </a:pPr>
            <a:r>
              <a:rPr lang="en-US" altLang="zh-CN" dirty="0">
                <a:latin typeface="Montserrat" panose="00000500000000000000" pitchFamily="50" charset="0"/>
                <a:ea typeface="SimSun" panose="02010600030101010101" pitchFamily="2" charset="-122"/>
              </a:rPr>
              <a:t>SOA based </a:t>
            </a:r>
            <a:r>
              <a:rPr lang="en-US" altLang="zh-CN" b="1" dirty="0">
                <a:latin typeface="Montserrat" panose="00000500000000000000" pitchFamily="50" charset="0"/>
                <a:ea typeface="SimSun" panose="02010600030101010101" pitchFamily="2" charset="-122"/>
              </a:rPr>
              <a:t>business application </a:t>
            </a:r>
            <a:r>
              <a:rPr lang="en-US" altLang="zh-CN" dirty="0">
                <a:latin typeface="Montserrat" panose="00000500000000000000" pitchFamily="50" charset="0"/>
                <a:ea typeface="SimSun" panose="02010600030101010101" pitchFamily="2" charset="-122"/>
              </a:rPr>
              <a:t>development comes much more efficient in term of time and cost.</a:t>
            </a:r>
          </a:p>
          <a:p>
            <a:pPr marL="514350" indent="-514350" eaLnBrk="1" hangingPunct="1">
              <a:buClr>
                <a:srgbClr val="7030A0"/>
              </a:buClr>
              <a:buFont typeface="+mj-lt"/>
              <a:buAutoNum type="arabicPeriod" startAt="6"/>
            </a:pPr>
            <a:r>
              <a:rPr lang="en-US" altLang="zh-CN" dirty="0">
                <a:latin typeface="Montserrat" panose="00000500000000000000" pitchFamily="50" charset="0"/>
                <a:ea typeface="SimSun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7030A0"/>
                </a:solidFill>
                <a:latin typeface="Montserrat" panose="00000500000000000000" pitchFamily="50" charset="0"/>
                <a:ea typeface="SimSun" panose="02010600030101010101" pitchFamily="2" charset="-122"/>
              </a:rPr>
              <a:t>Scalability: </a:t>
            </a:r>
            <a:r>
              <a:rPr lang="en-US" altLang="zh-CN" dirty="0">
                <a:latin typeface="Montserrat" panose="00000500000000000000" pitchFamily="50" charset="0"/>
                <a:ea typeface="SimSun" panose="02010600030101010101" pitchFamily="2" charset="-122"/>
              </a:rPr>
              <a:t>Loosely coupled services make themselves easy to scale. </a:t>
            </a:r>
          </a:p>
          <a:p>
            <a:pPr marL="514350" indent="-514350" eaLnBrk="1" hangingPunct="1">
              <a:buClr>
                <a:srgbClr val="7030A0"/>
              </a:buClr>
              <a:buFont typeface="+mj-lt"/>
              <a:buAutoNum type="arabicPeriod" startAt="6"/>
            </a:pPr>
            <a:r>
              <a:rPr lang="en-US" altLang="zh-CN" dirty="0">
                <a:latin typeface="Montserrat" panose="00000500000000000000" pitchFamily="50" charset="0"/>
                <a:ea typeface="SimSun" panose="02010600030101010101" pitchFamily="2" charset="-122"/>
              </a:rPr>
              <a:t>The coarse-grained, document-oriented, and asynchronous service features enhance the </a:t>
            </a:r>
            <a:r>
              <a:rPr lang="en-US" altLang="zh-CN" b="1" dirty="0">
                <a:latin typeface="Montserrat" panose="00000500000000000000" pitchFamily="50" charset="0"/>
                <a:ea typeface="SimSun" panose="02010600030101010101" pitchFamily="2" charset="-122"/>
              </a:rPr>
              <a:t>scalability attribute</a:t>
            </a:r>
            <a:r>
              <a:rPr lang="en-US" altLang="zh-CN" dirty="0">
                <a:latin typeface="Montserrat" panose="00000500000000000000" pitchFamily="50" charset="0"/>
                <a:ea typeface="SimSun" panose="02010600030101010101" pitchFamily="2" charset="-122"/>
              </a:rPr>
              <a:t>. </a:t>
            </a:r>
          </a:p>
          <a:p>
            <a:pPr marL="514350" indent="-514350" eaLnBrk="1" hangingPunct="1">
              <a:lnSpc>
                <a:spcPct val="80000"/>
              </a:lnSpc>
              <a:buClr>
                <a:srgbClr val="7030A0"/>
              </a:buClr>
              <a:buFont typeface="+mj-lt"/>
              <a:buAutoNum type="arabicPeriod" startAt="6"/>
            </a:pPr>
            <a:endParaRPr lang="en-US" altLang="zh-CN" dirty="0">
              <a:latin typeface="Montserrat" panose="00000500000000000000" pitchFamily="50" charset="0"/>
              <a:ea typeface="SimSun" panose="02010600030101010101" pitchFamily="2" charset="-122"/>
            </a:endParaRPr>
          </a:p>
          <a:p>
            <a:pPr marL="514350" indent="-514350" eaLnBrk="1" hangingPunct="1">
              <a:lnSpc>
                <a:spcPct val="80000"/>
              </a:lnSpc>
              <a:buClr>
                <a:srgbClr val="7030A0"/>
              </a:buClr>
              <a:buFont typeface="+mj-lt"/>
              <a:buAutoNum type="arabicPeriod" startAt="6"/>
            </a:pPr>
            <a:endParaRPr lang="en-US" altLang="en-US" dirty="0">
              <a:latin typeface="Montserrat" panose="00000500000000000000" pitchFamily="50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77A03B3-B0B8-4B8C-8341-0D56D6BC2D03}"/>
              </a:ext>
            </a:extLst>
          </p:cNvPr>
          <p:cNvGrpSpPr/>
          <p:nvPr/>
        </p:nvGrpSpPr>
        <p:grpSpPr>
          <a:xfrm rot="5400000" flipV="1">
            <a:off x="11108448" y="419981"/>
            <a:ext cx="614058" cy="574969"/>
            <a:chOff x="8532745" y="571782"/>
            <a:chExt cx="1931366" cy="1845590"/>
          </a:xfrm>
        </p:grpSpPr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A19F1028-69CE-4246-8179-26713240F1B8}"/>
                </a:ext>
              </a:extLst>
            </p:cNvPr>
            <p:cNvSpPr/>
            <p:nvPr/>
          </p:nvSpPr>
          <p:spPr>
            <a:xfrm>
              <a:off x="8532745" y="855272"/>
              <a:ext cx="1562100" cy="1562100"/>
            </a:xfrm>
            <a:prstGeom prst="rtTriangl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FFDEC695-84AB-4FF3-BE64-4203F8D31155}"/>
                </a:ext>
              </a:extLst>
            </p:cNvPr>
            <p:cNvSpPr/>
            <p:nvPr/>
          </p:nvSpPr>
          <p:spPr>
            <a:xfrm>
              <a:off x="8902011" y="571782"/>
              <a:ext cx="1562100" cy="1562100"/>
            </a:xfrm>
            <a:prstGeom prst="rtTriangl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No description available.">
            <a:extLst>
              <a:ext uri="{FF2B5EF4-FFF2-40B4-BE49-F238E27FC236}">
                <a16:creationId xmlns:a16="http://schemas.microsoft.com/office/drawing/2014/main" id="{1953DC45-766D-414D-9DAE-78F1466C7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276350"/>
            <a:ext cx="904875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8FCAEEB-6D2A-4855-8EE1-5C413980E674}"/>
              </a:ext>
            </a:extLst>
          </p:cNvPr>
          <p:cNvGrpSpPr/>
          <p:nvPr/>
        </p:nvGrpSpPr>
        <p:grpSpPr>
          <a:xfrm rot="5400000" flipV="1">
            <a:off x="11108448" y="419981"/>
            <a:ext cx="614058" cy="574969"/>
            <a:chOff x="8532745" y="571782"/>
            <a:chExt cx="1931366" cy="1845590"/>
          </a:xfrm>
        </p:grpSpPr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A67294CF-2BD2-4CAF-A58C-C03C4BF2DC36}"/>
                </a:ext>
              </a:extLst>
            </p:cNvPr>
            <p:cNvSpPr/>
            <p:nvPr/>
          </p:nvSpPr>
          <p:spPr>
            <a:xfrm>
              <a:off x="8532745" y="855272"/>
              <a:ext cx="1562100" cy="1562100"/>
            </a:xfrm>
            <a:prstGeom prst="rtTriangl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9C2974F6-8455-4294-BE32-D761A0C030A6}"/>
                </a:ext>
              </a:extLst>
            </p:cNvPr>
            <p:cNvSpPr/>
            <p:nvPr/>
          </p:nvSpPr>
          <p:spPr>
            <a:xfrm>
              <a:off x="8902011" y="571782"/>
              <a:ext cx="1562100" cy="1562100"/>
            </a:xfrm>
            <a:prstGeom prst="rtTriangl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96072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icroservices và SOA: Sự khác biệt là gì?">
            <a:extLst>
              <a:ext uri="{FF2B5EF4-FFF2-40B4-BE49-F238E27FC236}">
                <a16:creationId xmlns:a16="http://schemas.microsoft.com/office/drawing/2014/main" id="{B9BACDD3-E98E-4D0A-BB5E-7835BD6F8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0"/>
            <a:ext cx="8766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39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1CA516-D321-4A5D-A34B-DD445D0B1CCE}"/>
              </a:ext>
            </a:extLst>
          </p:cNvPr>
          <p:cNvCxnSpPr>
            <a:cxnSpLocks/>
          </p:cNvCxnSpPr>
          <p:nvPr/>
        </p:nvCxnSpPr>
        <p:spPr>
          <a:xfrm flipH="1">
            <a:off x="3037391" y="1006998"/>
            <a:ext cx="6028480" cy="510154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D9122DB-6E84-435F-9100-3D088FD90E44}"/>
              </a:ext>
            </a:extLst>
          </p:cNvPr>
          <p:cNvSpPr/>
          <p:nvPr/>
        </p:nvSpPr>
        <p:spPr>
          <a:xfrm>
            <a:off x="4021238" y="1250064"/>
            <a:ext cx="4149523" cy="4085864"/>
          </a:xfrm>
          <a:prstGeom prst="rect">
            <a:avLst/>
          </a:prstGeom>
          <a:solidFill>
            <a:srgbClr val="6425E3"/>
          </a:solidFill>
          <a:ln>
            <a:noFill/>
          </a:ln>
          <a:effectLst>
            <a:outerShdw blurRad="50800" dist="38100" sx="104000" sy="104000" algn="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0EBF93-8B53-4358-A095-EACD9E6D1E98}"/>
              </a:ext>
            </a:extLst>
          </p:cNvPr>
          <p:cNvSpPr txBox="1"/>
          <p:nvPr/>
        </p:nvSpPr>
        <p:spPr>
          <a:xfrm>
            <a:off x="4637589" y="2569721"/>
            <a:ext cx="31714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2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2264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định nghĩa của question: Từ đồng nghĩa, thành ngữ và cách phát âm">
            <a:extLst>
              <a:ext uri="{FF2B5EF4-FFF2-40B4-BE49-F238E27FC236}">
                <a16:creationId xmlns:a16="http://schemas.microsoft.com/office/drawing/2014/main" id="{92C2A514-57BA-4456-80CB-736FA42B7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116" y="442453"/>
            <a:ext cx="6246666" cy="623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6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656760" y="2313726"/>
            <a:ext cx="6347722" cy="178775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US" sz="5400" dirty="0">
                <a:solidFill>
                  <a:srgbClr val="7030A0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01 </a:t>
            </a:r>
            <a:r>
              <a:rPr lang="en-US" sz="4800" b="0" i="0" cap="all" dirty="0">
                <a:solidFill>
                  <a:srgbClr val="252525"/>
                </a:solidFill>
                <a:effectLst/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Microservice Architecture</a:t>
            </a:r>
            <a:endParaRPr sz="4800" b="1" cap="all" dirty="0">
              <a:latin typeface="Futura" panose="02020800000000000000" pitchFamily="18" charset="0"/>
              <a:ea typeface="Futura" panose="02020800000000000000" pitchFamily="18" charset="0"/>
              <a:cs typeface="Futura" panose="02020800000000000000" pitchFamily="18" charset="0"/>
              <a:sym typeface="Pacifico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780BE5-B1E1-477F-AD3C-0D05F75A0325}"/>
              </a:ext>
            </a:extLst>
          </p:cNvPr>
          <p:cNvSpPr/>
          <p:nvPr/>
        </p:nvSpPr>
        <p:spPr>
          <a:xfrm>
            <a:off x="830044" y="2178605"/>
            <a:ext cx="824468" cy="13512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068954-6AAC-449D-AA40-9FBE72036BAC}"/>
              </a:ext>
            </a:extLst>
          </p:cNvPr>
          <p:cNvGrpSpPr/>
          <p:nvPr/>
        </p:nvGrpSpPr>
        <p:grpSpPr>
          <a:xfrm rot="5400000" flipV="1">
            <a:off x="11108448" y="419981"/>
            <a:ext cx="614058" cy="574969"/>
            <a:chOff x="8532745" y="571782"/>
            <a:chExt cx="1931366" cy="1845590"/>
          </a:xfrm>
        </p:grpSpPr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BBFFA933-A4D8-4697-8ADC-C6162685D219}"/>
                </a:ext>
              </a:extLst>
            </p:cNvPr>
            <p:cNvSpPr/>
            <p:nvPr/>
          </p:nvSpPr>
          <p:spPr>
            <a:xfrm>
              <a:off x="8532745" y="855272"/>
              <a:ext cx="1562100" cy="1562100"/>
            </a:xfrm>
            <a:prstGeom prst="rtTriangl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D3DDC7D4-744A-464D-8A99-74D4F906EDFA}"/>
                </a:ext>
              </a:extLst>
            </p:cNvPr>
            <p:cNvSpPr/>
            <p:nvPr/>
          </p:nvSpPr>
          <p:spPr>
            <a:xfrm>
              <a:off x="8902011" y="571782"/>
              <a:ext cx="1562100" cy="1562100"/>
            </a:xfrm>
            <a:prstGeom prst="rtTriangl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25886342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24A01A-E295-4F29-895A-59786E835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9833" y="3033837"/>
            <a:ext cx="4154463" cy="35067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Montserrat" panose="00000500000000000000" pitchFamily="50" charset="0"/>
              </a:rPr>
              <a:t>that is an aggregate of many small and independent services that can run separately, develop and deploy independently.</a:t>
            </a:r>
          </a:p>
          <a:p>
            <a:pPr marL="0" indent="0">
              <a:buNone/>
            </a:pPr>
            <a:r>
              <a:rPr lang="en-US" sz="1800" dirty="0">
                <a:latin typeface="Montserrat" panose="00000500000000000000" pitchFamily="50" charset="0"/>
              </a:rPr>
              <a:t>In this Architecture, each service is close and performs a single function</a:t>
            </a:r>
          </a:p>
        </p:txBody>
      </p:sp>
      <p:pic>
        <p:nvPicPr>
          <p:cNvPr id="12290" name="Picture 2" descr="Microservices Architecture, Design Patterns and Principles">
            <a:extLst>
              <a:ext uri="{FF2B5EF4-FFF2-40B4-BE49-F238E27FC236}">
                <a16:creationId xmlns:a16="http://schemas.microsoft.com/office/drawing/2014/main" id="{CB19E238-B075-4D31-8BE1-FBD1AEBCB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11" y="1633927"/>
            <a:ext cx="5792292" cy="337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9BB466B-B73D-4607-B5DA-E1D870438E6B}"/>
              </a:ext>
            </a:extLst>
          </p:cNvPr>
          <p:cNvGrpSpPr/>
          <p:nvPr/>
        </p:nvGrpSpPr>
        <p:grpSpPr>
          <a:xfrm rot="5400000" flipV="1">
            <a:off x="11216604" y="547801"/>
            <a:ext cx="614058" cy="574969"/>
            <a:chOff x="8532745" y="571782"/>
            <a:chExt cx="1931366" cy="1845590"/>
          </a:xfrm>
        </p:grpSpPr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EFC9E883-F10A-4188-B087-281F05728BD1}"/>
                </a:ext>
              </a:extLst>
            </p:cNvPr>
            <p:cNvSpPr/>
            <p:nvPr/>
          </p:nvSpPr>
          <p:spPr>
            <a:xfrm>
              <a:off x="8532745" y="855272"/>
              <a:ext cx="1562100" cy="1562100"/>
            </a:xfrm>
            <a:prstGeom prst="rtTriangl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B98B3F78-B431-49FB-AEBD-4B8C562BC07F}"/>
                </a:ext>
              </a:extLst>
            </p:cNvPr>
            <p:cNvSpPr/>
            <p:nvPr/>
          </p:nvSpPr>
          <p:spPr>
            <a:xfrm>
              <a:off x="8902011" y="571782"/>
              <a:ext cx="1562100" cy="1562100"/>
            </a:xfrm>
            <a:prstGeom prst="rtTriangl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1075908-4137-4F62-A73B-23E32162F15B}"/>
              </a:ext>
            </a:extLst>
          </p:cNvPr>
          <p:cNvSpPr txBox="1"/>
          <p:nvPr/>
        </p:nvSpPr>
        <p:spPr>
          <a:xfrm>
            <a:off x="7179833" y="1633927"/>
            <a:ext cx="2772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Montserrat" panose="00000500000000000000" pitchFamily="50" charset="0"/>
              </a:rPr>
              <a:t>Microservices is an architectural style application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C1B2EA-1E50-4279-89DB-443FDED97EEF}"/>
              </a:ext>
            </a:extLst>
          </p:cNvPr>
          <p:cNvSpPr/>
          <p:nvPr/>
        </p:nvSpPr>
        <p:spPr>
          <a:xfrm>
            <a:off x="7317486" y="2630978"/>
            <a:ext cx="1386348" cy="491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39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FD948-5E75-481D-A176-121AA8FF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9FC097-5A9F-4EDC-A8D1-B19EFAC43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327105" cy="5811838"/>
          </a:xfrm>
        </p:spPr>
      </p:pic>
    </p:spTree>
    <p:extLst>
      <p:ext uri="{BB962C8B-B14F-4D97-AF65-F5344CB8AC3E}">
        <p14:creationId xmlns:p14="http://schemas.microsoft.com/office/powerpoint/2010/main" val="201426254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FF03-A0BA-4372-931F-33C8483B3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14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7030A0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Features</a:t>
            </a:r>
            <a:r>
              <a:rPr lang="en-US" sz="5400" dirty="0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 of Microservices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2ED2B0-1E43-4B77-9F5F-AE21BC9DA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858" y="1612030"/>
            <a:ext cx="10515600" cy="4613859"/>
          </a:xfrm>
        </p:spPr>
      </p:pic>
    </p:spTree>
    <p:extLst>
      <p:ext uri="{BB962C8B-B14F-4D97-AF65-F5344CB8AC3E}">
        <p14:creationId xmlns:p14="http://schemas.microsoft.com/office/powerpoint/2010/main" val="169842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0F967-B533-48E0-87EC-ACAFE888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Decoupling: Services in a system are largely decoupled. So the whole application can be easily built, change and minified.</a:t>
            </a:r>
          </a:p>
          <a:p>
            <a:r>
              <a:rPr lang="en-US" dirty="0"/>
              <a:t>Componentization: Microservices are considered as independent components that can be easily replace and upgraded.</a:t>
            </a:r>
          </a:p>
          <a:p>
            <a:r>
              <a:rPr lang="en-US" dirty="0"/>
              <a:t>Business Capabilities: Microservices are very simple and focus on a single capability</a:t>
            </a:r>
          </a:p>
          <a:p>
            <a:r>
              <a:rPr lang="en-US" dirty="0"/>
              <a:t>Continuous Delivery: Enables regular software releases, through systematic automation of software creation, testing and approval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DF78BB-C057-4CEC-A69E-5F3FB282B49C}"/>
              </a:ext>
            </a:extLst>
          </p:cNvPr>
          <p:cNvGrpSpPr/>
          <p:nvPr/>
        </p:nvGrpSpPr>
        <p:grpSpPr>
          <a:xfrm rot="5400000" flipV="1">
            <a:off x="11108448" y="419981"/>
            <a:ext cx="614058" cy="574969"/>
            <a:chOff x="8532745" y="571782"/>
            <a:chExt cx="1931366" cy="1845590"/>
          </a:xfrm>
        </p:grpSpPr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B4155C6A-383D-4F38-8D16-EB501AA03829}"/>
                </a:ext>
              </a:extLst>
            </p:cNvPr>
            <p:cNvSpPr/>
            <p:nvPr/>
          </p:nvSpPr>
          <p:spPr>
            <a:xfrm>
              <a:off x="8532745" y="855272"/>
              <a:ext cx="1562100" cy="1562100"/>
            </a:xfrm>
            <a:prstGeom prst="rtTriangl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A5FFB086-D891-4D49-A80D-F125CF35BACA}"/>
                </a:ext>
              </a:extLst>
            </p:cNvPr>
            <p:cNvSpPr/>
            <p:nvPr/>
          </p:nvSpPr>
          <p:spPr>
            <a:xfrm>
              <a:off x="8902011" y="571782"/>
              <a:ext cx="1562100" cy="1562100"/>
            </a:xfrm>
            <a:prstGeom prst="rtTriangl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4203148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9E0B9-46B4-4A34-8FA5-E9107EAF4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Autonomy: Developers and teams can work independently of each other, thus increasing speed.</a:t>
            </a:r>
          </a:p>
          <a:p>
            <a:r>
              <a:rPr lang="en-US" dirty="0"/>
              <a:t>Responsibility: Microservices are not focused on applications like projects. Instead, they treat apps as product for which they are responsible.</a:t>
            </a:r>
          </a:p>
          <a:p>
            <a:r>
              <a:rPr lang="en-US" dirty="0"/>
              <a:t>Decentralized Governance: The focus is on using the right tools for the right job.</a:t>
            </a:r>
          </a:p>
          <a:p>
            <a:r>
              <a:rPr lang="en-US" dirty="0"/>
              <a:t>Agility: Microservices support agile development. Any new features can be quickly developed and remove again.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67124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186E-BA4B-4529-ABA1-2E9C670A6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3788" y="234309"/>
            <a:ext cx="11668432" cy="1325563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7030A0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ADVANTAGES </a:t>
            </a:r>
            <a:r>
              <a:rPr lang="en-US" sz="3600" cap="all" dirty="0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of microservices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A4052C-66A4-42F0-A53A-F36E6A74B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013" y="1690688"/>
            <a:ext cx="11117429" cy="4215606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8033483-09E5-44EA-9CB2-4539B031AFFD}"/>
              </a:ext>
            </a:extLst>
          </p:cNvPr>
          <p:cNvGrpSpPr/>
          <p:nvPr/>
        </p:nvGrpSpPr>
        <p:grpSpPr>
          <a:xfrm rot="5400000" flipV="1">
            <a:off x="11108448" y="419981"/>
            <a:ext cx="614058" cy="574969"/>
            <a:chOff x="8532745" y="571782"/>
            <a:chExt cx="1931366" cy="1845590"/>
          </a:xfrm>
        </p:grpSpPr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9F6981A9-8E9C-46CB-A403-16EB9372B67C}"/>
                </a:ext>
              </a:extLst>
            </p:cNvPr>
            <p:cNvSpPr/>
            <p:nvPr/>
          </p:nvSpPr>
          <p:spPr>
            <a:xfrm>
              <a:off x="8532745" y="855272"/>
              <a:ext cx="1562100" cy="1562100"/>
            </a:xfrm>
            <a:prstGeom prst="rtTriangl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19188DD6-9CB3-4CD6-9DAF-30C67EDE2304}"/>
                </a:ext>
              </a:extLst>
            </p:cNvPr>
            <p:cNvSpPr/>
            <p:nvPr/>
          </p:nvSpPr>
          <p:spPr>
            <a:xfrm>
              <a:off x="8902011" y="571782"/>
              <a:ext cx="1562100" cy="1562100"/>
            </a:xfrm>
            <a:prstGeom prst="rtTriangl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2479876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661</Words>
  <Application>Microsoft Office PowerPoint</Application>
  <PresentationFormat>Widescreen</PresentationFormat>
  <Paragraphs>48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Futura</vt:lpstr>
      <vt:lpstr>Montserrat</vt:lpstr>
      <vt:lpstr>Wingdings</vt:lpstr>
      <vt:lpstr>Office Theme</vt:lpstr>
      <vt:lpstr>PowerPoint Presentation</vt:lpstr>
      <vt:lpstr>PowerPoint Presentation</vt:lpstr>
      <vt:lpstr>01 Microservice Architecture</vt:lpstr>
      <vt:lpstr>PowerPoint Presentation</vt:lpstr>
      <vt:lpstr>PowerPoint Presentation</vt:lpstr>
      <vt:lpstr>Features of Microservices</vt:lpstr>
      <vt:lpstr>PowerPoint Presentation</vt:lpstr>
      <vt:lpstr>PowerPoint Presentation</vt:lpstr>
      <vt:lpstr>ADVANTAGES of microservices</vt:lpstr>
      <vt:lpstr>PowerPoint Presentation</vt:lpstr>
      <vt:lpstr>PowerPoint Presentation</vt:lpstr>
      <vt:lpstr>02 Service-Oriented Architecture (SOA)</vt:lpstr>
      <vt:lpstr>PowerPoint Presentation</vt:lpstr>
      <vt:lpstr>PowerPoint Presentation</vt:lpstr>
      <vt:lpstr>PowerPoint Presentation</vt:lpstr>
      <vt:lpstr>PowerPoint Presentation</vt:lpstr>
      <vt:lpstr>ADVANTAGES of SOA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Architecture</dc:title>
  <dc:creator>Nguyễn Thành Nhân</dc:creator>
  <cp:lastModifiedBy>Cyrus Le</cp:lastModifiedBy>
  <cp:revision>19</cp:revision>
  <dcterms:created xsi:type="dcterms:W3CDTF">2021-06-24T11:40:42Z</dcterms:created>
  <dcterms:modified xsi:type="dcterms:W3CDTF">2021-06-25T02:34:05Z</dcterms:modified>
</cp:coreProperties>
</file>