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2" r:id="rId4"/>
    <p:sldId id="259" r:id="rId5"/>
    <p:sldId id="260" r:id="rId6"/>
    <p:sldId id="274" r:id="rId7"/>
    <p:sldId id="275" r:id="rId8"/>
    <p:sldId id="276" r:id="rId9"/>
    <p:sldId id="278" r:id="rId10"/>
    <p:sldId id="277" r:id="rId11"/>
    <p:sldId id="264" r:id="rId12"/>
    <p:sldId id="265" r:id="rId13"/>
    <p:sldId id="279" r:id="rId14"/>
    <p:sldId id="280" r:id="rId15"/>
    <p:sldId id="266" r:id="rId16"/>
    <p:sldId id="263" r:id="rId17"/>
    <p:sldId id="267" r:id="rId18"/>
    <p:sldId id="268" r:id="rId19"/>
    <p:sldId id="269" r:id="rId20"/>
    <p:sldId id="270" r:id="rId21"/>
    <p:sldId id="271" r:id="rId22"/>
    <p:sldId id="273" r:id="rId23"/>
    <p:sldId id="272"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307" autoAdjust="0"/>
  </p:normalViewPr>
  <p:slideViewPr>
    <p:cSldViewPr snapToGrid="0">
      <p:cViewPr varScale="1">
        <p:scale>
          <a:sx n="95" d="100"/>
          <a:sy n="95" d="100"/>
        </p:scale>
        <p:origin x="11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92A4A-A246-4C40-9DB4-B7A79615BAC0}" type="datetimeFigureOut">
              <a:rPr lang="en-AU" smtClean="0"/>
              <a:t>11/02/2024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756E5-3D4A-4A31-8F5E-51FC31680794}" type="slidenum">
              <a:rPr lang="en-AU" smtClean="0"/>
              <a:t>‹#›</a:t>
            </a:fld>
            <a:endParaRPr lang="en-AU"/>
          </a:p>
        </p:txBody>
      </p:sp>
    </p:spTree>
    <p:extLst>
      <p:ext uri="{BB962C8B-B14F-4D97-AF65-F5344CB8AC3E}">
        <p14:creationId xmlns:p14="http://schemas.microsoft.com/office/powerpoint/2010/main" val="41340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endeavor involves conducting a thorough examination of a credit card dataset obtained from Kaggle, harnessing the capabilities of data visualization and statistical analysis methods within Python libraries: Pandas and Seaborn. </a:t>
            </a:r>
          </a:p>
          <a:p>
            <a:r>
              <a:rPr lang="en-US" dirty="0"/>
              <a:t>The objective is to reveal valuable insights into customer behavior and investigate the connections among different demographic, financial, and product-related variables within the dataset.</a:t>
            </a:r>
          </a:p>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3</a:t>
            </a:fld>
            <a:endParaRPr lang="en-AU"/>
          </a:p>
        </p:txBody>
      </p:sp>
    </p:spTree>
    <p:extLst>
      <p:ext uri="{BB962C8B-B14F-4D97-AF65-F5344CB8AC3E}">
        <p14:creationId xmlns:p14="http://schemas.microsoft.com/office/powerpoint/2010/main" val="315424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AND TRANSACTION COUNT ANALYSIS:</a:t>
            </a:r>
          </a:p>
          <a:p>
            <a:r>
              <a:rPr lang="en-US" dirty="0"/>
              <a:t>The Bar Chart offers insights into the variation of transaction frequency across different education levels. Each bar represents an education level, and its length indicates the total number of transactions conducted by credit card holders within that category. When the bar corresponding to the 'Graduate' education level is the longest, it indicates that credit card holders with a graduate degree engage in the highest number of transactions. Conversely, a shorter bar for the 'Doctorate' education level suggests that customers educated up to the doctorate degree have fewer transactions. Analyzing these patterns empowers credit card companies to tailor their strategies and services to meet the specific needs of various education level segments. This could involve offering distinct incentives or card benefits to stimulate increased transaction activity in segments where it is comparatively lower.</a:t>
            </a:r>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21</a:t>
            </a:fld>
            <a:endParaRPr lang="en-AU"/>
          </a:p>
        </p:txBody>
      </p:sp>
    </p:spTree>
    <p:extLst>
      <p:ext uri="{BB962C8B-B14F-4D97-AF65-F5344CB8AC3E}">
        <p14:creationId xmlns:p14="http://schemas.microsoft.com/office/powerpoint/2010/main" val="289394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22</a:t>
            </a:fld>
            <a:endParaRPr lang="en-AU"/>
          </a:p>
        </p:txBody>
      </p:sp>
    </p:spTree>
    <p:extLst>
      <p:ext uri="{BB962C8B-B14F-4D97-AF65-F5344CB8AC3E}">
        <p14:creationId xmlns:p14="http://schemas.microsoft.com/office/powerpoint/2010/main" val="391477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 CATEGORY AND UTILIZATION RATIO ANALYSIS:</a:t>
            </a:r>
          </a:p>
          <a:p>
            <a:r>
              <a:rPr lang="en-US" dirty="0"/>
              <a:t>The box-and-whisker plot provides valuable insights into the usage patterns of credit cards across various card categories.</a:t>
            </a:r>
          </a:p>
          <a:p>
            <a:r>
              <a:rPr lang="en-US" dirty="0"/>
              <a:t>Among 'Blue' card holders, the utilization ratios exhibit the widest range, with the upper whisker reaching as high as 1. This suggests that some users in the 'Blue' card category have nearly fully utilized their credit limits. However, the median is relatively low at 0.2, indicating that half of 'Blue' card holders have a utilization ratio below this value.</a:t>
            </a:r>
          </a:p>
          <a:p>
            <a:r>
              <a:rPr lang="en-US" dirty="0"/>
              <a:t>In contrast, the 'Gold,' 'Platinum,' and 'Silver' card categories show considerably lower maximum utilization ratios (upper whisker at 0.13, 0.09, and 0.16, respectively). The median values for these categories are also much lower than that of the 'Blue' card category, suggesting that card holders in these categories generally use a smaller proportion of their credit limits.</a:t>
            </a:r>
          </a:p>
          <a:p>
            <a:r>
              <a:rPr lang="en-US" dirty="0"/>
              <a:t>It's noteworthy that the 'Blue' card category, typically associated with a lower-income segment, demonstrates a higher utilization ratio compared to the premium 'Gold,' 'Platinum,' and 'Silver' card categories. This observation could imply distinct spending behaviors among card holders in different income brackets or varying strategies employed by the credit card company for different card categories.</a:t>
            </a:r>
          </a:p>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23</a:t>
            </a:fld>
            <a:endParaRPr lang="en-AU"/>
          </a:p>
        </p:txBody>
      </p:sp>
    </p:spTree>
    <p:extLst>
      <p:ext uri="{BB962C8B-B14F-4D97-AF65-F5344CB8AC3E}">
        <p14:creationId xmlns:p14="http://schemas.microsoft.com/office/powerpoint/2010/main" val="38462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6</a:t>
            </a:fld>
            <a:endParaRPr lang="en-AU"/>
          </a:p>
        </p:txBody>
      </p:sp>
    </p:spTree>
    <p:extLst>
      <p:ext uri="{BB962C8B-B14F-4D97-AF65-F5344CB8AC3E}">
        <p14:creationId xmlns:p14="http://schemas.microsoft.com/office/powerpoint/2010/main" val="58181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7</a:t>
            </a:fld>
            <a:endParaRPr lang="en-AU"/>
          </a:p>
        </p:txBody>
      </p:sp>
    </p:spTree>
    <p:extLst>
      <p:ext uri="{BB962C8B-B14F-4D97-AF65-F5344CB8AC3E}">
        <p14:creationId xmlns:p14="http://schemas.microsoft.com/office/powerpoint/2010/main" val="344903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object/category data type</a:t>
            </a:r>
          </a:p>
          <a:p>
            <a:r>
              <a:rPr lang="en-US" dirty="0"/>
              <a:t>17 numeric data type</a:t>
            </a:r>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8</a:t>
            </a:fld>
            <a:endParaRPr lang="en-AU"/>
          </a:p>
        </p:txBody>
      </p:sp>
    </p:spTree>
    <p:extLst>
      <p:ext uri="{BB962C8B-B14F-4D97-AF65-F5344CB8AC3E}">
        <p14:creationId xmlns:p14="http://schemas.microsoft.com/office/powerpoint/2010/main" val="318844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9</a:t>
            </a:fld>
            <a:endParaRPr lang="en-AU"/>
          </a:p>
        </p:txBody>
      </p:sp>
    </p:spTree>
    <p:extLst>
      <p:ext uri="{BB962C8B-B14F-4D97-AF65-F5344CB8AC3E}">
        <p14:creationId xmlns:p14="http://schemas.microsoft.com/office/powerpoint/2010/main" val="12289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LIMIT HAS MORE OUTLIERS DUE TO COMBINING INDIVIDUAL AND BUSINESS ACCOUNTS OR CREDIT LIMIT CHANGE OVER TIME</a:t>
            </a:r>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13</a:t>
            </a:fld>
            <a:endParaRPr lang="en-AU"/>
          </a:p>
        </p:txBody>
      </p:sp>
    </p:spTree>
    <p:extLst>
      <p:ext uri="{BB962C8B-B14F-4D97-AF65-F5344CB8AC3E}">
        <p14:creationId xmlns:p14="http://schemas.microsoft.com/office/powerpoint/2010/main" val="252831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PROMOTION OR OFFERS: CUSTOMERS OPEN NEW CREDIT CARDS AND CLOSE SHORT TIME AFTER THAT</a:t>
            </a:r>
          </a:p>
          <a:p>
            <a:r>
              <a:rPr lang="en-US" dirty="0"/>
              <a:t>THE BANK MAY ACQUIRE ANOTHER BANK, SO CREDIT CARD HOLDERS MAY HAVE LONGER PERIOD</a:t>
            </a:r>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14</a:t>
            </a:fld>
            <a:endParaRPr lang="en-AU"/>
          </a:p>
        </p:txBody>
      </p:sp>
    </p:spTree>
    <p:extLst>
      <p:ext uri="{BB962C8B-B14F-4D97-AF65-F5344CB8AC3E}">
        <p14:creationId xmlns:p14="http://schemas.microsoft.com/office/powerpoint/2010/main" val="202685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INCOME ANALYSIS The analysis of the bar chart offers valuable insights into the distribution of credit card holders based on their income. </a:t>
            </a:r>
          </a:p>
          <a:p>
            <a:r>
              <a:rPr lang="en-US" dirty="0"/>
              <a:t>Within the various income categories, the most substantial segment of credit card holders falls within the income range of "Less than $40K," making up a significant percentage of 35.2%. </a:t>
            </a:r>
          </a:p>
          <a:p>
            <a:r>
              <a:rPr lang="en-US" dirty="0"/>
              <a:t>This suggests that a notable proportion of credit card holders have lower incomes. </a:t>
            </a:r>
          </a:p>
          <a:p>
            <a:r>
              <a:rPr lang="en-US" dirty="0"/>
              <a:t>The subsequent noteworthy income category is " $40K-$60K," representing 17.68% of credit card holders. </a:t>
            </a:r>
          </a:p>
          <a:p>
            <a:r>
              <a:rPr lang="en-US" dirty="0"/>
              <a:t>The income ranges of " $60K-$80K" and " $80K-$120K" closely follow, with percentages of 13.8% and 15.2%, respectively.</a:t>
            </a:r>
          </a:p>
          <a:p>
            <a:r>
              <a:rPr lang="en-US" dirty="0"/>
              <a:t>These findings indicate that a considerable number of credit card holders belong to the middle-income brackets. </a:t>
            </a:r>
          </a:p>
          <a:p>
            <a:r>
              <a:rPr lang="en-US" dirty="0"/>
              <a:t>The highest income category of " $120K+" accounts for 7.2% of credit card holders, signifying a smaller proportion of individuals with higher incomes. </a:t>
            </a:r>
          </a:p>
          <a:p>
            <a:r>
              <a:rPr lang="en-US" dirty="0"/>
              <a:t>Finally, the "Unknown" income category represents 11% of credit card holders, indicating a portion of customers with undisclosed or unspecified income information. </a:t>
            </a:r>
          </a:p>
          <a:p>
            <a:r>
              <a:rPr lang="en-US" dirty="0"/>
              <a:t>Recognizing the distribution of credit card holders by income category assists financial institutions in tailoring their services, benefits, and credit limit offerings to align with the financial profiles and needs of specific income segments.</a:t>
            </a:r>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18</a:t>
            </a:fld>
            <a:endParaRPr lang="en-AU"/>
          </a:p>
        </p:txBody>
      </p:sp>
    </p:spTree>
    <p:extLst>
      <p:ext uri="{BB962C8B-B14F-4D97-AF65-F5344CB8AC3E}">
        <p14:creationId xmlns:p14="http://schemas.microsoft.com/office/powerpoint/2010/main" val="219863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ANALYSIS:</a:t>
            </a:r>
          </a:p>
          <a:p>
            <a:r>
              <a:rPr lang="en-US" dirty="0"/>
              <a:t>The clustered bubble chart visually depicts the educational composition of credit card holders.</a:t>
            </a:r>
          </a:p>
          <a:p>
            <a:r>
              <a:rPr lang="en-US" dirty="0"/>
              <a:t>The predominant segment consists of individuals with a Graduate level of education, comprising 30.9% of all cardholders. This observation suggests that individuals with graduate degrees are likely the primary demographic for credit card ownership and usage, potentially due to higher income levels, enhanced financial literacy, or a combination of both factors.</a:t>
            </a:r>
          </a:p>
          <a:p>
            <a:r>
              <a:rPr lang="en-US" dirty="0"/>
              <a:t>The second-largest group is comprised of High School-educated cardholders, representing 19.9%. The Uneducated group follows as the third-largest at 14.7%, possibly reflecting lower income levels or a lack of access or awareness regarding credit facilities.</a:t>
            </a:r>
          </a:p>
          <a:p>
            <a:r>
              <a:rPr lang="en-US" dirty="0"/>
              <a:t>College-educated individuals make up 107% of cardholders, Post-Graduate individuals constitute 5.1%, and Doctorate holders form the smallest group at 4.5%.</a:t>
            </a:r>
          </a:p>
          <a:p>
            <a:r>
              <a:rPr lang="en-US" dirty="0"/>
              <a:t>An intriguing observation is the notable decrease from the Graduate to Post-Graduate and Doctorate levels. This could suggest that individuals with higher educational qualifications beyond a graduate degree may not find credit cards necessary or may prefer alternative means of financial management.</a:t>
            </a:r>
          </a:p>
          <a:p>
            <a:r>
              <a:rPr lang="en-US" dirty="0"/>
              <a:t>These insights could prove valuable for credit card companies in shaping their marketing strategies based on education levels.</a:t>
            </a:r>
          </a:p>
          <a:p>
            <a:endParaRPr lang="en-AU" dirty="0"/>
          </a:p>
        </p:txBody>
      </p:sp>
      <p:sp>
        <p:nvSpPr>
          <p:cNvPr id="4" name="Slide Number Placeholder 3"/>
          <p:cNvSpPr>
            <a:spLocks noGrp="1"/>
          </p:cNvSpPr>
          <p:nvPr>
            <p:ph type="sldNum" sz="quarter" idx="5"/>
          </p:nvPr>
        </p:nvSpPr>
        <p:spPr/>
        <p:txBody>
          <a:bodyPr/>
          <a:lstStyle/>
          <a:p>
            <a:fld id="{A6F756E5-3D4A-4A31-8F5E-51FC31680794}" type="slidenum">
              <a:rPr lang="en-AU" smtClean="0"/>
              <a:t>19</a:t>
            </a:fld>
            <a:endParaRPr lang="en-AU"/>
          </a:p>
        </p:txBody>
      </p:sp>
    </p:spTree>
    <p:extLst>
      <p:ext uri="{BB962C8B-B14F-4D97-AF65-F5344CB8AC3E}">
        <p14:creationId xmlns:p14="http://schemas.microsoft.com/office/powerpoint/2010/main" val="240746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1707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4307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7642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1702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192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023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6477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4837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3926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804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2/11/2024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03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2/11/2024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498943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6EADBE61-60E0-758F-5E6F-6B39A525A75D}"/>
              </a:ext>
            </a:extLst>
          </p:cNvPr>
          <p:cNvPicPr>
            <a:picLocks noChangeAspect="1"/>
          </p:cNvPicPr>
          <p:nvPr/>
        </p:nvPicPr>
        <p:blipFill rotWithShape="1">
          <a:blip r:embed="rId2"/>
          <a:srcRect t="14644" b="1086"/>
          <a:stretch/>
        </p:blipFill>
        <p:spPr>
          <a:xfrm>
            <a:off x="20" y="10"/>
            <a:ext cx="12191979" cy="6857990"/>
          </a:xfrm>
          <a:prstGeom prst="rect">
            <a:avLst/>
          </a:prstGeom>
        </p:spPr>
      </p:pic>
      <p:sp>
        <p:nvSpPr>
          <p:cNvPr id="30" name="Freeform: Shape 29">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2E4972-51DC-8F53-DB83-0EC8E5AEFB94}"/>
              </a:ext>
            </a:extLst>
          </p:cNvPr>
          <p:cNvSpPr>
            <a:spLocks noGrp="1"/>
          </p:cNvSpPr>
          <p:nvPr>
            <p:ph type="ctrTitle"/>
          </p:nvPr>
        </p:nvSpPr>
        <p:spPr>
          <a:xfrm>
            <a:off x="5882446" y="3092651"/>
            <a:ext cx="5429290" cy="2142559"/>
          </a:xfrm>
        </p:spPr>
        <p:txBody>
          <a:bodyPr>
            <a:normAutofit/>
          </a:bodyPr>
          <a:lstStyle/>
          <a:p>
            <a:pPr algn="r">
              <a:lnSpc>
                <a:spcPct val="90000"/>
              </a:lnSpc>
            </a:pPr>
            <a:r>
              <a:rPr lang="en-US" sz="4800"/>
              <a:t>CREDIT CARD CUSTOMER ANALYSIS</a:t>
            </a:r>
            <a:endParaRPr lang="en-AU" sz="4800"/>
          </a:p>
        </p:txBody>
      </p:sp>
      <p:sp>
        <p:nvSpPr>
          <p:cNvPr id="3" name="Subtitle 2">
            <a:extLst>
              <a:ext uri="{FF2B5EF4-FFF2-40B4-BE49-F238E27FC236}">
                <a16:creationId xmlns:a16="http://schemas.microsoft.com/office/drawing/2014/main" id="{EB72D676-D9CD-01F0-BFDD-027ECF5FD0A8}"/>
              </a:ext>
            </a:extLst>
          </p:cNvPr>
          <p:cNvSpPr>
            <a:spLocks noGrp="1"/>
          </p:cNvSpPr>
          <p:nvPr>
            <p:ph type="subTitle" idx="1"/>
          </p:nvPr>
        </p:nvSpPr>
        <p:spPr>
          <a:xfrm>
            <a:off x="5829817" y="5409639"/>
            <a:ext cx="5481920" cy="908807"/>
          </a:xfrm>
        </p:spPr>
        <p:txBody>
          <a:bodyPr>
            <a:normAutofit/>
          </a:bodyPr>
          <a:lstStyle/>
          <a:p>
            <a:pPr algn="r"/>
            <a:r>
              <a:rPr lang="en-US"/>
              <a:t>DOAN NHU DO</a:t>
            </a:r>
            <a:endParaRPr lang="en-AU"/>
          </a:p>
        </p:txBody>
      </p:sp>
    </p:spTree>
    <p:extLst>
      <p:ext uri="{BB962C8B-B14F-4D97-AF65-F5344CB8AC3E}">
        <p14:creationId xmlns:p14="http://schemas.microsoft.com/office/powerpoint/2010/main" val="194851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24EA-1828-1DAE-8E26-9DFB66674A3C}"/>
              </a:ext>
            </a:extLst>
          </p:cNvPr>
          <p:cNvSpPr>
            <a:spLocks noGrp="1"/>
          </p:cNvSpPr>
          <p:nvPr>
            <p:ph type="title"/>
          </p:nvPr>
        </p:nvSpPr>
        <p:spPr/>
        <p:txBody>
          <a:bodyPr/>
          <a:lstStyle/>
          <a:p>
            <a:endParaRPr lang="en-AU"/>
          </a:p>
        </p:txBody>
      </p:sp>
      <p:pic>
        <p:nvPicPr>
          <p:cNvPr id="12289" name="Picture 1">
            <a:extLst>
              <a:ext uri="{FF2B5EF4-FFF2-40B4-BE49-F238E27FC236}">
                <a16:creationId xmlns:a16="http://schemas.microsoft.com/office/drawing/2014/main" id="{0ED4AD5B-58FF-FA8A-B6A8-3A57E4822E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336" y="116217"/>
            <a:ext cx="8395855" cy="64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0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Freeform: Shape 2056">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59" name="Rectangle 205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EC47-A77F-E210-6339-20E01BC6DD4A}"/>
              </a:ext>
            </a:extLst>
          </p:cNvPr>
          <p:cNvSpPr>
            <a:spLocks noGrp="1"/>
          </p:cNvSpPr>
          <p:nvPr>
            <p:ph type="title"/>
          </p:nvPr>
        </p:nvSpPr>
        <p:spPr>
          <a:xfrm>
            <a:off x="1080447" y="871369"/>
            <a:ext cx="1865954" cy="4605795"/>
          </a:xfrm>
        </p:spPr>
        <p:txBody>
          <a:bodyPr vert="horz" lIns="91440" tIns="45720" rIns="91440" bIns="45720" rtlCol="0" anchor="b">
            <a:normAutofit/>
          </a:bodyPr>
          <a:lstStyle/>
          <a:p>
            <a:pPr>
              <a:lnSpc>
                <a:spcPct val="100000"/>
              </a:lnSpc>
            </a:pPr>
            <a:endParaRPr lang="en-US" sz="3600" dirty="0"/>
          </a:p>
        </p:txBody>
      </p:sp>
      <p:pic>
        <p:nvPicPr>
          <p:cNvPr id="2052" name="Picture 4">
            <a:extLst>
              <a:ext uri="{FF2B5EF4-FFF2-40B4-BE49-F238E27FC236}">
                <a16:creationId xmlns:a16="http://schemas.microsoft.com/office/drawing/2014/main" id="{712AECB2-DE9D-3A0C-1726-26CCE67A91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1206" y="443437"/>
            <a:ext cx="7869588" cy="597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6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E2DD9-D765-9209-690E-404515F0AFF5}"/>
              </a:ext>
            </a:extLst>
          </p:cNvPr>
          <p:cNvSpPr>
            <a:spLocks noGrp="1"/>
          </p:cNvSpPr>
          <p:nvPr>
            <p:ph type="title"/>
          </p:nvPr>
        </p:nvSpPr>
        <p:spPr>
          <a:xfrm>
            <a:off x="1066800" y="1142999"/>
            <a:ext cx="4173416" cy="1257299"/>
          </a:xfrm>
        </p:spPr>
        <p:txBody>
          <a:bodyPr anchor="ctr">
            <a:normAutofit/>
          </a:bodyPr>
          <a:lstStyle/>
          <a:p>
            <a:endParaRPr lang="en-AU"/>
          </a:p>
        </p:txBody>
      </p:sp>
      <p:sp>
        <p:nvSpPr>
          <p:cNvPr id="3077" name="Content Placeholder 3076">
            <a:extLst>
              <a:ext uri="{FF2B5EF4-FFF2-40B4-BE49-F238E27FC236}">
                <a16:creationId xmlns:a16="http://schemas.microsoft.com/office/drawing/2014/main" id="{E5193DD5-D170-96C5-16B8-CDCAD7E697D6}"/>
              </a:ext>
            </a:extLst>
          </p:cNvPr>
          <p:cNvSpPr>
            <a:spLocks noGrp="1"/>
          </p:cNvSpPr>
          <p:nvPr>
            <p:ph idx="1"/>
          </p:nvPr>
        </p:nvSpPr>
        <p:spPr>
          <a:xfrm>
            <a:off x="1066797" y="2736850"/>
            <a:ext cx="4173415" cy="2978152"/>
          </a:xfrm>
        </p:spPr>
        <p:txBody>
          <a:bodyPr>
            <a:normAutofit/>
          </a:bodyPr>
          <a:lstStyle/>
          <a:p>
            <a:endParaRPr lang="en-US"/>
          </a:p>
        </p:txBody>
      </p:sp>
      <p:pic>
        <p:nvPicPr>
          <p:cNvPr id="3073" name="Picture 1">
            <a:extLst>
              <a:ext uri="{FF2B5EF4-FFF2-40B4-BE49-F238E27FC236}">
                <a16:creationId xmlns:a16="http://schemas.microsoft.com/office/drawing/2014/main" id="{7E000979-38C5-6913-B330-D0C31AF112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9345" y="384974"/>
            <a:ext cx="8980055" cy="592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1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A170-B9FA-443B-360D-037FD708E5A0}"/>
              </a:ext>
            </a:extLst>
          </p:cNvPr>
          <p:cNvSpPr>
            <a:spLocks noGrp="1"/>
          </p:cNvSpPr>
          <p:nvPr>
            <p:ph type="title"/>
          </p:nvPr>
        </p:nvSpPr>
        <p:spPr/>
        <p:txBody>
          <a:bodyPr/>
          <a:lstStyle/>
          <a:p>
            <a:r>
              <a:rPr lang="en-US" dirty="0"/>
              <a:t>Credit Limit</a:t>
            </a:r>
            <a:endParaRPr lang="en-AU" dirty="0"/>
          </a:p>
        </p:txBody>
      </p:sp>
      <p:pic>
        <p:nvPicPr>
          <p:cNvPr id="5" name="Content Placeholder 4">
            <a:extLst>
              <a:ext uri="{FF2B5EF4-FFF2-40B4-BE49-F238E27FC236}">
                <a16:creationId xmlns:a16="http://schemas.microsoft.com/office/drawing/2014/main" id="{DD938E32-B6DE-32AC-A718-B3628DDDCFF0}"/>
              </a:ext>
            </a:extLst>
          </p:cNvPr>
          <p:cNvPicPr>
            <a:picLocks noGrp="1" noChangeAspect="1"/>
          </p:cNvPicPr>
          <p:nvPr>
            <p:ph idx="1"/>
          </p:nvPr>
        </p:nvPicPr>
        <p:blipFill>
          <a:blip r:embed="rId3"/>
          <a:stretch>
            <a:fillRect/>
          </a:stretch>
        </p:blipFill>
        <p:spPr>
          <a:xfrm>
            <a:off x="1441241" y="2473247"/>
            <a:ext cx="8141118" cy="3010055"/>
          </a:xfrm>
        </p:spPr>
      </p:pic>
    </p:spTree>
    <p:extLst>
      <p:ext uri="{BB962C8B-B14F-4D97-AF65-F5344CB8AC3E}">
        <p14:creationId xmlns:p14="http://schemas.microsoft.com/office/powerpoint/2010/main" val="107738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45A8-45A6-D2FD-6570-BAA600DF3DAD}"/>
              </a:ext>
            </a:extLst>
          </p:cNvPr>
          <p:cNvSpPr>
            <a:spLocks noGrp="1"/>
          </p:cNvSpPr>
          <p:nvPr>
            <p:ph type="title"/>
          </p:nvPr>
        </p:nvSpPr>
        <p:spPr/>
        <p:txBody>
          <a:bodyPr/>
          <a:lstStyle/>
          <a:p>
            <a:r>
              <a:rPr lang="en-US" dirty="0"/>
              <a:t>Months on book</a:t>
            </a:r>
            <a:endParaRPr lang="en-AU" dirty="0"/>
          </a:p>
        </p:txBody>
      </p:sp>
      <p:pic>
        <p:nvPicPr>
          <p:cNvPr id="13" name="Content Placeholder 12">
            <a:extLst>
              <a:ext uri="{FF2B5EF4-FFF2-40B4-BE49-F238E27FC236}">
                <a16:creationId xmlns:a16="http://schemas.microsoft.com/office/drawing/2014/main" id="{4BFB502B-2C00-FCD9-0DBF-F602E2A70705}"/>
              </a:ext>
            </a:extLst>
          </p:cNvPr>
          <p:cNvPicPr>
            <a:picLocks noGrp="1" noChangeAspect="1"/>
          </p:cNvPicPr>
          <p:nvPr>
            <p:ph idx="1"/>
          </p:nvPr>
        </p:nvPicPr>
        <p:blipFill>
          <a:blip r:embed="rId3"/>
          <a:stretch>
            <a:fillRect/>
          </a:stretch>
        </p:blipFill>
        <p:spPr>
          <a:xfrm>
            <a:off x="1654175" y="2073360"/>
            <a:ext cx="8883650" cy="2894131"/>
          </a:xfrm>
        </p:spPr>
      </p:pic>
    </p:spTree>
    <p:extLst>
      <p:ext uri="{BB962C8B-B14F-4D97-AF65-F5344CB8AC3E}">
        <p14:creationId xmlns:p14="http://schemas.microsoft.com/office/powerpoint/2010/main" val="288847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790A-5DDF-F27B-493F-10B7E894DAF3}"/>
              </a:ext>
            </a:extLst>
          </p:cNvPr>
          <p:cNvSpPr>
            <a:spLocks noGrp="1"/>
          </p:cNvSpPr>
          <p:nvPr>
            <p:ph type="title"/>
          </p:nvPr>
        </p:nvSpPr>
        <p:spPr/>
        <p:txBody>
          <a:bodyPr/>
          <a:lstStyle/>
          <a:p>
            <a:endParaRPr lang="en-AU"/>
          </a:p>
        </p:txBody>
      </p:sp>
      <p:pic>
        <p:nvPicPr>
          <p:cNvPr id="4097" name="Picture 1">
            <a:extLst>
              <a:ext uri="{FF2B5EF4-FFF2-40B4-BE49-F238E27FC236}">
                <a16:creationId xmlns:a16="http://schemas.microsoft.com/office/drawing/2014/main" id="{535F7CF4-7338-29D0-ECE1-C785880B4A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746" y="433888"/>
            <a:ext cx="5985163" cy="599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6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0600-D73D-FB87-E4BA-1C67ED9AAA76}"/>
              </a:ext>
            </a:extLst>
          </p:cNvPr>
          <p:cNvSpPr>
            <a:spLocks noGrp="1"/>
          </p:cNvSpPr>
          <p:nvPr>
            <p:ph type="title"/>
          </p:nvPr>
        </p:nvSpPr>
        <p:spPr/>
        <p:txBody>
          <a:bodyPr/>
          <a:lstStyle/>
          <a:p>
            <a:r>
              <a:rPr lang="vi-VN" dirty="0"/>
              <a:t>Customer Age</a:t>
            </a:r>
            <a:endParaRPr lang="en-AU" dirty="0"/>
          </a:p>
        </p:txBody>
      </p:sp>
      <p:pic>
        <p:nvPicPr>
          <p:cNvPr id="1025" name="Picture 1">
            <a:extLst>
              <a:ext uri="{FF2B5EF4-FFF2-40B4-BE49-F238E27FC236}">
                <a16:creationId xmlns:a16="http://schemas.microsoft.com/office/drawing/2014/main" id="{1A35DAA0-DBB3-4F04-6444-32BC04DE4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7707" y="2139950"/>
            <a:ext cx="5648186"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76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FCF7-E7C8-D9B4-9437-DE6FB29E8F2A}"/>
              </a:ext>
            </a:extLst>
          </p:cNvPr>
          <p:cNvSpPr>
            <a:spLocks noGrp="1"/>
          </p:cNvSpPr>
          <p:nvPr>
            <p:ph type="title"/>
          </p:nvPr>
        </p:nvSpPr>
        <p:spPr/>
        <p:txBody>
          <a:bodyPr/>
          <a:lstStyle/>
          <a:p>
            <a:r>
              <a:rPr lang="en-US" dirty="0"/>
              <a:t>Marital Status</a:t>
            </a:r>
            <a:endParaRPr lang="en-AU" dirty="0"/>
          </a:p>
        </p:txBody>
      </p:sp>
      <p:pic>
        <p:nvPicPr>
          <p:cNvPr id="5121" name="Picture 1">
            <a:extLst>
              <a:ext uri="{FF2B5EF4-FFF2-40B4-BE49-F238E27FC236}">
                <a16:creationId xmlns:a16="http://schemas.microsoft.com/office/drawing/2014/main" id="{CFE0A08B-8C09-AEDD-DFF8-30408A81E9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3301" y="2139949"/>
            <a:ext cx="4687381" cy="37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5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ACAD-4926-F3FA-A331-C44DC144033F}"/>
              </a:ext>
            </a:extLst>
          </p:cNvPr>
          <p:cNvSpPr>
            <a:spLocks noGrp="1"/>
          </p:cNvSpPr>
          <p:nvPr>
            <p:ph type="title"/>
          </p:nvPr>
        </p:nvSpPr>
        <p:spPr/>
        <p:txBody>
          <a:bodyPr/>
          <a:lstStyle/>
          <a:p>
            <a:r>
              <a:rPr lang="en-US" dirty="0"/>
              <a:t>Income Category</a:t>
            </a:r>
            <a:endParaRPr lang="en-AU" dirty="0"/>
          </a:p>
        </p:txBody>
      </p:sp>
      <p:pic>
        <p:nvPicPr>
          <p:cNvPr id="6145" name="Picture 1">
            <a:extLst>
              <a:ext uri="{FF2B5EF4-FFF2-40B4-BE49-F238E27FC236}">
                <a16:creationId xmlns:a16="http://schemas.microsoft.com/office/drawing/2014/main" id="{A419FB51-7EC6-01E5-26C2-1A2F39700E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2814" y="2139950"/>
            <a:ext cx="5637972"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B55C-CCC6-B9C0-9E4B-8E6DA02ADF3B}"/>
              </a:ext>
            </a:extLst>
          </p:cNvPr>
          <p:cNvSpPr>
            <a:spLocks noGrp="1"/>
          </p:cNvSpPr>
          <p:nvPr>
            <p:ph type="title"/>
          </p:nvPr>
        </p:nvSpPr>
        <p:spPr/>
        <p:txBody>
          <a:bodyPr/>
          <a:lstStyle/>
          <a:p>
            <a:r>
              <a:rPr lang="en-US" dirty="0"/>
              <a:t>Education Level</a:t>
            </a:r>
            <a:endParaRPr lang="en-AU" dirty="0"/>
          </a:p>
        </p:txBody>
      </p:sp>
      <p:pic>
        <p:nvPicPr>
          <p:cNvPr id="7169" name="Picture 1">
            <a:extLst>
              <a:ext uri="{FF2B5EF4-FFF2-40B4-BE49-F238E27FC236}">
                <a16:creationId xmlns:a16="http://schemas.microsoft.com/office/drawing/2014/main" id="{C4EBD3E1-0B4B-7B17-F562-0CFC6EF519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55469" y="2139950"/>
            <a:ext cx="4844256" cy="394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6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A9E54-FF3B-D1F6-C2AE-B24294DBFDA7}"/>
              </a:ext>
            </a:extLst>
          </p:cNvPr>
          <p:cNvSpPr>
            <a:spLocks noGrp="1"/>
          </p:cNvSpPr>
          <p:nvPr>
            <p:ph type="ctrTitle"/>
          </p:nvPr>
        </p:nvSpPr>
        <p:spPr>
          <a:xfrm>
            <a:off x="1066799" y="1132367"/>
            <a:ext cx="7608074" cy="1257299"/>
          </a:xfrm>
        </p:spPr>
        <p:txBody>
          <a:bodyPr vert="horz" lIns="91440" tIns="45720" rIns="91440" bIns="45720" rtlCol="0" anchor="ctr">
            <a:normAutofit/>
          </a:bodyPr>
          <a:lstStyle/>
          <a:p>
            <a:pPr>
              <a:lnSpc>
                <a:spcPct val="90000"/>
              </a:lnSpc>
            </a:pPr>
            <a:r>
              <a:rPr lang="en-US" sz="4800"/>
              <a:t>AGENDA:</a:t>
            </a:r>
          </a:p>
        </p:txBody>
      </p:sp>
      <p:sp>
        <p:nvSpPr>
          <p:cNvPr id="12" name="Freeform: Shape 11">
            <a:extLst>
              <a:ext uri="{FF2B5EF4-FFF2-40B4-BE49-F238E27FC236}">
                <a16:creationId xmlns:a16="http://schemas.microsoft.com/office/drawing/2014/main" id="{4625E526-838B-DBE7-6600-D159BFBCE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1181B56-EE6C-9472-DE76-815675E8C45E}"/>
              </a:ext>
            </a:extLst>
          </p:cNvPr>
          <p:cNvSpPr>
            <a:spLocks noGrp="1"/>
          </p:cNvSpPr>
          <p:nvPr>
            <p:ph type="subTitle" idx="1"/>
          </p:nvPr>
        </p:nvSpPr>
        <p:spPr>
          <a:xfrm>
            <a:off x="1066800" y="2736850"/>
            <a:ext cx="5029200" cy="2978152"/>
          </a:xfrm>
        </p:spPr>
        <p:txBody>
          <a:bodyPr vert="horz" lIns="91440" tIns="45720" rIns="91440" bIns="45720" rtlCol="0">
            <a:normAutofit/>
          </a:bodyPr>
          <a:lstStyle/>
          <a:p>
            <a:pPr indent="-228600"/>
            <a:r>
              <a:rPr lang="en-US" dirty="0"/>
              <a:t>INTRODUCTION</a:t>
            </a:r>
          </a:p>
          <a:p>
            <a:pPr indent="-228600"/>
            <a:r>
              <a:rPr lang="en-US" dirty="0"/>
              <a:t>METHODOLOGY OVERVIEW</a:t>
            </a:r>
          </a:p>
          <a:p>
            <a:pPr indent="-228600"/>
            <a:r>
              <a:rPr lang="en-US" dirty="0"/>
              <a:t>CODING ON NOTEBOOK</a:t>
            </a:r>
          </a:p>
          <a:p>
            <a:pPr indent="-228600"/>
            <a:r>
              <a:rPr lang="en-US" dirty="0"/>
              <a:t>Q&amp;A</a:t>
            </a:r>
          </a:p>
        </p:txBody>
      </p:sp>
    </p:spTree>
    <p:extLst>
      <p:ext uri="{BB962C8B-B14F-4D97-AF65-F5344CB8AC3E}">
        <p14:creationId xmlns:p14="http://schemas.microsoft.com/office/powerpoint/2010/main" val="66339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4E6-3645-F69F-E9C1-CE011C96A6F3}"/>
              </a:ext>
            </a:extLst>
          </p:cNvPr>
          <p:cNvSpPr>
            <a:spLocks noGrp="1"/>
          </p:cNvSpPr>
          <p:nvPr>
            <p:ph type="title"/>
          </p:nvPr>
        </p:nvSpPr>
        <p:spPr/>
        <p:txBody>
          <a:bodyPr/>
          <a:lstStyle/>
          <a:p>
            <a:r>
              <a:rPr lang="en-US" dirty="0"/>
              <a:t>Card Category</a:t>
            </a:r>
            <a:endParaRPr lang="en-AU" dirty="0"/>
          </a:p>
        </p:txBody>
      </p:sp>
      <p:pic>
        <p:nvPicPr>
          <p:cNvPr id="8193" name="Picture 1">
            <a:extLst>
              <a:ext uri="{FF2B5EF4-FFF2-40B4-BE49-F238E27FC236}">
                <a16:creationId xmlns:a16="http://schemas.microsoft.com/office/drawing/2014/main" id="{416CDE2C-C3A2-7220-8F40-3DA306AAFF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6603" y="2139950"/>
            <a:ext cx="4749142" cy="408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76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D6F-86CC-5C13-4611-096B7509E8BF}"/>
              </a:ext>
            </a:extLst>
          </p:cNvPr>
          <p:cNvSpPr>
            <a:spLocks noGrp="1"/>
          </p:cNvSpPr>
          <p:nvPr>
            <p:ph type="title"/>
          </p:nvPr>
        </p:nvSpPr>
        <p:spPr/>
        <p:txBody>
          <a:bodyPr/>
          <a:lstStyle/>
          <a:p>
            <a:r>
              <a:rPr lang="en-US" dirty="0"/>
              <a:t>Education and Transaction Count</a:t>
            </a:r>
            <a:endParaRPr lang="en-AU" dirty="0"/>
          </a:p>
        </p:txBody>
      </p:sp>
      <p:pic>
        <p:nvPicPr>
          <p:cNvPr id="9217" name="Picture 1">
            <a:extLst>
              <a:ext uri="{FF2B5EF4-FFF2-40B4-BE49-F238E27FC236}">
                <a16:creationId xmlns:a16="http://schemas.microsoft.com/office/drawing/2014/main" id="{2690D5C4-B858-5BCC-E5E5-6F5900174B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5854" y="2139949"/>
            <a:ext cx="6450287" cy="409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17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6C65-A38B-F228-2A1F-459C44EDAAC9}"/>
              </a:ext>
            </a:extLst>
          </p:cNvPr>
          <p:cNvSpPr>
            <a:spLocks noGrp="1"/>
          </p:cNvSpPr>
          <p:nvPr>
            <p:ph type="title"/>
          </p:nvPr>
        </p:nvSpPr>
        <p:spPr/>
        <p:txBody>
          <a:bodyPr/>
          <a:lstStyle/>
          <a:p>
            <a:r>
              <a:rPr lang="en-US" dirty="0"/>
              <a:t>Marital Status and Transaction Count</a:t>
            </a:r>
            <a:endParaRPr lang="en-AU" dirty="0"/>
          </a:p>
        </p:txBody>
      </p:sp>
      <p:pic>
        <p:nvPicPr>
          <p:cNvPr id="11265" name="Picture 1">
            <a:extLst>
              <a:ext uri="{FF2B5EF4-FFF2-40B4-BE49-F238E27FC236}">
                <a16:creationId xmlns:a16="http://schemas.microsoft.com/office/drawing/2014/main" id="{B496EC7F-5B12-07E5-C07D-FE9E09C6F9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8423" y="2139949"/>
            <a:ext cx="8507087" cy="417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49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52B1-52E2-C0B1-991C-BEA8D113BA81}"/>
              </a:ext>
            </a:extLst>
          </p:cNvPr>
          <p:cNvSpPr>
            <a:spLocks noGrp="1"/>
          </p:cNvSpPr>
          <p:nvPr>
            <p:ph type="title"/>
          </p:nvPr>
        </p:nvSpPr>
        <p:spPr/>
        <p:txBody>
          <a:bodyPr/>
          <a:lstStyle/>
          <a:p>
            <a:r>
              <a:rPr lang="en-US" dirty="0"/>
              <a:t>Card Category and Utilization Ratio</a:t>
            </a:r>
            <a:endParaRPr lang="en-AU" dirty="0"/>
          </a:p>
        </p:txBody>
      </p:sp>
      <p:pic>
        <p:nvPicPr>
          <p:cNvPr id="10241" name="Picture 1">
            <a:extLst>
              <a:ext uri="{FF2B5EF4-FFF2-40B4-BE49-F238E27FC236}">
                <a16:creationId xmlns:a16="http://schemas.microsoft.com/office/drawing/2014/main" id="{8C9971CE-D7CE-2AC8-9EA9-7E2384B9D7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5900" y="2139950"/>
            <a:ext cx="6510404" cy="420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5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75AC-93AA-9283-55DC-47EFB979F431}"/>
              </a:ext>
            </a:extLst>
          </p:cNvPr>
          <p:cNvSpPr>
            <a:spLocks noGrp="1"/>
          </p:cNvSpPr>
          <p:nvPr>
            <p:ph type="title"/>
          </p:nvPr>
        </p:nvSpPr>
        <p:spPr/>
        <p:txBody>
          <a:bodyPr/>
          <a:lstStyle/>
          <a:p>
            <a:r>
              <a:rPr lang="en-US" dirty="0"/>
              <a:t>THANK YOU</a:t>
            </a:r>
            <a:endParaRPr lang="en-AU" dirty="0"/>
          </a:p>
        </p:txBody>
      </p:sp>
      <p:sp>
        <p:nvSpPr>
          <p:cNvPr id="3" name="Text Placeholder 2">
            <a:extLst>
              <a:ext uri="{FF2B5EF4-FFF2-40B4-BE49-F238E27FC236}">
                <a16:creationId xmlns:a16="http://schemas.microsoft.com/office/drawing/2014/main" id="{6B78616F-0F97-6F4A-CDD7-B5ABE1553051}"/>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6066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39A102-8AAF-61CD-D138-56A9A549C3B7}"/>
              </a:ext>
            </a:extLst>
          </p:cNvPr>
          <p:cNvSpPr>
            <a:spLocks noGrp="1"/>
          </p:cNvSpPr>
          <p:nvPr>
            <p:ph type="title"/>
          </p:nvPr>
        </p:nvSpPr>
        <p:spPr>
          <a:xfrm>
            <a:off x="1066801" y="1143000"/>
            <a:ext cx="5029199" cy="1061720"/>
          </a:xfrm>
        </p:spPr>
        <p:txBody>
          <a:bodyPr anchor="t">
            <a:normAutofit/>
          </a:bodyPr>
          <a:lstStyle/>
          <a:p>
            <a:r>
              <a:rPr lang="en-US" dirty="0"/>
              <a:t>INTRODUCTION</a:t>
            </a:r>
            <a:endParaRPr lang="en-AU" dirty="0"/>
          </a:p>
        </p:txBody>
      </p:sp>
      <p:pic>
        <p:nvPicPr>
          <p:cNvPr id="6" name="Content Placeholder 5" descr="A blue text on a black background&#10;&#10;Description automatically generated">
            <a:extLst>
              <a:ext uri="{FF2B5EF4-FFF2-40B4-BE49-F238E27FC236}">
                <a16:creationId xmlns:a16="http://schemas.microsoft.com/office/drawing/2014/main" id="{20D4FD96-8A09-7934-3AE2-E70762869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315" y="1976672"/>
            <a:ext cx="1730790" cy="865395"/>
          </a:xfrm>
          <a:prstGeom prst="rect">
            <a:avLst/>
          </a:prstGeom>
        </p:spPr>
      </p:pic>
      <p:pic>
        <p:nvPicPr>
          <p:cNvPr id="8" name="Graphic 7">
            <a:extLst>
              <a:ext uri="{FF2B5EF4-FFF2-40B4-BE49-F238E27FC236}">
                <a16:creationId xmlns:a16="http://schemas.microsoft.com/office/drawing/2014/main" id="{2EB52965-8BBE-D60E-72CD-D360DE4C7E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5762" y="3201322"/>
            <a:ext cx="554814" cy="554814"/>
          </a:xfrm>
          <a:prstGeom prst="rect">
            <a:avLst/>
          </a:prstGeom>
        </p:spPr>
      </p:pic>
      <p:cxnSp>
        <p:nvCxnSpPr>
          <p:cNvPr id="10" name="Straight Arrow Connector 9">
            <a:extLst>
              <a:ext uri="{FF2B5EF4-FFF2-40B4-BE49-F238E27FC236}">
                <a16:creationId xmlns:a16="http://schemas.microsoft.com/office/drawing/2014/main" id="{CEC607C2-9940-F5C3-40A3-5200BF1D765E}"/>
              </a:ext>
            </a:extLst>
          </p:cNvPr>
          <p:cNvCxnSpPr/>
          <p:nvPr/>
        </p:nvCxnSpPr>
        <p:spPr>
          <a:xfrm>
            <a:off x="2957459" y="2766759"/>
            <a:ext cx="0" cy="35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blue and black text&#10;&#10;Description automatically generated">
            <a:extLst>
              <a:ext uri="{FF2B5EF4-FFF2-40B4-BE49-F238E27FC236}">
                <a16:creationId xmlns:a16="http://schemas.microsoft.com/office/drawing/2014/main" id="{9B20FC21-4BD6-4EE9-CD79-74F8F78551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4049" y="3128965"/>
            <a:ext cx="1730790" cy="699527"/>
          </a:xfrm>
          <a:prstGeom prst="rect">
            <a:avLst/>
          </a:prstGeom>
        </p:spPr>
      </p:pic>
      <p:cxnSp>
        <p:nvCxnSpPr>
          <p:cNvPr id="14" name="Straight Arrow Connector 13">
            <a:extLst>
              <a:ext uri="{FF2B5EF4-FFF2-40B4-BE49-F238E27FC236}">
                <a16:creationId xmlns:a16="http://schemas.microsoft.com/office/drawing/2014/main" id="{C8AE0945-EEF8-68A4-D8C3-8A9411FD4EFE}"/>
              </a:ext>
            </a:extLst>
          </p:cNvPr>
          <p:cNvCxnSpPr/>
          <p:nvPr/>
        </p:nvCxnSpPr>
        <p:spPr>
          <a:xfrm>
            <a:off x="3422765" y="3478729"/>
            <a:ext cx="125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B271EFC5-07D8-60A6-B26E-C9C0F73B56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6661" y="4029756"/>
            <a:ext cx="885565" cy="1066036"/>
          </a:xfrm>
          <a:prstGeom prst="rect">
            <a:avLst/>
          </a:prstGeom>
        </p:spPr>
      </p:pic>
      <p:cxnSp>
        <p:nvCxnSpPr>
          <p:cNvPr id="18" name="Connector: Elbow 17">
            <a:extLst>
              <a:ext uri="{FF2B5EF4-FFF2-40B4-BE49-F238E27FC236}">
                <a16:creationId xmlns:a16="http://schemas.microsoft.com/office/drawing/2014/main" id="{37E0FD12-4245-51A4-2C58-2C5961BFE9FC}"/>
              </a:ext>
            </a:extLst>
          </p:cNvPr>
          <p:cNvCxnSpPr/>
          <p:nvPr/>
        </p:nvCxnSpPr>
        <p:spPr>
          <a:xfrm>
            <a:off x="2993169" y="3828492"/>
            <a:ext cx="2054694" cy="642096"/>
          </a:xfrm>
          <a:prstGeom prst="bentConnector3">
            <a:avLst>
              <a:gd name="adj1" fmla="val -19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Research with solid fill">
            <a:extLst>
              <a:ext uri="{FF2B5EF4-FFF2-40B4-BE49-F238E27FC236}">
                <a16:creationId xmlns:a16="http://schemas.microsoft.com/office/drawing/2014/main" id="{7F87D725-8680-7B46-6B64-59B6CDAE00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17378" y="3635201"/>
            <a:ext cx="789110" cy="789110"/>
          </a:xfrm>
          <a:prstGeom prst="rect">
            <a:avLst/>
          </a:prstGeom>
        </p:spPr>
      </p:pic>
      <p:cxnSp>
        <p:nvCxnSpPr>
          <p:cNvPr id="23" name="Straight Arrow Connector 22">
            <a:extLst>
              <a:ext uri="{FF2B5EF4-FFF2-40B4-BE49-F238E27FC236}">
                <a16:creationId xmlns:a16="http://schemas.microsoft.com/office/drawing/2014/main" id="{EDBE8770-7BCF-99EA-BB03-2487EE9C93B9}"/>
              </a:ext>
            </a:extLst>
          </p:cNvPr>
          <p:cNvCxnSpPr/>
          <p:nvPr/>
        </p:nvCxnSpPr>
        <p:spPr>
          <a:xfrm>
            <a:off x="6797968" y="4029756"/>
            <a:ext cx="61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E3F25AF-CE24-4732-0A5D-354419D64194}"/>
              </a:ext>
            </a:extLst>
          </p:cNvPr>
          <p:cNvCxnSpPr>
            <a:cxnSpLocks/>
          </p:cNvCxnSpPr>
          <p:nvPr/>
        </p:nvCxnSpPr>
        <p:spPr>
          <a:xfrm>
            <a:off x="6797968" y="3478729"/>
            <a:ext cx="0" cy="99186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1FF3CB5-1B1D-4C64-3AD8-4CE2DCF6982F}"/>
              </a:ext>
            </a:extLst>
          </p:cNvPr>
          <p:cNvSpPr txBox="1"/>
          <p:nvPr/>
        </p:nvSpPr>
        <p:spPr>
          <a:xfrm>
            <a:off x="8510321" y="2945105"/>
            <a:ext cx="2743181" cy="2585323"/>
          </a:xfrm>
          <a:prstGeom prst="rect">
            <a:avLst/>
          </a:prstGeom>
          <a:noFill/>
        </p:spPr>
        <p:txBody>
          <a:bodyPr wrap="square" rtlCol="0">
            <a:spAutoFit/>
          </a:bodyPr>
          <a:lstStyle/>
          <a:p>
            <a:r>
              <a:rPr lang="en-US" dirty="0"/>
              <a:t>Objectives:</a:t>
            </a:r>
          </a:p>
          <a:p>
            <a:endParaRPr lang="en-US" dirty="0"/>
          </a:p>
          <a:p>
            <a:r>
              <a:rPr lang="en-US" dirty="0"/>
              <a:t>Customer behavior.</a:t>
            </a:r>
          </a:p>
          <a:p>
            <a:endParaRPr lang="en-US" dirty="0"/>
          </a:p>
          <a:p>
            <a:r>
              <a:rPr lang="en-US" dirty="0"/>
              <a:t>C</a:t>
            </a:r>
            <a:r>
              <a:rPr lang="en-US" sz="1800" dirty="0"/>
              <a:t>onnections among different demographic, financial, and product-related variables.</a:t>
            </a:r>
            <a:endParaRPr lang="en-US" dirty="0"/>
          </a:p>
          <a:p>
            <a:endParaRPr lang="en-AU" dirty="0"/>
          </a:p>
        </p:txBody>
      </p:sp>
      <p:sp>
        <p:nvSpPr>
          <p:cNvPr id="31" name="Rectangle: Rounded Corners 30">
            <a:extLst>
              <a:ext uri="{FF2B5EF4-FFF2-40B4-BE49-F238E27FC236}">
                <a16:creationId xmlns:a16="http://schemas.microsoft.com/office/drawing/2014/main" id="{27DB8C42-0778-CF1A-D832-0BC9E267263F}"/>
              </a:ext>
            </a:extLst>
          </p:cNvPr>
          <p:cNvSpPr/>
          <p:nvPr/>
        </p:nvSpPr>
        <p:spPr>
          <a:xfrm>
            <a:off x="8314945" y="2766758"/>
            <a:ext cx="2938558" cy="2629107"/>
          </a:xfrm>
          <a:prstGeom prst="roundRect">
            <a:avLst/>
          </a:prstGeom>
          <a:noFill/>
          <a:ln w="19050">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5840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2373-91F7-63C0-BC9C-819D51E02B39}"/>
              </a:ext>
            </a:extLst>
          </p:cNvPr>
          <p:cNvSpPr>
            <a:spLocks noGrp="1"/>
          </p:cNvSpPr>
          <p:nvPr>
            <p:ph type="ctrTitle"/>
          </p:nvPr>
        </p:nvSpPr>
        <p:spPr>
          <a:xfrm>
            <a:off x="1066798" y="808021"/>
            <a:ext cx="4173416" cy="1257299"/>
          </a:xfrm>
        </p:spPr>
        <p:txBody>
          <a:bodyPr vert="horz" lIns="91440" tIns="45720" rIns="91440" bIns="45720" rtlCol="0" anchor="ctr">
            <a:normAutofit/>
          </a:bodyPr>
          <a:lstStyle/>
          <a:p>
            <a:pPr>
              <a:lnSpc>
                <a:spcPct val="90000"/>
              </a:lnSpc>
            </a:pPr>
            <a:r>
              <a:rPr lang="en-US" sz="3200" dirty="0"/>
              <a:t>METHODOLOGY OVERVIEW</a:t>
            </a:r>
          </a:p>
        </p:txBody>
      </p:sp>
      <p:sp>
        <p:nvSpPr>
          <p:cNvPr id="3" name="Subtitle 2">
            <a:extLst>
              <a:ext uri="{FF2B5EF4-FFF2-40B4-BE49-F238E27FC236}">
                <a16:creationId xmlns:a16="http://schemas.microsoft.com/office/drawing/2014/main" id="{02466678-E427-557B-00E4-D4BFAC80A46F}"/>
              </a:ext>
            </a:extLst>
          </p:cNvPr>
          <p:cNvSpPr>
            <a:spLocks noGrp="1"/>
          </p:cNvSpPr>
          <p:nvPr>
            <p:ph type="subTitle" idx="1"/>
          </p:nvPr>
        </p:nvSpPr>
        <p:spPr>
          <a:xfrm>
            <a:off x="1066798" y="2736849"/>
            <a:ext cx="4059384" cy="3682423"/>
          </a:xfrm>
        </p:spPr>
        <p:txBody>
          <a:bodyPr vert="horz" lIns="91440" tIns="45720" rIns="91440" bIns="45720" rtlCol="0">
            <a:normAutofit lnSpcReduction="10000"/>
          </a:bodyPr>
          <a:lstStyle/>
          <a:p>
            <a:pPr marL="342900" indent="-228600">
              <a:lnSpc>
                <a:spcPct val="110000"/>
              </a:lnSpc>
              <a:buFont typeface="Arial" panose="020B0604020202020204" pitchFamily="34" charset="0"/>
              <a:buChar char="•"/>
            </a:pPr>
            <a:r>
              <a:rPr lang="en-US" sz="1600" dirty="0"/>
              <a:t>Step 1: Perform exploratory data analysis to understand the data's structure, identifying key variables and potential patterns . Address missing or inconsistent data through cleaning and preprocessing. </a:t>
            </a:r>
          </a:p>
          <a:p>
            <a:pPr marL="342900" indent="-228600">
              <a:lnSpc>
                <a:spcPct val="110000"/>
              </a:lnSpc>
              <a:buFont typeface="Arial" panose="020B0604020202020204" pitchFamily="34" charset="0"/>
              <a:buChar char="•"/>
            </a:pPr>
            <a:r>
              <a:rPr lang="en-US" sz="1600" dirty="0"/>
              <a:t>Step 2: Apply statistical methods and visualization techniques to uncover insights. </a:t>
            </a:r>
          </a:p>
          <a:p>
            <a:pPr marL="342900" indent="-228600">
              <a:lnSpc>
                <a:spcPct val="110000"/>
              </a:lnSpc>
              <a:buFont typeface="Arial" panose="020B0604020202020204" pitchFamily="34" charset="0"/>
              <a:buChar char="•"/>
            </a:pPr>
            <a:r>
              <a:rPr lang="en-US" sz="1600" dirty="0"/>
              <a:t>Step 3: Depending on the goals, I might use machine learning algorithms for predictive modeling or clustering. </a:t>
            </a:r>
          </a:p>
        </p:txBody>
      </p:sp>
      <p:pic>
        <p:nvPicPr>
          <p:cNvPr id="12" name="Picture 11">
            <a:extLst>
              <a:ext uri="{FF2B5EF4-FFF2-40B4-BE49-F238E27FC236}">
                <a16:creationId xmlns:a16="http://schemas.microsoft.com/office/drawing/2014/main" id="{0072172F-E08B-90E6-1C61-9C7273CEBE38}"/>
              </a:ext>
            </a:extLst>
          </p:cNvPr>
          <p:cNvPicPr>
            <a:picLocks noChangeAspect="1"/>
          </p:cNvPicPr>
          <p:nvPr/>
        </p:nvPicPr>
        <p:blipFill rotWithShape="1">
          <a:blip r:embed="rId2"/>
          <a:srcRect l="12697" r="13025" b="2"/>
          <a:stretch/>
        </p:blipFill>
        <p:spPr>
          <a:xfrm>
            <a:off x="6120859" y="882650"/>
            <a:ext cx="5184373" cy="5095021"/>
          </a:xfrm>
          <a:prstGeom prst="rect">
            <a:avLst/>
          </a:prstGeom>
        </p:spPr>
      </p:pic>
    </p:spTree>
    <p:extLst>
      <p:ext uri="{BB962C8B-B14F-4D97-AF65-F5344CB8AC3E}">
        <p14:creationId xmlns:p14="http://schemas.microsoft.com/office/powerpoint/2010/main" val="291442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6DC6ADC0-1E80-E767-456F-00C778805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ACDA2C5-1323-7206-D8A4-C1E325BEE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5782" y="-71844"/>
            <a:ext cx="8344574" cy="4692581"/>
          </a:xfrm>
          <a:custGeom>
            <a:avLst/>
            <a:gdLst>
              <a:gd name="connsiteX0" fmla="*/ 76107 w 8344574"/>
              <a:gd name="connsiteY0" fmla="*/ 4692581 h 4692581"/>
              <a:gd name="connsiteX1" fmla="*/ 8344574 w 8344574"/>
              <a:gd name="connsiteY1" fmla="*/ 4548255 h 4692581"/>
              <a:gd name="connsiteX2" fmla="*/ 3062204 w 8344574"/>
              <a:gd name="connsiteY2" fmla="*/ 550287 h 4692581"/>
              <a:gd name="connsiteX3" fmla="*/ 3000617 w 8344574"/>
              <a:gd name="connsiteY3" fmla="*/ 506058 h 4692581"/>
              <a:gd name="connsiteX4" fmla="*/ 1427470 w 8344574"/>
              <a:gd name="connsiteY4" fmla="*/ 840 h 4692581"/>
              <a:gd name="connsiteX5" fmla="*/ 1257014 w 8344574"/>
              <a:gd name="connsiteY5" fmla="*/ 1707 h 4692581"/>
              <a:gd name="connsiteX6" fmla="*/ 27020 w 8344574"/>
              <a:gd name="connsiteY6" fmla="*/ 317762 h 4692581"/>
              <a:gd name="connsiteX7" fmla="*/ 0 w 8344574"/>
              <a:gd name="connsiteY7" fmla="*/ 332434 h 469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4574" h="4692581">
                <a:moveTo>
                  <a:pt x="76107" y="4692581"/>
                </a:moveTo>
                <a:lnTo>
                  <a:pt x="8344574" y="4548255"/>
                </a:lnTo>
                <a:lnTo>
                  <a:pt x="3062204" y="550287"/>
                </a:lnTo>
                <a:lnTo>
                  <a:pt x="3000617" y="506058"/>
                </a:lnTo>
                <a:cubicBezTo>
                  <a:pt x="2520169" y="179187"/>
                  <a:pt x="1973285" y="13891"/>
                  <a:pt x="1427470" y="840"/>
                </a:cubicBezTo>
                <a:cubicBezTo>
                  <a:pt x="1370615" y="-519"/>
                  <a:pt x="1313770" y="-227"/>
                  <a:pt x="1257014" y="1707"/>
                </a:cubicBezTo>
                <a:cubicBezTo>
                  <a:pt x="831342" y="16212"/>
                  <a:pt x="410614" y="123046"/>
                  <a:pt x="27020" y="317762"/>
                </a:cubicBezTo>
                <a:lnTo>
                  <a:pt x="0" y="332434"/>
                </a:lnTo>
                <a:close/>
              </a:path>
            </a:pathLst>
          </a:custGeom>
          <a:gradFill>
            <a:gsLst>
              <a:gs pos="39000">
                <a:schemeClr val="bg2"/>
              </a:gs>
              <a:gs pos="100000">
                <a:schemeClr val="accent1">
                  <a:lumMod val="60000"/>
                  <a:lumOff val="40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F1D2EB-195B-7D59-D854-EB4200FFD048}"/>
              </a:ext>
            </a:extLst>
          </p:cNvPr>
          <p:cNvSpPr>
            <a:spLocks noGrp="1"/>
          </p:cNvSpPr>
          <p:nvPr>
            <p:ph type="title"/>
          </p:nvPr>
        </p:nvSpPr>
        <p:spPr>
          <a:xfrm>
            <a:off x="6277969" y="1676698"/>
            <a:ext cx="5002403" cy="2554106"/>
          </a:xfrm>
        </p:spPr>
        <p:txBody>
          <a:bodyPr vert="horz" lIns="91440" tIns="45720" rIns="91440" bIns="45720" rtlCol="0" anchor="ctr">
            <a:normAutofit/>
          </a:bodyPr>
          <a:lstStyle/>
          <a:p>
            <a:pPr algn="r">
              <a:lnSpc>
                <a:spcPct val="100000"/>
              </a:lnSpc>
            </a:pPr>
            <a:r>
              <a:rPr lang="en-US" sz="3600" dirty="0"/>
              <a:t>CHARTS FROM NOTEBOOK</a:t>
            </a:r>
          </a:p>
        </p:txBody>
      </p:sp>
      <p:sp>
        <p:nvSpPr>
          <p:cNvPr id="13" name="Freeform: Shape 12">
            <a:extLst>
              <a:ext uri="{FF2B5EF4-FFF2-40B4-BE49-F238E27FC236}">
                <a16:creationId xmlns:a16="http://schemas.microsoft.com/office/drawing/2014/main" id="{E5CF57A1-3DD8-C1AD-BF62-241C569D36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20683"/>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38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39E-C756-0288-4A6A-B2ABD4D4018F}"/>
              </a:ext>
            </a:extLst>
          </p:cNvPr>
          <p:cNvSpPr>
            <a:spLocks noGrp="1"/>
          </p:cNvSpPr>
          <p:nvPr>
            <p:ph type="title"/>
          </p:nvPr>
        </p:nvSpPr>
        <p:spPr/>
        <p:txBody>
          <a:bodyPr/>
          <a:lstStyle/>
          <a:p>
            <a:r>
              <a:rPr lang="en-US" dirty="0"/>
              <a:t>Data Structure</a:t>
            </a:r>
            <a:endParaRPr lang="en-AU" dirty="0"/>
          </a:p>
        </p:txBody>
      </p:sp>
      <p:pic>
        <p:nvPicPr>
          <p:cNvPr id="7" name="Content Placeholder 6">
            <a:extLst>
              <a:ext uri="{FF2B5EF4-FFF2-40B4-BE49-F238E27FC236}">
                <a16:creationId xmlns:a16="http://schemas.microsoft.com/office/drawing/2014/main" id="{3D5E393B-0823-43EB-1E46-D119FE0FD085}"/>
              </a:ext>
            </a:extLst>
          </p:cNvPr>
          <p:cNvPicPr>
            <a:picLocks noGrp="1" noChangeAspect="1"/>
          </p:cNvPicPr>
          <p:nvPr>
            <p:ph idx="1"/>
          </p:nvPr>
        </p:nvPicPr>
        <p:blipFill>
          <a:blip r:embed="rId3"/>
          <a:stretch>
            <a:fillRect/>
          </a:stretch>
        </p:blipFill>
        <p:spPr>
          <a:xfrm>
            <a:off x="571209" y="1890509"/>
            <a:ext cx="11400787" cy="4030650"/>
          </a:xfrm>
        </p:spPr>
      </p:pic>
    </p:spTree>
    <p:extLst>
      <p:ext uri="{BB962C8B-B14F-4D97-AF65-F5344CB8AC3E}">
        <p14:creationId xmlns:p14="http://schemas.microsoft.com/office/powerpoint/2010/main" val="24547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4744-7EB5-FBB8-6CE6-01D853D2CEBC}"/>
              </a:ext>
            </a:extLst>
          </p:cNvPr>
          <p:cNvSpPr>
            <a:spLocks noGrp="1"/>
          </p:cNvSpPr>
          <p:nvPr>
            <p:ph type="title"/>
          </p:nvPr>
        </p:nvSpPr>
        <p:spPr/>
        <p:txBody>
          <a:bodyPr/>
          <a:lstStyle/>
          <a:p>
            <a:r>
              <a:rPr lang="en-US" dirty="0"/>
              <a:t>Statistics for dataset</a:t>
            </a:r>
            <a:endParaRPr lang="en-AU" dirty="0"/>
          </a:p>
        </p:txBody>
      </p:sp>
      <p:pic>
        <p:nvPicPr>
          <p:cNvPr id="7" name="Content Placeholder 6">
            <a:extLst>
              <a:ext uri="{FF2B5EF4-FFF2-40B4-BE49-F238E27FC236}">
                <a16:creationId xmlns:a16="http://schemas.microsoft.com/office/drawing/2014/main" id="{1622878D-17DF-2090-FDD7-2808D57302BB}"/>
              </a:ext>
            </a:extLst>
          </p:cNvPr>
          <p:cNvPicPr>
            <a:picLocks noGrp="1" noChangeAspect="1"/>
          </p:cNvPicPr>
          <p:nvPr>
            <p:ph idx="1"/>
          </p:nvPr>
        </p:nvPicPr>
        <p:blipFill>
          <a:blip r:embed="rId3"/>
          <a:stretch>
            <a:fillRect/>
          </a:stretch>
        </p:blipFill>
        <p:spPr>
          <a:xfrm>
            <a:off x="519256" y="2161309"/>
            <a:ext cx="11227227" cy="2806182"/>
          </a:xfrm>
        </p:spPr>
      </p:pic>
    </p:spTree>
    <p:extLst>
      <p:ext uri="{BB962C8B-B14F-4D97-AF65-F5344CB8AC3E}">
        <p14:creationId xmlns:p14="http://schemas.microsoft.com/office/powerpoint/2010/main" val="23611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EBAB-0DBB-4C10-BD00-99C2E064367D}"/>
              </a:ext>
            </a:extLst>
          </p:cNvPr>
          <p:cNvSpPr>
            <a:spLocks noGrp="1"/>
          </p:cNvSpPr>
          <p:nvPr>
            <p:ph type="title"/>
          </p:nvPr>
        </p:nvSpPr>
        <p:spPr/>
        <p:txBody>
          <a:bodyPr/>
          <a:lstStyle/>
          <a:p>
            <a:r>
              <a:rPr lang="en-US" dirty="0"/>
              <a:t>Data types</a:t>
            </a:r>
            <a:endParaRPr lang="en-AU" dirty="0"/>
          </a:p>
        </p:txBody>
      </p:sp>
      <p:pic>
        <p:nvPicPr>
          <p:cNvPr id="5" name="Content Placeholder 4">
            <a:extLst>
              <a:ext uri="{FF2B5EF4-FFF2-40B4-BE49-F238E27FC236}">
                <a16:creationId xmlns:a16="http://schemas.microsoft.com/office/drawing/2014/main" id="{6DB87B2F-E649-946B-0410-09038B82C176}"/>
              </a:ext>
            </a:extLst>
          </p:cNvPr>
          <p:cNvPicPr>
            <a:picLocks noGrp="1" noChangeAspect="1"/>
          </p:cNvPicPr>
          <p:nvPr>
            <p:ph idx="1"/>
          </p:nvPr>
        </p:nvPicPr>
        <p:blipFill>
          <a:blip r:embed="rId3"/>
          <a:stretch>
            <a:fillRect/>
          </a:stretch>
        </p:blipFill>
        <p:spPr>
          <a:xfrm>
            <a:off x="1069975" y="2201545"/>
            <a:ext cx="8883650" cy="3553460"/>
          </a:xfrm>
        </p:spPr>
      </p:pic>
    </p:spTree>
    <p:extLst>
      <p:ext uri="{BB962C8B-B14F-4D97-AF65-F5344CB8AC3E}">
        <p14:creationId xmlns:p14="http://schemas.microsoft.com/office/powerpoint/2010/main" val="342307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920-C10D-9999-1795-7329C27ADE63}"/>
              </a:ext>
            </a:extLst>
          </p:cNvPr>
          <p:cNvSpPr>
            <a:spLocks noGrp="1"/>
          </p:cNvSpPr>
          <p:nvPr>
            <p:ph type="title"/>
          </p:nvPr>
        </p:nvSpPr>
        <p:spPr/>
        <p:txBody>
          <a:bodyPr/>
          <a:lstStyle/>
          <a:p>
            <a:endParaRPr lang="en-AU" dirty="0"/>
          </a:p>
        </p:txBody>
      </p:sp>
      <p:pic>
        <p:nvPicPr>
          <p:cNvPr id="5" name="Content Placeholder 4">
            <a:extLst>
              <a:ext uri="{FF2B5EF4-FFF2-40B4-BE49-F238E27FC236}">
                <a16:creationId xmlns:a16="http://schemas.microsoft.com/office/drawing/2014/main" id="{697AB064-6721-EF47-C2DE-DCEC40382290}"/>
              </a:ext>
            </a:extLst>
          </p:cNvPr>
          <p:cNvPicPr>
            <a:picLocks noGrp="1" noChangeAspect="1"/>
          </p:cNvPicPr>
          <p:nvPr>
            <p:ph idx="1"/>
          </p:nvPr>
        </p:nvPicPr>
        <p:blipFill>
          <a:blip r:embed="rId3"/>
          <a:stretch>
            <a:fillRect/>
          </a:stretch>
        </p:blipFill>
        <p:spPr>
          <a:xfrm>
            <a:off x="1532339" y="2139949"/>
            <a:ext cx="8546843" cy="3948243"/>
          </a:xfrm>
        </p:spPr>
      </p:pic>
    </p:spTree>
    <p:extLst>
      <p:ext uri="{BB962C8B-B14F-4D97-AF65-F5344CB8AC3E}">
        <p14:creationId xmlns:p14="http://schemas.microsoft.com/office/powerpoint/2010/main" val="9556431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1645</TotalTime>
  <Words>1078</Words>
  <Application>Microsoft Office PowerPoint</Application>
  <PresentationFormat>Widescreen</PresentationFormat>
  <Paragraphs>74</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Neue Haas Grotesk Text Pro</vt:lpstr>
      <vt:lpstr>SwellVTI</vt:lpstr>
      <vt:lpstr>CREDIT CARD CUSTOMER ANALYSIS</vt:lpstr>
      <vt:lpstr>AGENDA:</vt:lpstr>
      <vt:lpstr>INTRODUCTION</vt:lpstr>
      <vt:lpstr>METHODOLOGY OVERVIEW</vt:lpstr>
      <vt:lpstr>CHARTS FROM NOTEBOOK</vt:lpstr>
      <vt:lpstr>Data Structure</vt:lpstr>
      <vt:lpstr>Statistics for dataset</vt:lpstr>
      <vt:lpstr>Data types</vt:lpstr>
      <vt:lpstr>PowerPoint Presentation</vt:lpstr>
      <vt:lpstr>PowerPoint Presentation</vt:lpstr>
      <vt:lpstr>PowerPoint Presentation</vt:lpstr>
      <vt:lpstr>PowerPoint Presentation</vt:lpstr>
      <vt:lpstr>Credit Limit</vt:lpstr>
      <vt:lpstr>Months on book</vt:lpstr>
      <vt:lpstr>PowerPoint Presentation</vt:lpstr>
      <vt:lpstr>Customer Age</vt:lpstr>
      <vt:lpstr>Marital Status</vt:lpstr>
      <vt:lpstr>Income Category</vt:lpstr>
      <vt:lpstr>Education Level</vt:lpstr>
      <vt:lpstr>Card Category</vt:lpstr>
      <vt:lpstr>Education and Transaction Count</vt:lpstr>
      <vt:lpstr>Marital Status and Transaction Count</vt:lpstr>
      <vt:lpstr>Card Category and Utilization Ratio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CUSTOMER ANALYSIS</dc:title>
  <dc:creator>Doan Nhu Do</dc:creator>
  <cp:lastModifiedBy>Doan Nhu Do</cp:lastModifiedBy>
  <cp:revision>6</cp:revision>
  <dcterms:created xsi:type="dcterms:W3CDTF">2024-02-10T04:09:39Z</dcterms:created>
  <dcterms:modified xsi:type="dcterms:W3CDTF">2024-02-11T13:00:54Z</dcterms:modified>
</cp:coreProperties>
</file>