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1" r:id="rId3"/>
    <p:sldId id="257" r:id="rId4"/>
    <p:sldId id="272" r:id="rId5"/>
    <p:sldId id="261" r:id="rId6"/>
    <p:sldId id="265" r:id="rId7"/>
    <p:sldId id="266" r:id="rId8"/>
    <p:sldId id="273" r:id="rId9"/>
    <p:sldId id="268" r:id="rId10"/>
    <p:sldId id="280" r:id="rId11"/>
    <p:sldId id="275" r:id="rId12"/>
    <p:sldId id="281" r:id="rId13"/>
    <p:sldId id="282" r:id="rId14"/>
    <p:sldId id="283" r:id="rId15"/>
    <p:sldId id="284" r:id="rId16"/>
    <p:sldId id="274" r:id="rId17"/>
    <p:sldId id="278" r:id="rId18"/>
    <p:sldId id="279" r:id="rId19"/>
    <p:sldId id="269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2/2/2024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2/2/2024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2/2/2024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itayneeman.github.io/posts/standardizing-node.js-version-in-an-npm-packag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fif"/><Relationship Id="rId5" Type="http://schemas.openxmlformats.org/officeDocument/2006/relationships/hyperlink" Target="https://diegomariano.com/react/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uhoclaptrinh.edu.vn/lap-trinh-ung-dung-di-dong-va-nhung-dieu-can-biet-687.html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f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oh.com.vn/doi-song/sinh-vien-tro-lai-truong-hoc-truc-tiep-vat-va-tim-tro-thoi-dich-covid-btv124-426550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vietnamnet.vn/sap-den-ngay-nhap-hoc-so-luong-nha-tro-cho-sinh-vien-thue-thay-doi-ra-sao-2046969.html" TargetMode="Externa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otaonec.edu.vn/mo-hinh-cho-thue-nha-o-online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thoibaonganhang.vn/nha-cho-thue-cho-thoi-co-moi-sau-dich-121289.html" TargetMode="Externa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Xây dựng và thiết kế -  Chức năng chính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8D06D71-9FD5-58E1-EED7-DF46A1422898}"/>
              </a:ext>
            </a:extLst>
          </p:cNvPr>
          <p:cNvSpPr txBox="1"/>
          <p:nvPr/>
        </p:nvSpPr>
        <p:spPr>
          <a:xfrm>
            <a:off x="235077" y="1525897"/>
            <a:ext cx="246490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Quản lí tin đăng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BBCB946-79A2-5A83-97B0-3C8C2AB17522}"/>
              </a:ext>
            </a:extLst>
          </p:cNvPr>
          <p:cNvSpPr txBox="1"/>
          <p:nvPr/>
        </p:nvSpPr>
        <p:spPr>
          <a:xfrm>
            <a:off x="3165056" y="1417234"/>
            <a:ext cx="473102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Sửa , xóa tin đã đăng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63BE4E8-9827-EEDD-2B31-9BFCFA68AEE9}"/>
              </a:ext>
            </a:extLst>
          </p:cNvPr>
          <p:cNvSpPr txBox="1"/>
          <p:nvPr/>
        </p:nvSpPr>
        <p:spPr>
          <a:xfrm>
            <a:off x="274833" y="3389764"/>
            <a:ext cx="2557669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Quản lí người dùng và bài đăng </a:t>
            </a:r>
          </a:p>
          <a:p>
            <a:r>
              <a:rPr lang="vi-VN" dirty="0"/>
              <a:t>(</a:t>
            </a:r>
            <a:r>
              <a:rPr lang="vi-VN" dirty="0" err="1"/>
              <a:t>Admin</a:t>
            </a:r>
            <a:r>
              <a:rPr lang="vi-VN" dirty="0"/>
              <a:t>)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C3B0CBD-0748-3007-62C7-770A971103B2}"/>
              </a:ext>
            </a:extLst>
          </p:cNvPr>
          <p:cNvSpPr txBox="1"/>
          <p:nvPr/>
        </p:nvSpPr>
        <p:spPr>
          <a:xfrm>
            <a:off x="3244569" y="2638011"/>
            <a:ext cx="41876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Quản lý , phân quyền người dùng 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D48EB97-ADB3-ECBE-D266-029BD2DF5446}"/>
              </a:ext>
            </a:extLst>
          </p:cNvPr>
          <p:cNvSpPr txBox="1"/>
          <p:nvPr/>
        </p:nvSpPr>
        <p:spPr>
          <a:xfrm>
            <a:off x="235077" y="5068965"/>
            <a:ext cx="2557669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Quản lí  thông tin cá nhân 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62F4887-A568-6E8A-60BC-3CCDD6031DB6}"/>
              </a:ext>
            </a:extLst>
          </p:cNvPr>
          <p:cNvSpPr txBox="1"/>
          <p:nvPr/>
        </p:nvSpPr>
        <p:spPr>
          <a:xfrm>
            <a:off x="3233529" y="5190645"/>
            <a:ext cx="408167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Chỉnh sửa thông tin cá nhân 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4323692-DE09-D976-8364-03EFCF87031B}"/>
              </a:ext>
            </a:extLst>
          </p:cNvPr>
          <p:cNvSpPr txBox="1"/>
          <p:nvPr/>
        </p:nvSpPr>
        <p:spPr>
          <a:xfrm>
            <a:off x="3244569" y="3258642"/>
            <a:ext cx="41876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Xử lí bài viết vi phạm 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88C39F4-036A-A1CE-992F-94A4EC4E9865}"/>
              </a:ext>
            </a:extLst>
          </p:cNvPr>
          <p:cNvSpPr txBox="1"/>
          <p:nvPr/>
        </p:nvSpPr>
        <p:spPr>
          <a:xfrm>
            <a:off x="3244569" y="3949382"/>
            <a:ext cx="41876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Gia hạn bài viết người dùng </a:t>
            </a:r>
          </a:p>
        </p:txBody>
      </p:sp>
    </p:spTree>
    <p:extLst>
      <p:ext uri="{BB962C8B-B14F-4D97-AF65-F5344CB8AC3E}">
        <p14:creationId xmlns:p14="http://schemas.microsoft.com/office/powerpoint/2010/main" val="1072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và thiết kết </a:t>
            </a:r>
            <a:r>
              <a:rPr lang="vi-VN" dirty="0" err="1"/>
              <a:t>website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Hình ảnh 13" descr="Ảnh có chứa biểu đồ, văn bản, hàng, vòng tròn&#10;&#10;Mô tả được tạo tự động">
            <a:extLst>
              <a:ext uri="{FF2B5EF4-FFF2-40B4-BE49-F238E27FC236}">
                <a16:creationId xmlns:a16="http://schemas.microsoft.com/office/drawing/2014/main" id="{C6276922-DFBB-D473-BE80-EE854178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56" y="1084966"/>
            <a:ext cx="7450653" cy="511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9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và thiết kết </a:t>
            </a:r>
            <a:r>
              <a:rPr lang="vi-VN" dirty="0" err="1"/>
              <a:t>website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Hình ảnh 6" descr="Ảnh có chứa văn bản, biểu đồ, Kế hoạch, Song song">
            <a:extLst>
              <a:ext uri="{FF2B5EF4-FFF2-40B4-BE49-F238E27FC236}">
                <a16:creationId xmlns:a16="http://schemas.microsoft.com/office/drawing/2014/main" id="{C81DFD4F-1F87-7075-A449-7F8DD55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01" y="1474304"/>
            <a:ext cx="8466220" cy="390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8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và thiết kết </a:t>
            </a:r>
            <a:r>
              <a:rPr lang="vi-VN" dirty="0" err="1"/>
              <a:t>website</a:t>
            </a:r>
            <a:r>
              <a:rPr lang="vi-VN" dirty="0"/>
              <a:t> – Công nghệ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Hình ảnh 3" descr="Ảnh có chứa Đồ họa, ảnh chụp màn hình, biểu tượng, thiết kế&#10;&#10;Mô tả được tạo tự động">
            <a:extLst>
              <a:ext uri="{FF2B5EF4-FFF2-40B4-BE49-F238E27FC236}">
                <a16:creationId xmlns:a16="http://schemas.microsoft.com/office/drawing/2014/main" id="{02DA4E07-63A8-D717-239A-2ABBBEAD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5677" y="1335157"/>
            <a:ext cx="1838739" cy="1838739"/>
          </a:xfrm>
          <a:prstGeom prst="rect">
            <a:avLst/>
          </a:prstGeom>
        </p:spPr>
      </p:pic>
      <p:pic>
        <p:nvPicPr>
          <p:cNvPr id="9" name="Hình ảnh 8" descr="Ảnh có chứa Đồ họa, Phông chữ, thiết kế đồ họa, biểu tượng&#10;&#10;Mô tả được tạo tự động">
            <a:extLst>
              <a:ext uri="{FF2B5EF4-FFF2-40B4-BE49-F238E27FC236}">
                <a16:creationId xmlns:a16="http://schemas.microsoft.com/office/drawing/2014/main" id="{ABB73F7B-C77D-228A-6D79-53EB3BC55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15787" y="1329947"/>
            <a:ext cx="1912425" cy="18439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" name="Hình ảnh 11" descr="Ảnh có chứa văn bản, hình trụ, vòng tròn, thiết kế&#10;&#10;Mô tả được tạo tự động">
            <a:extLst>
              <a:ext uri="{FF2B5EF4-FFF2-40B4-BE49-F238E27FC236}">
                <a16:creationId xmlns:a16="http://schemas.microsoft.com/office/drawing/2014/main" id="{4DBB2275-B4CA-D089-27AE-0BAC7AB59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8" y="1008063"/>
            <a:ext cx="1800225" cy="25431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0817561-5473-0C0D-377D-D410A271C72D}"/>
              </a:ext>
            </a:extLst>
          </p:cNvPr>
          <p:cNvSpPr txBox="1"/>
          <p:nvPr/>
        </p:nvSpPr>
        <p:spPr>
          <a:xfrm>
            <a:off x="848139" y="4465983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- Phát triển nhanh chóng</a:t>
            </a:r>
            <a:endParaRPr lang="vi-VN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800581B-56C8-5E28-6150-920F524E8F92}"/>
              </a:ext>
            </a:extLst>
          </p:cNvPr>
          <p:cNvSpPr txBox="1"/>
          <p:nvPr/>
        </p:nvSpPr>
        <p:spPr>
          <a:xfrm>
            <a:off x="848139" y="50159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- Hiệu suất cao</a:t>
            </a:r>
            <a:endParaRPr lang="vi-VN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4FA7BC9D-3550-361C-9057-153DC004A287}"/>
              </a:ext>
            </a:extLst>
          </p:cNvPr>
          <p:cNvSpPr txBox="1"/>
          <p:nvPr/>
        </p:nvSpPr>
        <p:spPr>
          <a:xfrm>
            <a:off x="848139" y="3551238"/>
            <a:ext cx="147099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 err="1"/>
              <a:t>Backend</a:t>
            </a:r>
            <a:endParaRPr lang="vi-VN" dirty="0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92423499-D0D2-6D97-3BCC-A63F740DA64C}"/>
              </a:ext>
            </a:extLst>
          </p:cNvPr>
          <p:cNvSpPr txBox="1"/>
          <p:nvPr/>
        </p:nvSpPr>
        <p:spPr>
          <a:xfrm>
            <a:off x="3743118" y="3551238"/>
            <a:ext cx="147099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 err="1"/>
              <a:t>Fontend</a:t>
            </a:r>
            <a:endParaRPr lang="vi-VN" dirty="0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38D1E0B-DB1D-CB3D-16FD-4161834DA618}"/>
              </a:ext>
            </a:extLst>
          </p:cNvPr>
          <p:cNvSpPr txBox="1"/>
          <p:nvPr/>
        </p:nvSpPr>
        <p:spPr>
          <a:xfrm>
            <a:off x="6802714" y="3551238"/>
            <a:ext cx="147099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 err="1"/>
              <a:t>Database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4221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và thiết kết </a:t>
            </a:r>
            <a:r>
              <a:rPr lang="vi-VN" dirty="0" err="1"/>
              <a:t>website</a:t>
            </a:r>
            <a:r>
              <a:rPr lang="vi-VN" dirty="0"/>
              <a:t> – Công nghệ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24AD4AE-579F-9768-C9A3-5F05B6FBC1E4}"/>
              </a:ext>
            </a:extLst>
          </p:cNvPr>
          <p:cNvSpPr txBox="1"/>
          <p:nvPr/>
        </p:nvSpPr>
        <p:spPr>
          <a:xfrm>
            <a:off x="450575" y="1273267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Mô hình 3 lớp ( </a:t>
            </a:r>
            <a:r>
              <a:rPr lang="vi-VN" dirty="0" err="1"/>
              <a:t>Three</a:t>
            </a:r>
            <a:r>
              <a:rPr lang="vi-VN" dirty="0"/>
              <a:t> </a:t>
            </a:r>
            <a:r>
              <a:rPr lang="vi-VN" dirty="0" err="1"/>
              <a:t>layer</a:t>
            </a:r>
            <a:r>
              <a:rPr lang="vi-VN" dirty="0"/>
              <a:t>) </a:t>
            </a:r>
          </a:p>
        </p:txBody>
      </p:sp>
      <p:pic>
        <p:nvPicPr>
          <p:cNvPr id="10" name="Hình ảnh 9" descr="Ảnh có chứa văn bản, ảnh chụp màn hình, Phông chữ, thiết kế">
            <a:extLst>
              <a:ext uri="{FF2B5EF4-FFF2-40B4-BE49-F238E27FC236}">
                <a16:creationId xmlns:a16="http://schemas.microsoft.com/office/drawing/2014/main" id="{92E64F5C-63A4-43DC-37D2-5F03AB26B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55" y="1948070"/>
            <a:ext cx="5999198" cy="33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7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và thiết kết </a:t>
            </a:r>
            <a:r>
              <a:rPr lang="vi-VN" dirty="0" err="1"/>
              <a:t>website</a:t>
            </a:r>
            <a:r>
              <a:rPr lang="vi-VN" dirty="0"/>
              <a:t> – </a:t>
            </a:r>
            <a:r>
              <a:rPr lang="vi-VN" dirty="0" err="1"/>
              <a:t>deploy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190354A-907B-9DA5-5005-145F685896A7}"/>
              </a:ext>
            </a:extLst>
          </p:cNvPr>
          <p:cNvSpPr txBox="1"/>
          <p:nvPr/>
        </p:nvSpPr>
        <p:spPr>
          <a:xfrm>
            <a:off x="543339" y="1326083"/>
            <a:ext cx="261910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 err="1"/>
              <a:t>Backend</a:t>
            </a:r>
            <a:r>
              <a:rPr lang="vi-VN" dirty="0"/>
              <a:t>  (</a:t>
            </a:r>
            <a:r>
              <a:rPr lang="vi-VN" dirty="0" err="1"/>
              <a:t>nodejs</a:t>
            </a:r>
            <a:r>
              <a:rPr lang="vi-VN" dirty="0"/>
              <a:t> )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FA31085-1B50-E9E4-B86D-62D31E174A34}"/>
              </a:ext>
            </a:extLst>
          </p:cNvPr>
          <p:cNvSpPr txBox="1"/>
          <p:nvPr/>
        </p:nvSpPr>
        <p:spPr>
          <a:xfrm>
            <a:off x="543339" y="2092897"/>
            <a:ext cx="261910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 err="1"/>
              <a:t>Database</a:t>
            </a:r>
            <a:r>
              <a:rPr lang="vi-VN" dirty="0"/>
              <a:t> (</a:t>
            </a:r>
            <a:r>
              <a:rPr lang="vi-VN" dirty="0" err="1"/>
              <a:t>Mysql</a:t>
            </a:r>
            <a:r>
              <a:rPr lang="vi-VN" dirty="0"/>
              <a:t>)  </a:t>
            </a:r>
          </a:p>
        </p:txBody>
      </p:sp>
      <p:pic>
        <p:nvPicPr>
          <p:cNvPr id="8" name="Hình ảnh 7" descr="Ảnh có chứa Phông chữ, biểu tượng, Đồ họa, màu trắng&#10;&#10;Mô tả được tạo tự động">
            <a:extLst>
              <a:ext uri="{FF2B5EF4-FFF2-40B4-BE49-F238E27FC236}">
                <a16:creationId xmlns:a16="http://schemas.microsoft.com/office/drawing/2014/main" id="{2E7FB514-9429-E32F-6DF7-224ED8EBD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48" y="3096149"/>
            <a:ext cx="2911357" cy="2095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Hình ảnh 10" descr="Ảnh có chứa Phông chữ, biểu tượng, Đồ họa, văn bản&#10;&#10;Mô tả được tạo tự động">
            <a:extLst>
              <a:ext uri="{FF2B5EF4-FFF2-40B4-BE49-F238E27FC236}">
                <a16:creationId xmlns:a16="http://schemas.microsoft.com/office/drawing/2014/main" id="{E0E8535F-0DD1-96C3-9BA8-869DB3095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48" y="1072614"/>
            <a:ext cx="2962275" cy="1543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64CD8DFA-B344-A717-709C-DD563FBEF518}"/>
              </a:ext>
            </a:extLst>
          </p:cNvPr>
          <p:cNvSpPr txBox="1"/>
          <p:nvPr/>
        </p:nvSpPr>
        <p:spPr>
          <a:xfrm>
            <a:off x="543339" y="4143899"/>
            <a:ext cx="261910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 err="1"/>
              <a:t>FontEnd</a:t>
            </a:r>
            <a:r>
              <a:rPr lang="vi-VN" dirty="0"/>
              <a:t> (</a:t>
            </a:r>
            <a:r>
              <a:rPr lang="vi-VN" dirty="0" err="1"/>
              <a:t>React</a:t>
            </a:r>
            <a:r>
              <a:rPr lang="vi-VN" dirty="0"/>
              <a:t>)  </a:t>
            </a:r>
          </a:p>
        </p:txBody>
      </p:sp>
      <p:sp>
        <p:nvSpPr>
          <p:cNvPr id="13" name="Ngoặc móc Phải 12">
            <a:extLst>
              <a:ext uri="{FF2B5EF4-FFF2-40B4-BE49-F238E27FC236}">
                <a16:creationId xmlns:a16="http://schemas.microsoft.com/office/drawing/2014/main" id="{57F94FFF-3245-4DA4-893B-769B6652B9A1}"/>
              </a:ext>
            </a:extLst>
          </p:cNvPr>
          <p:cNvSpPr/>
          <p:nvPr/>
        </p:nvSpPr>
        <p:spPr>
          <a:xfrm>
            <a:off x="3326295" y="1401109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9217070F-1323-E657-40E2-A1CA861EEA82}"/>
              </a:ext>
            </a:extLst>
          </p:cNvPr>
          <p:cNvCxnSpPr>
            <a:endCxn id="11" idx="1"/>
          </p:cNvCxnSpPr>
          <p:nvPr/>
        </p:nvCxnSpPr>
        <p:spPr>
          <a:xfrm flipV="1">
            <a:off x="3631096" y="1844139"/>
            <a:ext cx="2315552" cy="1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DD1204B-6B20-A283-AB6F-EB5B3E51328F}"/>
              </a:ext>
            </a:extLst>
          </p:cNvPr>
          <p:cNvSpPr txBox="1"/>
          <p:nvPr/>
        </p:nvSpPr>
        <p:spPr>
          <a:xfrm>
            <a:off x="3975652" y="1488977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Deploy</a:t>
            </a:r>
            <a:endParaRPr lang="vi-VN" dirty="0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AB8D265-6C78-29E8-E2FE-2EEF74B2A82F}"/>
              </a:ext>
            </a:extLst>
          </p:cNvPr>
          <p:cNvSpPr txBox="1"/>
          <p:nvPr/>
        </p:nvSpPr>
        <p:spPr>
          <a:xfrm>
            <a:off x="3861220" y="3934815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Deploy</a:t>
            </a:r>
            <a:endParaRPr lang="vi-VN" dirty="0"/>
          </a:p>
        </p:txBody>
      </p: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5A488D84-E689-B45D-9954-ACB1A6C559F3}"/>
              </a:ext>
            </a:extLst>
          </p:cNvPr>
          <p:cNvCxnSpPr>
            <a:cxnSpLocks/>
          </p:cNvCxnSpPr>
          <p:nvPr/>
        </p:nvCxnSpPr>
        <p:spPr>
          <a:xfrm>
            <a:off x="3261823" y="4359750"/>
            <a:ext cx="2620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050A58F-57C9-F791-DBC5-F7A16A213631}"/>
              </a:ext>
            </a:extLst>
          </p:cNvPr>
          <p:cNvSpPr txBox="1"/>
          <p:nvPr/>
        </p:nvSpPr>
        <p:spPr>
          <a:xfrm>
            <a:off x="502108" y="5785386"/>
            <a:ext cx="7645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i="1" dirty="0"/>
              <a:t>https://timnhanhanh-datn-client.vercel.app/</a:t>
            </a:r>
          </a:p>
        </p:txBody>
      </p:sp>
    </p:spTree>
    <p:extLst>
      <p:ext uri="{BB962C8B-B14F-4D97-AF65-F5344CB8AC3E}">
        <p14:creationId xmlns:p14="http://schemas.microsoft.com/office/powerpoint/2010/main" val="253046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78CF59B-5BDB-303A-1B49-A0556D01DC9F}"/>
              </a:ext>
            </a:extLst>
          </p:cNvPr>
          <p:cNvSpPr txBox="1"/>
          <p:nvPr/>
        </p:nvSpPr>
        <p:spPr>
          <a:xfrm>
            <a:off x="702364" y="1364974"/>
            <a:ext cx="756699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Dễ Sử Dụng: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Giao diện thân thiện, dễ sử dụng cho cả người dùng mới.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B74B007-09C1-BE20-4F2A-2EDBD72C0F66}"/>
              </a:ext>
            </a:extLst>
          </p:cNvPr>
          <p:cNvSpPr txBox="1"/>
          <p:nvPr/>
        </p:nvSpPr>
        <p:spPr>
          <a:xfrm>
            <a:off x="702363" y="2426250"/>
            <a:ext cx="756699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Tính Linh Hoạt: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Đáp ứng đa dạng nhu cầu của người thuê và </a:t>
            </a:r>
            <a:r>
              <a:rPr lang="vi-VN" dirty="0">
                <a:solidFill>
                  <a:srgbClr val="374151"/>
                </a:solidFill>
                <a:latin typeface="Söhne"/>
              </a:rPr>
              <a:t>người cho thuê  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1628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 . Kết luận và Hướng phát triển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E1FE1D-7C5F-15D3-5CD5-913413C7CFE3}"/>
              </a:ext>
            </a:extLst>
          </p:cNvPr>
          <p:cNvSpPr txBox="1"/>
          <p:nvPr/>
        </p:nvSpPr>
        <p:spPr>
          <a:xfrm>
            <a:off x="563217" y="1233966"/>
            <a:ext cx="790492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sz="2000" b="1" i="0" dirty="0">
                <a:effectLst/>
                <a:latin typeface="Söhne"/>
              </a:rPr>
              <a:t>Tầm Quan Trọng: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Söhne"/>
              </a:rPr>
              <a:t>Hệ thống giúp nâng cao trải nghiệm tìm kiếm và cho thuê nhà đối với người dùng </a:t>
            </a:r>
            <a:endParaRPr lang="vi-VN" sz="20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5683AD1-7433-C5DD-6192-74B325677603}"/>
              </a:ext>
            </a:extLst>
          </p:cNvPr>
          <p:cNvSpPr txBox="1"/>
          <p:nvPr/>
        </p:nvSpPr>
        <p:spPr>
          <a:xfrm>
            <a:off x="563217" y="3105834"/>
            <a:ext cx="7745897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Đóng Góp:</a:t>
            </a:r>
            <a:r>
              <a:rPr lang="vi-VN" dirty="0">
                <a:solidFill>
                  <a:srgbClr val="374151"/>
                </a:solidFill>
                <a:latin typeface="Söhne"/>
              </a:rPr>
              <a:t> </a:t>
            </a:r>
            <a:r>
              <a:rPr lang="vi-VN" dirty="0"/>
              <a:t>Góp phần thúc đẩy sự phát triển trong lĩnh vực cho thuê nhà,          căn hộ</a:t>
            </a:r>
            <a:r>
              <a:rPr lang="vi-VN" dirty="0">
                <a:solidFill>
                  <a:srgbClr val="374151"/>
                </a:solidFill>
                <a:latin typeface="Söhne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255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 i="0" dirty="0">
                <a:effectLst/>
                <a:latin typeface="Söhne"/>
              </a:rPr>
              <a:t>Hướng Phát Triển Tương 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113AF15-710B-07F9-E65F-36A954FA54EA}"/>
              </a:ext>
            </a:extLst>
          </p:cNvPr>
          <p:cNvSpPr txBox="1"/>
          <p:nvPr/>
        </p:nvSpPr>
        <p:spPr>
          <a:xfrm>
            <a:off x="235077" y="1692571"/>
            <a:ext cx="3806836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b="1" dirty="0"/>
              <a:t>Mở Rộng Nền Tảng</a:t>
            </a:r>
            <a:r>
              <a:rPr lang="vi-VN" dirty="0"/>
              <a:t>: Phát triển ứng dụng di động và kết nối với các dịch vụ khác.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043D184-F4E0-BB8E-6DDC-B18B24D7D5E6}"/>
              </a:ext>
            </a:extLst>
          </p:cNvPr>
          <p:cNvSpPr txBox="1"/>
          <p:nvPr/>
        </p:nvSpPr>
        <p:spPr>
          <a:xfrm>
            <a:off x="235077" y="4107698"/>
            <a:ext cx="3806836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b="1" dirty="0"/>
              <a:t>Tích Hợp Trí Tuệ Nhân Tạo</a:t>
            </a:r>
            <a:r>
              <a:rPr lang="vi-VN" dirty="0"/>
              <a:t>: Tối ưu hóa gợi ý bất động sản dựa trên sở thích và hành vi người dùng.</a:t>
            </a:r>
          </a:p>
        </p:txBody>
      </p:sp>
      <p:pic>
        <p:nvPicPr>
          <p:cNvPr id="6" name="Hình ảnh 5" descr="Ảnh có chứa ảnh chụp màn hình, thiết kế&#10;&#10;Mô tả được tạo tự động">
            <a:extLst>
              <a:ext uri="{FF2B5EF4-FFF2-40B4-BE49-F238E27FC236}">
                <a16:creationId xmlns:a16="http://schemas.microsoft.com/office/drawing/2014/main" id="{E6633E79-4E9F-2285-21E5-29F0629E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0296" y="1161223"/>
            <a:ext cx="3190718" cy="1798767"/>
          </a:xfrm>
          <a:prstGeom prst="rect">
            <a:avLst/>
          </a:prstGeom>
        </p:spPr>
      </p:pic>
      <p:pic>
        <p:nvPicPr>
          <p:cNvPr id="9" name="Hình ảnh 8" descr="Ảnh có chứa kính lúp cầm tay, gương, trong nhà&#10;&#10;Mô tả được tạo tự động">
            <a:extLst>
              <a:ext uri="{FF2B5EF4-FFF2-40B4-BE49-F238E27FC236}">
                <a16:creationId xmlns:a16="http://schemas.microsoft.com/office/drawing/2014/main" id="{5F6A377C-BDC4-34F5-ECF2-4F55F01A0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6" y="3516103"/>
            <a:ext cx="3190718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4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44" y="1684056"/>
            <a:ext cx="8849956" cy="2127504"/>
          </a:xfrm>
        </p:spPr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br>
              <a:rPr lang="en-US" dirty="0"/>
            </a:b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dựng,thiết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website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trọ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4CD5712-75A4-4FE1-9728-AED929B7E82D}"/>
              </a:ext>
            </a:extLst>
          </p:cNvPr>
          <p:cNvSpPr txBox="1"/>
          <p:nvPr/>
        </p:nvSpPr>
        <p:spPr>
          <a:xfrm>
            <a:off x="4828934" y="4383156"/>
            <a:ext cx="444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Doãn Minh Phụng    20183810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885B75F-DFFB-210D-8938-8EA4949FD6E5}"/>
              </a:ext>
            </a:extLst>
          </p:cNvPr>
          <p:cNvSpPr txBox="1"/>
          <p:nvPr/>
        </p:nvSpPr>
        <p:spPr>
          <a:xfrm>
            <a:off x="4828933" y="4989278"/>
            <a:ext cx="444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GVHD : PGS TS ĐẶNG VĂN CHUYẾT</a:t>
            </a:r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2971031"/>
            <a:ext cx="2526726" cy="915938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8219F51-2147-6581-5613-33D96E4BCB18}"/>
              </a:ext>
            </a:extLst>
          </p:cNvPr>
          <p:cNvSpPr txBox="1"/>
          <p:nvPr/>
        </p:nvSpPr>
        <p:spPr>
          <a:xfrm>
            <a:off x="4319515" y="457201"/>
            <a:ext cx="4002953" cy="183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Nội dung trình bày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9514" y="2560829"/>
            <a:ext cx="3771900" cy="18288"/>
          </a:xfrm>
          <a:custGeom>
            <a:avLst/>
            <a:gdLst>
              <a:gd name="connsiteX0" fmla="*/ 0 w 3771900"/>
              <a:gd name="connsiteY0" fmla="*/ 0 h 18288"/>
              <a:gd name="connsiteX1" fmla="*/ 704088 w 3771900"/>
              <a:gd name="connsiteY1" fmla="*/ 0 h 18288"/>
              <a:gd name="connsiteX2" fmla="*/ 1370457 w 3771900"/>
              <a:gd name="connsiteY2" fmla="*/ 0 h 18288"/>
              <a:gd name="connsiteX3" fmla="*/ 2036826 w 3771900"/>
              <a:gd name="connsiteY3" fmla="*/ 0 h 18288"/>
              <a:gd name="connsiteX4" fmla="*/ 2552319 w 3771900"/>
              <a:gd name="connsiteY4" fmla="*/ 0 h 18288"/>
              <a:gd name="connsiteX5" fmla="*/ 3105531 w 3771900"/>
              <a:gd name="connsiteY5" fmla="*/ 0 h 18288"/>
              <a:gd name="connsiteX6" fmla="*/ 3771900 w 3771900"/>
              <a:gd name="connsiteY6" fmla="*/ 0 h 18288"/>
              <a:gd name="connsiteX7" fmla="*/ 3771900 w 3771900"/>
              <a:gd name="connsiteY7" fmla="*/ 18288 h 18288"/>
              <a:gd name="connsiteX8" fmla="*/ 3143250 w 3771900"/>
              <a:gd name="connsiteY8" fmla="*/ 18288 h 18288"/>
              <a:gd name="connsiteX9" fmla="*/ 2627757 w 3771900"/>
              <a:gd name="connsiteY9" fmla="*/ 18288 h 18288"/>
              <a:gd name="connsiteX10" fmla="*/ 2112264 w 3771900"/>
              <a:gd name="connsiteY10" fmla="*/ 18288 h 18288"/>
              <a:gd name="connsiteX11" fmla="*/ 1445895 w 3771900"/>
              <a:gd name="connsiteY11" fmla="*/ 18288 h 18288"/>
              <a:gd name="connsiteX12" fmla="*/ 892683 w 3771900"/>
              <a:gd name="connsiteY12" fmla="*/ 18288 h 18288"/>
              <a:gd name="connsiteX13" fmla="*/ 0 w 3771900"/>
              <a:gd name="connsiteY13" fmla="*/ 18288 h 18288"/>
              <a:gd name="connsiteX14" fmla="*/ 0 w 3771900"/>
              <a:gd name="connsiteY14" fmla="*/ 0 h 18288"/>
              <a:gd name="connsiteX0" fmla="*/ 0 w 3771900"/>
              <a:gd name="connsiteY0" fmla="*/ 0 h 18288"/>
              <a:gd name="connsiteX1" fmla="*/ 590931 w 3771900"/>
              <a:gd name="connsiteY1" fmla="*/ 0 h 18288"/>
              <a:gd name="connsiteX2" fmla="*/ 1106424 w 3771900"/>
              <a:gd name="connsiteY2" fmla="*/ 0 h 18288"/>
              <a:gd name="connsiteX3" fmla="*/ 1810512 w 3771900"/>
              <a:gd name="connsiteY3" fmla="*/ 0 h 18288"/>
              <a:gd name="connsiteX4" fmla="*/ 2401443 w 3771900"/>
              <a:gd name="connsiteY4" fmla="*/ 0 h 18288"/>
              <a:gd name="connsiteX5" fmla="*/ 2992374 w 3771900"/>
              <a:gd name="connsiteY5" fmla="*/ 0 h 18288"/>
              <a:gd name="connsiteX6" fmla="*/ 3771900 w 3771900"/>
              <a:gd name="connsiteY6" fmla="*/ 0 h 18288"/>
              <a:gd name="connsiteX7" fmla="*/ 3771900 w 3771900"/>
              <a:gd name="connsiteY7" fmla="*/ 18288 h 18288"/>
              <a:gd name="connsiteX8" fmla="*/ 3143250 w 3771900"/>
              <a:gd name="connsiteY8" fmla="*/ 18288 h 18288"/>
              <a:gd name="connsiteX9" fmla="*/ 2627757 w 3771900"/>
              <a:gd name="connsiteY9" fmla="*/ 18288 h 18288"/>
              <a:gd name="connsiteX10" fmla="*/ 1999107 w 3771900"/>
              <a:gd name="connsiteY10" fmla="*/ 18288 h 18288"/>
              <a:gd name="connsiteX11" fmla="*/ 1370457 w 3771900"/>
              <a:gd name="connsiteY11" fmla="*/ 18288 h 18288"/>
              <a:gd name="connsiteX12" fmla="*/ 779526 w 3771900"/>
              <a:gd name="connsiteY12" fmla="*/ 18288 h 18288"/>
              <a:gd name="connsiteX13" fmla="*/ 0 w 3771900"/>
              <a:gd name="connsiteY13" fmla="*/ 18288 h 18288"/>
              <a:gd name="connsiteX14" fmla="*/ 0 w 37719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1900" h="18288" fill="none" extrusionOk="0">
                <a:moveTo>
                  <a:pt x="0" y="0"/>
                </a:moveTo>
                <a:cubicBezTo>
                  <a:pt x="287436" y="-36175"/>
                  <a:pt x="366245" y="33246"/>
                  <a:pt x="704088" y="0"/>
                </a:cubicBezTo>
                <a:cubicBezTo>
                  <a:pt x="1023542" y="-9212"/>
                  <a:pt x="1135888" y="21706"/>
                  <a:pt x="1370457" y="0"/>
                </a:cubicBezTo>
                <a:cubicBezTo>
                  <a:pt x="1612643" y="1012"/>
                  <a:pt x="1918282" y="-28472"/>
                  <a:pt x="2036826" y="0"/>
                </a:cubicBezTo>
                <a:cubicBezTo>
                  <a:pt x="2158661" y="40105"/>
                  <a:pt x="2354247" y="26415"/>
                  <a:pt x="2552319" y="0"/>
                </a:cubicBezTo>
                <a:cubicBezTo>
                  <a:pt x="2716777" y="-17114"/>
                  <a:pt x="2824915" y="23043"/>
                  <a:pt x="3105531" y="0"/>
                </a:cubicBezTo>
                <a:cubicBezTo>
                  <a:pt x="3381044" y="-32429"/>
                  <a:pt x="3596902" y="3395"/>
                  <a:pt x="3771900" y="0"/>
                </a:cubicBezTo>
                <a:cubicBezTo>
                  <a:pt x="3771609" y="9035"/>
                  <a:pt x="3771801" y="15148"/>
                  <a:pt x="3771900" y="18288"/>
                </a:cubicBezTo>
                <a:cubicBezTo>
                  <a:pt x="3457794" y="19957"/>
                  <a:pt x="3415448" y="-15179"/>
                  <a:pt x="3143250" y="18288"/>
                </a:cubicBezTo>
                <a:cubicBezTo>
                  <a:pt x="2866953" y="44091"/>
                  <a:pt x="2852564" y="22861"/>
                  <a:pt x="2627757" y="18288"/>
                </a:cubicBezTo>
                <a:cubicBezTo>
                  <a:pt x="2412632" y="15061"/>
                  <a:pt x="2228768" y="-1260"/>
                  <a:pt x="2112264" y="18288"/>
                </a:cubicBezTo>
                <a:cubicBezTo>
                  <a:pt x="1975640" y="66897"/>
                  <a:pt x="1635725" y="-13484"/>
                  <a:pt x="1445895" y="18288"/>
                </a:cubicBezTo>
                <a:cubicBezTo>
                  <a:pt x="1247266" y="8685"/>
                  <a:pt x="1124650" y="19647"/>
                  <a:pt x="892683" y="18288"/>
                </a:cubicBezTo>
                <a:cubicBezTo>
                  <a:pt x="637653" y="4646"/>
                  <a:pt x="185278" y="-30427"/>
                  <a:pt x="0" y="18288"/>
                </a:cubicBezTo>
                <a:cubicBezTo>
                  <a:pt x="-470" y="12661"/>
                  <a:pt x="773" y="6041"/>
                  <a:pt x="0" y="0"/>
                </a:cubicBezTo>
                <a:close/>
              </a:path>
              <a:path w="3771900" h="18288" stroke="0" extrusionOk="0">
                <a:moveTo>
                  <a:pt x="0" y="0"/>
                </a:moveTo>
                <a:cubicBezTo>
                  <a:pt x="191819" y="-28991"/>
                  <a:pt x="417180" y="8728"/>
                  <a:pt x="590931" y="0"/>
                </a:cubicBezTo>
                <a:cubicBezTo>
                  <a:pt x="784185" y="36025"/>
                  <a:pt x="942031" y="-7179"/>
                  <a:pt x="1106424" y="0"/>
                </a:cubicBezTo>
                <a:cubicBezTo>
                  <a:pt x="1308616" y="2226"/>
                  <a:pt x="1630174" y="34516"/>
                  <a:pt x="1810512" y="0"/>
                </a:cubicBezTo>
                <a:cubicBezTo>
                  <a:pt x="2022091" y="-3811"/>
                  <a:pt x="2188284" y="60598"/>
                  <a:pt x="2401443" y="0"/>
                </a:cubicBezTo>
                <a:cubicBezTo>
                  <a:pt x="2637014" y="-16349"/>
                  <a:pt x="2745608" y="-42652"/>
                  <a:pt x="2992374" y="0"/>
                </a:cubicBezTo>
                <a:cubicBezTo>
                  <a:pt x="3199629" y="42236"/>
                  <a:pt x="3496969" y="9414"/>
                  <a:pt x="3771900" y="0"/>
                </a:cubicBezTo>
                <a:cubicBezTo>
                  <a:pt x="3771420" y="6734"/>
                  <a:pt x="3771655" y="13051"/>
                  <a:pt x="3771900" y="18288"/>
                </a:cubicBezTo>
                <a:cubicBezTo>
                  <a:pt x="3462953" y="18781"/>
                  <a:pt x="3361132" y="1005"/>
                  <a:pt x="3143250" y="18288"/>
                </a:cubicBezTo>
                <a:cubicBezTo>
                  <a:pt x="2921481" y="34309"/>
                  <a:pt x="2854045" y="33328"/>
                  <a:pt x="2627757" y="18288"/>
                </a:cubicBezTo>
                <a:cubicBezTo>
                  <a:pt x="2409270" y="9750"/>
                  <a:pt x="2187246" y="-7226"/>
                  <a:pt x="1999107" y="18288"/>
                </a:cubicBezTo>
                <a:cubicBezTo>
                  <a:pt x="1815666" y="58826"/>
                  <a:pt x="1527808" y="-26152"/>
                  <a:pt x="1370457" y="18288"/>
                </a:cubicBezTo>
                <a:cubicBezTo>
                  <a:pt x="1214923" y="5764"/>
                  <a:pt x="1016212" y="-1456"/>
                  <a:pt x="779526" y="18288"/>
                </a:cubicBezTo>
                <a:cubicBezTo>
                  <a:pt x="536663" y="13268"/>
                  <a:pt x="178663" y="4126"/>
                  <a:pt x="0" y="18288"/>
                </a:cubicBezTo>
                <a:cubicBezTo>
                  <a:pt x="675" y="10011"/>
                  <a:pt x="125" y="8388"/>
                  <a:pt x="0" y="0"/>
                </a:cubicBezTo>
                <a:close/>
              </a:path>
              <a:path w="3771900" h="18288" fill="none" stroke="0" extrusionOk="0">
                <a:moveTo>
                  <a:pt x="0" y="0"/>
                </a:moveTo>
                <a:cubicBezTo>
                  <a:pt x="271103" y="-25687"/>
                  <a:pt x="370438" y="30140"/>
                  <a:pt x="704088" y="0"/>
                </a:cubicBezTo>
                <a:cubicBezTo>
                  <a:pt x="1051115" y="-25477"/>
                  <a:pt x="1106895" y="16187"/>
                  <a:pt x="1370457" y="0"/>
                </a:cubicBezTo>
                <a:cubicBezTo>
                  <a:pt x="1595146" y="2237"/>
                  <a:pt x="1896955" y="5767"/>
                  <a:pt x="2036826" y="0"/>
                </a:cubicBezTo>
                <a:cubicBezTo>
                  <a:pt x="2142627" y="2170"/>
                  <a:pt x="2421721" y="38840"/>
                  <a:pt x="2552319" y="0"/>
                </a:cubicBezTo>
                <a:cubicBezTo>
                  <a:pt x="2724848" y="-23030"/>
                  <a:pt x="2834005" y="15708"/>
                  <a:pt x="3105531" y="0"/>
                </a:cubicBezTo>
                <a:cubicBezTo>
                  <a:pt x="3342444" y="-24681"/>
                  <a:pt x="3609910" y="18784"/>
                  <a:pt x="3771900" y="0"/>
                </a:cubicBezTo>
                <a:cubicBezTo>
                  <a:pt x="3771328" y="8167"/>
                  <a:pt x="3771537" y="15177"/>
                  <a:pt x="3771900" y="18288"/>
                </a:cubicBezTo>
                <a:cubicBezTo>
                  <a:pt x="3464839" y="21068"/>
                  <a:pt x="3426011" y="-5801"/>
                  <a:pt x="3143250" y="18288"/>
                </a:cubicBezTo>
                <a:cubicBezTo>
                  <a:pt x="2863841" y="43255"/>
                  <a:pt x="2853465" y="28308"/>
                  <a:pt x="2627757" y="18288"/>
                </a:cubicBezTo>
                <a:cubicBezTo>
                  <a:pt x="2409491" y="18900"/>
                  <a:pt x="2243209" y="25448"/>
                  <a:pt x="2112264" y="18288"/>
                </a:cubicBezTo>
                <a:cubicBezTo>
                  <a:pt x="1997644" y="61180"/>
                  <a:pt x="1680001" y="64423"/>
                  <a:pt x="1445895" y="18288"/>
                </a:cubicBezTo>
                <a:cubicBezTo>
                  <a:pt x="1252635" y="3548"/>
                  <a:pt x="1127940" y="-648"/>
                  <a:pt x="892683" y="18288"/>
                </a:cubicBezTo>
                <a:cubicBezTo>
                  <a:pt x="631867" y="19114"/>
                  <a:pt x="176899" y="-29012"/>
                  <a:pt x="0" y="18288"/>
                </a:cubicBezTo>
                <a:cubicBezTo>
                  <a:pt x="-201" y="11951"/>
                  <a:pt x="215" y="487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771900"/>
                      <a:gd name="connsiteY0" fmla="*/ 0 h 18288"/>
                      <a:gd name="connsiteX1" fmla="*/ 704088 w 3771900"/>
                      <a:gd name="connsiteY1" fmla="*/ 0 h 18288"/>
                      <a:gd name="connsiteX2" fmla="*/ 1370457 w 3771900"/>
                      <a:gd name="connsiteY2" fmla="*/ 0 h 18288"/>
                      <a:gd name="connsiteX3" fmla="*/ 2036826 w 3771900"/>
                      <a:gd name="connsiteY3" fmla="*/ 0 h 18288"/>
                      <a:gd name="connsiteX4" fmla="*/ 2552319 w 3771900"/>
                      <a:gd name="connsiteY4" fmla="*/ 0 h 18288"/>
                      <a:gd name="connsiteX5" fmla="*/ 3105531 w 3771900"/>
                      <a:gd name="connsiteY5" fmla="*/ 0 h 18288"/>
                      <a:gd name="connsiteX6" fmla="*/ 3771900 w 3771900"/>
                      <a:gd name="connsiteY6" fmla="*/ 0 h 18288"/>
                      <a:gd name="connsiteX7" fmla="*/ 3771900 w 3771900"/>
                      <a:gd name="connsiteY7" fmla="*/ 18288 h 18288"/>
                      <a:gd name="connsiteX8" fmla="*/ 3143250 w 3771900"/>
                      <a:gd name="connsiteY8" fmla="*/ 18288 h 18288"/>
                      <a:gd name="connsiteX9" fmla="*/ 2627757 w 3771900"/>
                      <a:gd name="connsiteY9" fmla="*/ 18288 h 18288"/>
                      <a:gd name="connsiteX10" fmla="*/ 2112264 w 3771900"/>
                      <a:gd name="connsiteY10" fmla="*/ 18288 h 18288"/>
                      <a:gd name="connsiteX11" fmla="*/ 1445895 w 3771900"/>
                      <a:gd name="connsiteY11" fmla="*/ 18288 h 18288"/>
                      <a:gd name="connsiteX12" fmla="*/ 892683 w 3771900"/>
                      <a:gd name="connsiteY12" fmla="*/ 18288 h 18288"/>
                      <a:gd name="connsiteX13" fmla="*/ 0 w 3771900"/>
                      <a:gd name="connsiteY13" fmla="*/ 18288 h 18288"/>
                      <a:gd name="connsiteX14" fmla="*/ 0 w 3771900"/>
                      <a:gd name="connsiteY14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771900" h="18288" fill="none" extrusionOk="0">
                        <a:moveTo>
                          <a:pt x="0" y="0"/>
                        </a:moveTo>
                        <a:cubicBezTo>
                          <a:pt x="285982" y="-16509"/>
                          <a:pt x="373591" y="28957"/>
                          <a:pt x="704088" y="0"/>
                        </a:cubicBezTo>
                        <a:cubicBezTo>
                          <a:pt x="1034585" y="-28957"/>
                          <a:pt x="1127575" y="15529"/>
                          <a:pt x="1370457" y="0"/>
                        </a:cubicBezTo>
                        <a:cubicBezTo>
                          <a:pt x="1613339" y="-15529"/>
                          <a:pt x="1901330" y="-18417"/>
                          <a:pt x="2036826" y="0"/>
                        </a:cubicBezTo>
                        <a:cubicBezTo>
                          <a:pt x="2172322" y="18417"/>
                          <a:pt x="2391554" y="24426"/>
                          <a:pt x="2552319" y="0"/>
                        </a:cubicBezTo>
                        <a:cubicBezTo>
                          <a:pt x="2713084" y="-24426"/>
                          <a:pt x="2832344" y="19126"/>
                          <a:pt x="3105531" y="0"/>
                        </a:cubicBezTo>
                        <a:cubicBezTo>
                          <a:pt x="3378718" y="-19126"/>
                          <a:pt x="3624591" y="4962"/>
                          <a:pt x="3771900" y="0"/>
                        </a:cubicBezTo>
                        <a:cubicBezTo>
                          <a:pt x="3771400" y="8855"/>
                          <a:pt x="3772009" y="14521"/>
                          <a:pt x="3771900" y="18288"/>
                        </a:cubicBezTo>
                        <a:cubicBezTo>
                          <a:pt x="3458898" y="17742"/>
                          <a:pt x="3421743" y="-6827"/>
                          <a:pt x="3143250" y="18288"/>
                        </a:cubicBezTo>
                        <a:cubicBezTo>
                          <a:pt x="2864757" y="43403"/>
                          <a:pt x="2852800" y="27764"/>
                          <a:pt x="2627757" y="18288"/>
                        </a:cubicBezTo>
                        <a:cubicBezTo>
                          <a:pt x="2402714" y="8812"/>
                          <a:pt x="2240384" y="-3809"/>
                          <a:pt x="2112264" y="18288"/>
                        </a:cubicBezTo>
                        <a:cubicBezTo>
                          <a:pt x="1984144" y="40385"/>
                          <a:pt x="1648028" y="25259"/>
                          <a:pt x="1445895" y="18288"/>
                        </a:cubicBezTo>
                        <a:cubicBezTo>
                          <a:pt x="1243762" y="11317"/>
                          <a:pt x="1123026" y="22466"/>
                          <a:pt x="892683" y="18288"/>
                        </a:cubicBezTo>
                        <a:cubicBezTo>
                          <a:pt x="662340" y="14110"/>
                          <a:pt x="180978" y="-26198"/>
                          <a:pt x="0" y="18288"/>
                        </a:cubicBezTo>
                        <a:cubicBezTo>
                          <a:pt x="683" y="12014"/>
                          <a:pt x="724" y="5908"/>
                          <a:pt x="0" y="0"/>
                        </a:cubicBezTo>
                        <a:close/>
                      </a:path>
                      <a:path w="3771900" h="18288" stroke="0" extrusionOk="0">
                        <a:moveTo>
                          <a:pt x="0" y="0"/>
                        </a:moveTo>
                        <a:cubicBezTo>
                          <a:pt x="168080" y="-24280"/>
                          <a:pt x="426899" y="-27643"/>
                          <a:pt x="590931" y="0"/>
                        </a:cubicBezTo>
                        <a:cubicBezTo>
                          <a:pt x="754963" y="27643"/>
                          <a:pt x="943937" y="-964"/>
                          <a:pt x="1106424" y="0"/>
                        </a:cubicBezTo>
                        <a:cubicBezTo>
                          <a:pt x="1268911" y="964"/>
                          <a:pt x="1620128" y="24107"/>
                          <a:pt x="1810512" y="0"/>
                        </a:cubicBezTo>
                        <a:cubicBezTo>
                          <a:pt x="2000896" y="-24107"/>
                          <a:pt x="2173109" y="23508"/>
                          <a:pt x="2401443" y="0"/>
                        </a:cubicBezTo>
                        <a:cubicBezTo>
                          <a:pt x="2629777" y="-23508"/>
                          <a:pt x="2762620" y="-19902"/>
                          <a:pt x="2992374" y="0"/>
                        </a:cubicBezTo>
                        <a:cubicBezTo>
                          <a:pt x="3222128" y="19902"/>
                          <a:pt x="3483193" y="6322"/>
                          <a:pt x="3771900" y="0"/>
                        </a:cubicBezTo>
                        <a:cubicBezTo>
                          <a:pt x="3771002" y="7180"/>
                          <a:pt x="3772069" y="13790"/>
                          <a:pt x="3771900" y="18288"/>
                        </a:cubicBezTo>
                        <a:cubicBezTo>
                          <a:pt x="3466427" y="17166"/>
                          <a:pt x="3360902" y="-2444"/>
                          <a:pt x="3143250" y="18288"/>
                        </a:cubicBezTo>
                        <a:cubicBezTo>
                          <a:pt x="2925598" y="39020"/>
                          <a:pt x="2852709" y="34774"/>
                          <a:pt x="2627757" y="18288"/>
                        </a:cubicBezTo>
                        <a:cubicBezTo>
                          <a:pt x="2402805" y="1802"/>
                          <a:pt x="2156087" y="-12568"/>
                          <a:pt x="1999107" y="18288"/>
                        </a:cubicBezTo>
                        <a:cubicBezTo>
                          <a:pt x="1842127" y="49144"/>
                          <a:pt x="1528676" y="3672"/>
                          <a:pt x="1370457" y="18288"/>
                        </a:cubicBezTo>
                        <a:cubicBezTo>
                          <a:pt x="1212238" y="32905"/>
                          <a:pt x="1007440" y="24475"/>
                          <a:pt x="779526" y="18288"/>
                        </a:cubicBezTo>
                        <a:cubicBezTo>
                          <a:pt x="551612" y="12101"/>
                          <a:pt x="175765" y="8638"/>
                          <a:pt x="0" y="18288"/>
                        </a:cubicBezTo>
                        <a:cubicBezTo>
                          <a:pt x="571" y="10093"/>
                          <a:pt x="-125" y="8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1DCC409-42B3-EA58-069D-ADDD46C0AFDF}"/>
              </a:ext>
            </a:extLst>
          </p:cNvPr>
          <p:cNvSpPr txBox="1"/>
          <p:nvPr/>
        </p:nvSpPr>
        <p:spPr>
          <a:xfrm>
            <a:off x="4319515" y="2798064"/>
            <a:ext cx="4095821" cy="3417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1 .</a:t>
            </a:r>
            <a:r>
              <a:rPr lang="en-US" sz="1900" dirty="0" err="1">
                <a:solidFill>
                  <a:srgbClr val="FFFFFF"/>
                </a:solidFill>
              </a:rPr>
              <a:t>Đặt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vấn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đề</a:t>
            </a:r>
            <a:endParaRPr lang="en-US" sz="19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2. </a:t>
            </a:r>
            <a:r>
              <a:rPr lang="en-US" sz="1900" dirty="0" err="1">
                <a:solidFill>
                  <a:srgbClr val="FFFFFF"/>
                </a:solidFill>
              </a:rPr>
              <a:t>Mục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tiêu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đề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tài</a:t>
            </a:r>
            <a:endParaRPr lang="en-US" sz="19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3 .</a:t>
            </a:r>
            <a:r>
              <a:rPr lang="en-US" sz="1900" dirty="0" err="1">
                <a:solidFill>
                  <a:srgbClr val="FFFFFF"/>
                </a:solidFill>
              </a:rPr>
              <a:t>Xây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dựng</a:t>
            </a:r>
            <a:r>
              <a:rPr lang="en-US" sz="1900" dirty="0">
                <a:solidFill>
                  <a:srgbClr val="FFFFFF"/>
                </a:solidFill>
              </a:rPr>
              <a:t> , </a:t>
            </a:r>
            <a:r>
              <a:rPr lang="en-US" sz="1900" dirty="0" err="1">
                <a:solidFill>
                  <a:srgbClr val="FFFFFF"/>
                </a:solidFill>
              </a:rPr>
              <a:t>thiết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kế</a:t>
            </a:r>
            <a:r>
              <a:rPr lang="en-US" sz="1900" dirty="0">
                <a:solidFill>
                  <a:srgbClr val="FFFFFF"/>
                </a:solidFill>
              </a:rPr>
              <a:t> website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4. </a:t>
            </a:r>
            <a:r>
              <a:rPr lang="en-US" sz="1900" dirty="0" err="1">
                <a:solidFill>
                  <a:srgbClr val="FFFFFF"/>
                </a:solidFill>
              </a:rPr>
              <a:t>Kết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luận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và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Hướng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phát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triển</a:t>
            </a:r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331820" y="3116966"/>
            <a:ext cx="7342482" cy="11398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spcAft>
                <a:spcPts val="600"/>
              </a:spcAft>
            </a:pPr>
            <a:endParaRPr lang="en-US" sz="2800" b="0"/>
          </a:p>
          <a:p>
            <a:pPr>
              <a:spcAft>
                <a:spcPts val="600"/>
              </a:spcAft>
            </a:pPr>
            <a:endParaRPr lang="en-US" sz="2800" b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5CAE8AC-1E5D-B69F-0170-80BE809B228B}"/>
              </a:ext>
            </a:extLst>
          </p:cNvPr>
          <p:cNvSpPr txBox="1"/>
          <p:nvPr/>
        </p:nvSpPr>
        <p:spPr>
          <a:xfrm>
            <a:off x="235077" y="1247406"/>
            <a:ext cx="52478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Tìm và thuê nhà , căn hộ là nhu cầu lớn 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FCA62AB-018F-6CBA-6B9B-1A96E9FE708E}"/>
              </a:ext>
            </a:extLst>
          </p:cNvPr>
          <p:cNvSpPr txBox="1"/>
          <p:nvPr/>
        </p:nvSpPr>
        <p:spPr>
          <a:xfrm>
            <a:off x="235077" y="3547507"/>
            <a:ext cx="524786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Nhu cầu với mọi đối tượng đặc biệt là sinh viên hay những người làm việc tại </a:t>
            </a:r>
            <a:r>
              <a:rPr lang="vi-VN" dirty="0" err="1"/>
              <a:t>tp</a:t>
            </a:r>
            <a:r>
              <a:rPr lang="vi-VN" dirty="0"/>
              <a:t> lớn : Hà nội , TP HCM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B8F125A-7A67-6EF6-B437-64159C5CB31F}"/>
              </a:ext>
            </a:extLst>
          </p:cNvPr>
          <p:cNvSpPr txBox="1"/>
          <p:nvPr/>
        </p:nvSpPr>
        <p:spPr>
          <a:xfrm>
            <a:off x="331304" y="5610594"/>
            <a:ext cx="697064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sz="2400" dirty="0"/>
              <a:t>=&gt; Một hệ thống tìm kiếm và kết nối nhanh chóng </a:t>
            </a:r>
          </a:p>
        </p:txBody>
      </p:sp>
      <p:pic>
        <p:nvPicPr>
          <p:cNvPr id="8" name="Hình ảnh 7" descr="Ảnh có chứa văn bản, trang phục, người, đàn ông&#10;&#10;Mô tả được tạo tự động">
            <a:extLst>
              <a:ext uri="{FF2B5EF4-FFF2-40B4-BE49-F238E27FC236}">
                <a16:creationId xmlns:a16="http://schemas.microsoft.com/office/drawing/2014/main" id="{9AB62A77-B934-B07D-63F1-F831E0922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03288" y="893848"/>
            <a:ext cx="3021495" cy="1699591"/>
          </a:xfrm>
          <a:prstGeom prst="rect">
            <a:avLst/>
          </a:prstGeom>
        </p:spPr>
      </p:pic>
      <p:pic>
        <p:nvPicPr>
          <p:cNvPr id="10" name="Hình ảnh 9" descr="Ảnh có chứa văn bản, ảnh chụp màn hình, Phông chữ, thiết kế&#10;&#10;Mô tả được tạo tự động">
            <a:extLst>
              <a:ext uri="{FF2B5EF4-FFF2-40B4-BE49-F238E27FC236}">
                <a16:creationId xmlns:a16="http://schemas.microsoft.com/office/drawing/2014/main" id="{7D125714-904B-4947-1468-5AF4817CC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03288" y="3095475"/>
            <a:ext cx="3021495" cy="23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</a:p>
        </p:txBody>
      </p:sp>
      <p:pic>
        <p:nvPicPr>
          <p:cNvPr id="8" name="Hình ảnh 7" descr="Ảnh có chứa văn bản, ảnh chụp màn hình, Phông chữ, biểu tượng&#10;&#10;Mô tả được tạo tự động">
            <a:extLst>
              <a:ext uri="{FF2B5EF4-FFF2-40B4-BE49-F238E27FC236}">
                <a16:creationId xmlns:a16="http://schemas.microsoft.com/office/drawing/2014/main" id="{79734A40-1415-7A65-6410-8204ECF2D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32396" y="3916130"/>
            <a:ext cx="3116474" cy="2074403"/>
          </a:xfrm>
          <a:prstGeom prst="rect">
            <a:avLst/>
          </a:prstGeom>
        </p:spPr>
      </p:pic>
      <p:pic>
        <p:nvPicPr>
          <p:cNvPr id="10" name="Hình ảnh 9" descr="Ảnh có chứa văn bản, tòa nhà, biển hiệu, ngoài trời&#10;&#10;Mô tả được tạo tự động">
            <a:extLst>
              <a:ext uri="{FF2B5EF4-FFF2-40B4-BE49-F238E27FC236}">
                <a16:creationId xmlns:a16="http://schemas.microsoft.com/office/drawing/2014/main" id="{4BCD8BDD-3026-3404-AC97-93BE5A1BA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33612" y="1094725"/>
            <a:ext cx="3485322" cy="2396020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4647EA8-665B-4E9F-65B1-A90974D88D9D}"/>
              </a:ext>
            </a:extLst>
          </p:cNvPr>
          <p:cNvSpPr txBox="1"/>
          <p:nvPr/>
        </p:nvSpPr>
        <p:spPr>
          <a:xfrm>
            <a:off x="399771" y="1279553"/>
            <a:ext cx="348532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thủ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3650B03-D65E-9B35-4E5F-11BCA84F495C}"/>
              </a:ext>
            </a:extLst>
          </p:cNvPr>
          <p:cNvSpPr txBox="1"/>
          <p:nvPr/>
        </p:nvSpPr>
        <p:spPr>
          <a:xfrm>
            <a:off x="399771" y="3899260"/>
            <a:ext cx="453003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,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online </a:t>
            </a:r>
            <a:endParaRPr lang="vi-VN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26F0DFA-27AB-4944-2927-5F17EEE3F6DE}"/>
              </a:ext>
            </a:extLst>
          </p:cNvPr>
          <p:cNvSpPr txBox="1"/>
          <p:nvPr/>
        </p:nvSpPr>
        <p:spPr>
          <a:xfrm>
            <a:off x="563217" y="1874783"/>
            <a:ext cx="161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CCFFEED-6251-BDA5-722D-2859C4D0FAE6}"/>
              </a:ext>
            </a:extLst>
          </p:cNvPr>
          <p:cNvSpPr txBox="1"/>
          <p:nvPr/>
        </p:nvSpPr>
        <p:spPr>
          <a:xfrm>
            <a:off x="563217" y="2290650"/>
            <a:ext cx="3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Thông tin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, 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B651CC8-966E-BFFF-2C60-FB78602414D3}"/>
              </a:ext>
            </a:extLst>
          </p:cNvPr>
          <p:cNvSpPr txBox="1"/>
          <p:nvPr/>
        </p:nvSpPr>
        <p:spPr>
          <a:xfrm>
            <a:off x="463826" y="2912437"/>
            <a:ext cx="410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2D60B14-7FD3-B4D3-E685-6DC9120DE904}"/>
              </a:ext>
            </a:extLst>
          </p:cNvPr>
          <p:cNvSpPr txBox="1"/>
          <p:nvPr/>
        </p:nvSpPr>
        <p:spPr>
          <a:xfrm>
            <a:off x="848138" y="4453725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,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4B71711E-BCB4-EEDB-0E84-7B7D651FFCFE}"/>
              </a:ext>
            </a:extLst>
          </p:cNvPr>
          <p:cNvSpPr txBox="1"/>
          <p:nvPr/>
        </p:nvSpPr>
        <p:spPr>
          <a:xfrm>
            <a:off x="848138" y="4853568"/>
            <a:ext cx="418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44D16C6-EBFC-FB10-F777-97B16E154398}"/>
              </a:ext>
            </a:extLst>
          </p:cNvPr>
          <p:cNvSpPr txBox="1"/>
          <p:nvPr/>
        </p:nvSpPr>
        <p:spPr>
          <a:xfrm>
            <a:off x="235077" y="836878"/>
            <a:ext cx="6380923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000" dirty="0"/>
              <a:t>Phát triển một hệ thống tìm kiếm và cho thuê nhà ,căn hộ hiệu quả và thuận tiện.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5F3DFF3-AEF3-4355-2997-C1905D387654}"/>
              </a:ext>
            </a:extLst>
          </p:cNvPr>
          <p:cNvSpPr txBox="1"/>
          <p:nvPr/>
        </p:nvSpPr>
        <p:spPr>
          <a:xfrm>
            <a:off x="235077" y="2194494"/>
            <a:ext cx="63809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2000" dirty="0"/>
              <a:t>Kết  nối người thuê và người cho thuê một cách hiệu quả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2503A07-5F61-34BF-D8F5-B2518982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" y="3429000"/>
            <a:ext cx="3723861" cy="2176623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19E5AECE-2AE5-CF05-5031-B1D498C8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000" y="3429000"/>
            <a:ext cx="4465983" cy="26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 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006B197-774A-E94E-30A3-58DBFD7D9C97}"/>
              </a:ext>
            </a:extLst>
          </p:cNvPr>
          <p:cNvSpPr txBox="1"/>
          <p:nvPr/>
        </p:nvSpPr>
        <p:spPr>
          <a:xfrm>
            <a:off x="397566" y="971711"/>
            <a:ext cx="804406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Website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chia </a:t>
            </a:r>
            <a:r>
              <a:rPr lang="en-US" sz="2000" dirty="0" err="1"/>
              <a:t>sẻ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thuê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, </a:t>
            </a:r>
            <a:r>
              <a:rPr lang="en-US" sz="2000" dirty="0" err="1"/>
              <a:t>căn</a:t>
            </a:r>
            <a:r>
              <a:rPr lang="en-US" sz="2000" dirty="0"/>
              <a:t> </a:t>
            </a:r>
            <a:r>
              <a:rPr lang="en-US" sz="2000" dirty="0" err="1"/>
              <a:t>hộ</a:t>
            </a:r>
            <a:r>
              <a:rPr lang="en-US" sz="2000" dirty="0"/>
              <a:t> ,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…. </a:t>
            </a:r>
            <a:endParaRPr lang="vi-VN" sz="2000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AF29857-CEBB-E8B4-4E34-03E883523D74}"/>
              </a:ext>
            </a:extLst>
          </p:cNvPr>
          <p:cNvSpPr txBox="1"/>
          <p:nvPr/>
        </p:nvSpPr>
        <p:spPr>
          <a:xfrm>
            <a:off x="3408844" y="1752232"/>
            <a:ext cx="26371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E556152-FDF8-47EE-F33E-820C00AE36AD}"/>
              </a:ext>
            </a:extLst>
          </p:cNvPr>
          <p:cNvSpPr txBox="1"/>
          <p:nvPr/>
        </p:nvSpPr>
        <p:spPr>
          <a:xfrm>
            <a:off x="397566" y="1752232"/>
            <a:ext cx="26371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9183326-69DB-8A25-8E8E-572E86972A68}"/>
              </a:ext>
            </a:extLst>
          </p:cNvPr>
          <p:cNvSpPr txBox="1"/>
          <p:nvPr/>
        </p:nvSpPr>
        <p:spPr>
          <a:xfrm>
            <a:off x="6287600" y="1752232"/>
            <a:ext cx="26371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86430E5-385F-61DB-4B1F-86682D4151AC}"/>
              </a:ext>
            </a:extLst>
          </p:cNvPr>
          <p:cNvSpPr txBox="1"/>
          <p:nvPr/>
        </p:nvSpPr>
        <p:spPr>
          <a:xfrm>
            <a:off x="397566" y="2879017"/>
            <a:ext cx="3604591" cy="4616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 </a:t>
            </a:r>
            <a:endParaRPr lang="vi-VN" sz="2400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EE86426-6E62-C6A5-2CBF-97F1021986BA}"/>
              </a:ext>
            </a:extLst>
          </p:cNvPr>
          <p:cNvSpPr txBox="1"/>
          <p:nvPr/>
        </p:nvSpPr>
        <p:spPr>
          <a:xfrm>
            <a:off x="1166190" y="3563068"/>
            <a:ext cx="77585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1 .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,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,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F5B91BA-BAE0-E42E-4CBB-69F8F7ADFD3E}"/>
              </a:ext>
            </a:extLst>
          </p:cNvPr>
          <p:cNvSpPr txBox="1"/>
          <p:nvPr/>
        </p:nvSpPr>
        <p:spPr>
          <a:xfrm>
            <a:off x="1166190" y="4291213"/>
            <a:ext cx="77427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2 .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: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trọ</a:t>
            </a:r>
            <a:r>
              <a:rPr lang="en-US" dirty="0"/>
              <a:t> ,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,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v.vv</a:t>
            </a:r>
            <a:endParaRPr lang="vi-VN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4366442-8040-0591-4560-507FFBE0A876}"/>
              </a:ext>
            </a:extLst>
          </p:cNvPr>
          <p:cNvSpPr txBox="1"/>
          <p:nvPr/>
        </p:nvSpPr>
        <p:spPr>
          <a:xfrm>
            <a:off x="397566" y="5094101"/>
            <a:ext cx="833561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=&gt;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nối</a:t>
            </a:r>
            <a:r>
              <a:rPr lang="en-US" i="1" dirty="0"/>
              <a:t> 2 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1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 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F08B378-ADCC-52D1-5050-A9C8E09E591D}"/>
              </a:ext>
            </a:extLst>
          </p:cNvPr>
          <p:cNvSpPr txBox="1"/>
          <p:nvPr/>
        </p:nvSpPr>
        <p:spPr>
          <a:xfrm>
            <a:off x="384313" y="1173813"/>
            <a:ext cx="30612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ECEA821-189F-8467-28BA-3121A6DAE880}"/>
              </a:ext>
            </a:extLst>
          </p:cNvPr>
          <p:cNvSpPr txBox="1"/>
          <p:nvPr/>
        </p:nvSpPr>
        <p:spPr>
          <a:xfrm>
            <a:off x="503583" y="4759189"/>
            <a:ext cx="294198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A9DB926-DAE4-97CB-D813-0D7D74D993A8}"/>
              </a:ext>
            </a:extLst>
          </p:cNvPr>
          <p:cNvSpPr txBox="1"/>
          <p:nvPr/>
        </p:nvSpPr>
        <p:spPr>
          <a:xfrm>
            <a:off x="3708395" y="889192"/>
            <a:ext cx="520052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Cung cấp công cụ tìm kiếm mạnh mẽ và linh hoạt để người dùng dễ dàng định vị bất động sản mong muốn.</a:t>
            </a:r>
            <a:endParaRPr lang="vi-VN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B385BF0-36E6-291C-C39D-709C0BF0AAB1}"/>
              </a:ext>
            </a:extLst>
          </p:cNvPr>
          <p:cNvSpPr txBox="1"/>
          <p:nvPr/>
        </p:nvSpPr>
        <p:spPr>
          <a:xfrm>
            <a:off x="3708394" y="4759189"/>
            <a:ext cx="473102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374151"/>
                </a:solidFill>
                <a:latin typeface="Söhne"/>
              </a:rPr>
              <a:t>G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iúp chủ nhà và người thuê tương tác hiệu quả.</a:t>
            </a:r>
            <a:endParaRPr lang="vi-VN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8095FC3-3DF2-A878-0C41-88D1504AF683}"/>
              </a:ext>
            </a:extLst>
          </p:cNvPr>
          <p:cNvSpPr txBox="1"/>
          <p:nvPr/>
        </p:nvSpPr>
        <p:spPr>
          <a:xfrm>
            <a:off x="384313" y="2925271"/>
            <a:ext cx="306125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F7A2B60-15CD-D8C6-AA0A-89051C72D65A}"/>
              </a:ext>
            </a:extLst>
          </p:cNvPr>
          <p:cNvSpPr txBox="1"/>
          <p:nvPr/>
        </p:nvSpPr>
        <p:spPr>
          <a:xfrm>
            <a:off x="3724256" y="2925271"/>
            <a:ext cx="520052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Cung cấp công cụ đăng tin và hiển thị tin cho thuê tới người thuê một cách chính xác và hiệu quả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05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Xây dựng và thiết kế -  Chức năng chính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8D06D71-9FD5-58E1-EED7-DF46A1422898}"/>
              </a:ext>
            </a:extLst>
          </p:cNvPr>
          <p:cNvSpPr txBox="1"/>
          <p:nvPr/>
        </p:nvSpPr>
        <p:spPr>
          <a:xfrm>
            <a:off x="235077" y="1525897"/>
            <a:ext cx="246490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Hiển thị và Tìm kiếm 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BBCB946-79A2-5A83-97B0-3C8C2AB17522}"/>
              </a:ext>
            </a:extLst>
          </p:cNvPr>
          <p:cNvSpPr txBox="1"/>
          <p:nvPr/>
        </p:nvSpPr>
        <p:spPr>
          <a:xfrm>
            <a:off x="3165056" y="1156565"/>
            <a:ext cx="473102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Hiển thị danh sách nhà , căn hộ cho thuê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8D28CA3-E2A5-2CF8-3505-3702417C55AB}"/>
              </a:ext>
            </a:extLst>
          </p:cNvPr>
          <p:cNvSpPr txBox="1"/>
          <p:nvPr/>
        </p:nvSpPr>
        <p:spPr>
          <a:xfrm>
            <a:off x="3233529" y="1744201"/>
            <a:ext cx="556591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Lọc kết quả theo các tiêu chí cụ thể như vị trí, giá cả, diện tích, </a:t>
            </a:r>
            <a:r>
              <a:rPr lang="vi-VN" b="0" i="0" dirty="0" err="1">
                <a:solidFill>
                  <a:srgbClr val="374151"/>
                </a:solidFill>
                <a:effectLst/>
                <a:latin typeface="Söhne"/>
              </a:rPr>
              <a:t>v.v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vi-VN" dirty="0"/>
          </a:p>
          <a:p>
            <a:endParaRPr lang="vi-VN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63BE4E8-9827-EEDD-2B31-9BFCFA68AEE9}"/>
              </a:ext>
            </a:extLst>
          </p:cNvPr>
          <p:cNvSpPr txBox="1"/>
          <p:nvPr/>
        </p:nvSpPr>
        <p:spPr>
          <a:xfrm>
            <a:off x="235077" y="3389764"/>
            <a:ext cx="255766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Tương tác bài viết 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C3B0CBD-0748-3007-62C7-770A971103B2}"/>
              </a:ext>
            </a:extLst>
          </p:cNvPr>
          <p:cNvSpPr txBox="1"/>
          <p:nvPr/>
        </p:nvSpPr>
        <p:spPr>
          <a:xfrm>
            <a:off x="3233529" y="3003867"/>
            <a:ext cx="41876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Bình luận bài viết 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D48EB97-ADB3-ECBE-D266-029BD2DF5446}"/>
              </a:ext>
            </a:extLst>
          </p:cNvPr>
          <p:cNvSpPr txBox="1"/>
          <p:nvPr/>
        </p:nvSpPr>
        <p:spPr>
          <a:xfrm>
            <a:off x="235077" y="5068965"/>
            <a:ext cx="2557669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Quản lí  thông tin cá nhân 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62F4887-A568-6E8A-60BC-3CCDD6031DB6}"/>
              </a:ext>
            </a:extLst>
          </p:cNvPr>
          <p:cNvSpPr txBox="1"/>
          <p:nvPr/>
        </p:nvSpPr>
        <p:spPr>
          <a:xfrm>
            <a:off x="3233529" y="5190645"/>
            <a:ext cx="408167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Chỉnh sửa thông tin cá nhân 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4323692-DE09-D976-8364-03EFCF87031B}"/>
              </a:ext>
            </a:extLst>
          </p:cNvPr>
          <p:cNvSpPr txBox="1"/>
          <p:nvPr/>
        </p:nvSpPr>
        <p:spPr>
          <a:xfrm>
            <a:off x="3244569" y="3574430"/>
            <a:ext cx="41876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Đánh giá bài viết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88C39F4-036A-A1CE-992F-94A4EC4E9865}"/>
              </a:ext>
            </a:extLst>
          </p:cNvPr>
          <p:cNvSpPr txBox="1"/>
          <p:nvPr/>
        </p:nvSpPr>
        <p:spPr>
          <a:xfrm>
            <a:off x="3244569" y="4130573"/>
            <a:ext cx="41876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Báo cáo vi phạm </a:t>
            </a:r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</TotalTime>
  <Words>740</Words>
  <Application>Microsoft Office PowerPoint</Application>
  <PresentationFormat>Trình chiếu Trên màn hình (4:3)</PresentationFormat>
  <Paragraphs>106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Arial</vt:lpstr>
      <vt:lpstr>Calibri</vt:lpstr>
      <vt:lpstr>Lato</vt:lpstr>
      <vt:lpstr>Söhne</vt:lpstr>
      <vt:lpstr>Office Theme</vt:lpstr>
      <vt:lpstr>Bản trình bày PowerPoint</vt:lpstr>
      <vt:lpstr>Đồ án tốt nghiệp Xây dựng,thiết kế website tìm và quản lí nhà trọ</vt:lpstr>
      <vt:lpstr>Bản trình bày PowerPoint</vt:lpstr>
      <vt:lpstr>1 . Đặt vấn đề</vt:lpstr>
      <vt:lpstr>Đặt vấn đề </vt:lpstr>
      <vt:lpstr>Mục tiêu đề tài</vt:lpstr>
      <vt:lpstr>Mục tiêu đề tài  </vt:lpstr>
      <vt:lpstr>Mục tiêu đề tài </vt:lpstr>
      <vt:lpstr>3. Xây dựng và thiết kế -  Chức năng chính </vt:lpstr>
      <vt:lpstr>3. Xây dựng và thiết kế -  Chức năng chính </vt:lpstr>
      <vt:lpstr>Xây dựng và thiết kết website </vt:lpstr>
      <vt:lpstr>Xây dựng và thiết kết website </vt:lpstr>
      <vt:lpstr>Xây dựng và thiết kết website – Công nghệ </vt:lpstr>
      <vt:lpstr>Xây dựng và thiết kết website – Công nghệ </vt:lpstr>
      <vt:lpstr>Xây dựng và thiết kết website – deploy </vt:lpstr>
      <vt:lpstr>Ưu điểm</vt:lpstr>
      <vt:lpstr>4 . Kết luận và Hướng phát triển </vt:lpstr>
      <vt:lpstr>Hướng Phát Triển Tương Lai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doãn phụng</cp:lastModifiedBy>
  <cp:revision>14</cp:revision>
  <dcterms:created xsi:type="dcterms:W3CDTF">2021-05-28T04:32:29Z</dcterms:created>
  <dcterms:modified xsi:type="dcterms:W3CDTF">2024-02-01T22:45:16Z</dcterms:modified>
</cp:coreProperties>
</file>