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CEF3-D4BB-412A-9868-6424CD54C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B889A-3033-4E45-A2CF-517507EB2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4686"/>
            <a:ext cx="9144000" cy="155405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8892C-68BD-4CE3-9C95-640DD787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1672-0612-49F9-8049-4948B3A43BD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E7FD6-F50A-402B-8D7E-1A3566C0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E6BE0-265C-4AF1-ADF0-9929746D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D55-0BDB-4A60-97A0-82E662F75D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8C675-6625-4F2C-8129-8BC9383529F0}"/>
              </a:ext>
            </a:extLst>
          </p:cNvPr>
          <p:cNvSpPr/>
          <p:nvPr/>
        </p:nvSpPr>
        <p:spPr>
          <a:xfrm>
            <a:off x="1513054" y="3503990"/>
            <a:ext cx="915494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792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6590-67A1-454C-9882-A56333E8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F90B-C070-4F05-9280-0ED0D7E9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543"/>
            <a:ext cx="10515600" cy="47644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FDF57-6AC6-47ED-9A1B-534A21E0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1672-0612-49F9-8049-4948B3A43BD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AA8C2-724E-4C70-9ED0-D7FC4918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4BB08-B8E0-49C9-A7F3-F72D901F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D55-0BDB-4A60-97A0-82E662F75D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E41EE-80BC-4796-8C7C-D9F628C7E18A}"/>
              </a:ext>
            </a:extLst>
          </p:cNvPr>
          <p:cNvSpPr/>
          <p:nvPr/>
        </p:nvSpPr>
        <p:spPr>
          <a:xfrm flipV="1">
            <a:off x="824552" y="1134024"/>
            <a:ext cx="10529246" cy="182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258B56-18E8-4233-BCFD-4A0C416FBA87}"/>
              </a:ext>
            </a:extLst>
          </p:cNvPr>
          <p:cNvSpPr/>
          <p:nvPr/>
        </p:nvSpPr>
        <p:spPr>
          <a:xfrm>
            <a:off x="824552" y="1084998"/>
            <a:ext cx="628935" cy="67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EC07-9AA6-4B92-9C01-4D92504E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DE10-B100-4B14-8EFD-B863F8926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2072"/>
            <a:ext cx="5181600" cy="4784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63553-3D25-4248-9CCA-887BD27FD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2072"/>
            <a:ext cx="5181600" cy="4784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AF615-3CAB-4678-9655-44021E17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1672-0612-49F9-8049-4948B3A43BD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69CB4-B43B-42AE-9A6F-40A806BB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75F81-660F-4EAE-ADE7-A53A00F0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D55-0BDB-4A60-97A0-82E662F75D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167B0-7E23-4D79-91CA-29CC3280143D}"/>
              </a:ext>
            </a:extLst>
          </p:cNvPr>
          <p:cNvSpPr/>
          <p:nvPr/>
        </p:nvSpPr>
        <p:spPr>
          <a:xfrm flipV="1">
            <a:off x="824552" y="1134024"/>
            <a:ext cx="10529246" cy="182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FE6CEB-72CD-492D-A34C-D37CA43F5C5B}"/>
              </a:ext>
            </a:extLst>
          </p:cNvPr>
          <p:cNvSpPr/>
          <p:nvPr/>
        </p:nvSpPr>
        <p:spPr>
          <a:xfrm>
            <a:off x="824552" y="1084998"/>
            <a:ext cx="628935" cy="67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2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BB93-C235-479D-B53F-4EA739D0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806" y="365126"/>
            <a:ext cx="7124582" cy="7688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772B7-4F62-445A-82E9-BEB783AB9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9456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E496-1D0B-4410-85A2-13DC3B3B8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18471"/>
            <a:ext cx="5157787" cy="39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A5EE2-2268-457E-A2A1-8B35868C3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4560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B56D8-35DE-4E87-B66E-0B61446ED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18471"/>
            <a:ext cx="5183188" cy="397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15DDC-C087-4959-9A96-324BFA3D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1672-0612-49F9-8049-4948B3A43BD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75B0B-C556-4EF3-ADF3-69B2A0C6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A801A-058F-489A-B571-8E002DBA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D55-0BDB-4A60-97A0-82E662F75D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3F133D-476F-4222-9FDE-CFD03FA32CCF}"/>
              </a:ext>
            </a:extLst>
          </p:cNvPr>
          <p:cNvSpPr/>
          <p:nvPr/>
        </p:nvSpPr>
        <p:spPr>
          <a:xfrm flipV="1">
            <a:off x="824552" y="1134024"/>
            <a:ext cx="10529246" cy="182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B5AD3A-C169-4124-9E7A-42AAE482D453}"/>
              </a:ext>
            </a:extLst>
          </p:cNvPr>
          <p:cNvSpPr/>
          <p:nvPr/>
        </p:nvSpPr>
        <p:spPr>
          <a:xfrm>
            <a:off x="824552" y="1084998"/>
            <a:ext cx="628935" cy="67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186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3952-21D5-4AA6-924D-FE4DF9D8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B5300-47FC-42F5-A4FF-8045D9FA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1672-0612-49F9-8049-4948B3A43BD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93FA8-1117-4D56-98A8-EA5F1C99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6FD2E-2C1D-44F6-97F2-DD9FAD29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D55-0BDB-4A60-97A0-82E662F75D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EA624-2694-43B2-8906-52E9A101E42C}"/>
              </a:ext>
            </a:extLst>
          </p:cNvPr>
          <p:cNvSpPr/>
          <p:nvPr/>
        </p:nvSpPr>
        <p:spPr>
          <a:xfrm flipV="1">
            <a:off x="824552" y="1134024"/>
            <a:ext cx="10529246" cy="182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4569C-5A95-4AA4-B92F-313A5E311C6D}"/>
              </a:ext>
            </a:extLst>
          </p:cNvPr>
          <p:cNvSpPr/>
          <p:nvPr/>
        </p:nvSpPr>
        <p:spPr>
          <a:xfrm>
            <a:off x="824552" y="1084998"/>
            <a:ext cx="628935" cy="67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8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B583D-3B22-4AC5-B80B-BBA59671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1672-0612-49F9-8049-4948B3A43BD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2A78F-BBED-42B3-BE12-A9DED13B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7AC9C-C6E6-40EE-B0F9-E60B5C0B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D55-0BDB-4A60-97A0-82E662F75D5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668E2-DF42-417A-80C7-52E43521B20B}"/>
              </a:ext>
            </a:extLst>
          </p:cNvPr>
          <p:cNvSpPr/>
          <p:nvPr/>
        </p:nvSpPr>
        <p:spPr>
          <a:xfrm flipV="1">
            <a:off x="824552" y="1134024"/>
            <a:ext cx="10529246" cy="182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F6E6A5-332B-4D4F-8407-0B34953BF417}"/>
              </a:ext>
            </a:extLst>
          </p:cNvPr>
          <p:cNvSpPr/>
          <p:nvPr/>
        </p:nvSpPr>
        <p:spPr>
          <a:xfrm>
            <a:off x="824552" y="1084998"/>
            <a:ext cx="628935" cy="67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961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238B-A99F-4719-B159-9180CB6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61A57-9A27-4E74-B79B-30E8203FE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85247"/>
            <a:ext cx="10515600" cy="47917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4D162-8F49-41EE-B7F2-292400B9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1672-0612-49F9-8049-4948B3A43BD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9802-096E-456F-AACD-F3FBC790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23431-F675-40E5-99A0-46EF289E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D55-0BDB-4A60-97A0-82E662F75D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07BFA-01D1-4955-959E-9D0394064CF4}"/>
              </a:ext>
            </a:extLst>
          </p:cNvPr>
          <p:cNvSpPr/>
          <p:nvPr/>
        </p:nvSpPr>
        <p:spPr>
          <a:xfrm flipV="1">
            <a:off x="824552" y="1134024"/>
            <a:ext cx="10529246" cy="182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E5EB7D-1A44-4B00-873B-5F74D33DCD11}"/>
              </a:ext>
            </a:extLst>
          </p:cNvPr>
          <p:cNvSpPr/>
          <p:nvPr/>
        </p:nvSpPr>
        <p:spPr>
          <a:xfrm>
            <a:off x="824552" y="1084998"/>
            <a:ext cx="628935" cy="67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1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8BFAF-6AE3-4451-AD1B-612AED7B8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28104-EC51-45D7-91AC-2C59D7261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AFCA-4098-4A01-81CA-F8A8A386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1672-0612-49F9-8049-4948B3A43BD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391F3-5655-42D1-8CEE-C144A111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3350B-0FC3-4C50-9BC5-86022895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D55-0BDB-4A60-97A0-82E662F75D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B559BB-B44A-4DD1-9945-5BA67C96EE87}"/>
              </a:ext>
            </a:extLst>
          </p:cNvPr>
          <p:cNvSpPr/>
          <p:nvPr/>
        </p:nvSpPr>
        <p:spPr>
          <a:xfrm flipV="1">
            <a:off x="824552" y="1133888"/>
            <a:ext cx="3290248" cy="182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C092A3-6553-4507-AB74-CED7DA896A08}"/>
              </a:ext>
            </a:extLst>
          </p:cNvPr>
          <p:cNvSpPr/>
          <p:nvPr/>
        </p:nvSpPr>
        <p:spPr>
          <a:xfrm>
            <a:off x="824552" y="1084998"/>
            <a:ext cx="628935" cy="67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AA093-F64F-4265-AF4A-9889FD3C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177" y="365125"/>
            <a:ext cx="7122621" cy="773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7DAA6-13C9-463F-B696-2A95182F5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10789"/>
            <a:ext cx="10515600" cy="476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0E025-9AD6-49A3-8B2D-3CB35DF88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1672-0612-49F9-8049-4948B3A43BD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1CD23-2E65-4A4D-89D1-1F421D772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5022-443A-4EA0-AD11-2D9BD9DE5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5D55-0BDB-4A60-97A0-82E662F75D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8EE925-6F3F-4FE5-9EA7-A38EDDE7CF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4" y="365126"/>
            <a:ext cx="3346679" cy="7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2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naesther.wikispace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CC95-C1EE-48DB-9700-7D9B88DAD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JAVA TRAINING OUTLINE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3A618-E333-4DE2-881F-71CB96DFF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0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C98E-199C-4143-B53B-C872455B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Tuần</a:t>
            </a:r>
            <a:r>
              <a:rPr lang="en-US" dirty="0"/>
              <a:t> 6 - 7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540F-295F-4A63-B44F-3CBB777F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Hoàn thiện một trang web đơn giản với Spring Boot.</a:t>
            </a:r>
          </a:p>
        </p:txBody>
      </p:sp>
    </p:spTree>
    <p:extLst>
      <p:ext uri="{BB962C8B-B14F-4D97-AF65-F5344CB8AC3E}">
        <p14:creationId xmlns:p14="http://schemas.microsoft.com/office/powerpoint/2010/main" val="297040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8089-F509-4033-B806-D3EDE8B1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Tuần</a:t>
            </a:r>
            <a:r>
              <a:rPr lang="en-US" dirty="0"/>
              <a:t>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9EE7-F64E-4967-9222-2901C2BF5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dirty="0"/>
              <a:t>Sinh viên báo cáo kết quả sau quá trình trainning, các kĩ năng, kiến thức thu được.</a:t>
            </a:r>
          </a:p>
          <a:p>
            <a:r>
              <a:rPr lang="vi-VN" sz="2400" dirty="0"/>
              <a:t>Người </a:t>
            </a:r>
            <a:r>
              <a:rPr lang="en-US" sz="2400" dirty="0"/>
              <a:t>h</a:t>
            </a:r>
            <a:r>
              <a:rPr lang="vi-VN" sz="2400" dirty="0"/>
              <a:t>ư</a:t>
            </a:r>
            <a:r>
              <a:rPr lang="en-US" sz="2400" dirty="0" err="1"/>
              <a:t>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vi-VN" sz="2400" dirty="0"/>
              <a:t> đánh giá về từng sinh viên, xếp level cho từng bạn và định hướng tiếp theo.</a:t>
            </a:r>
          </a:p>
          <a:p>
            <a:r>
              <a:rPr lang="vi-VN" sz="2400" dirty="0"/>
              <a:t>Người </a:t>
            </a:r>
            <a:r>
              <a:rPr lang="en-US" sz="2400" dirty="0"/>
              <a:t>h</a:t>
            </a:r>
            <a:r>
              <a:rPr lang="vi-VN" sz="2400" dirty="0"/>
              <a:t>ư</a:t>
            </a:r>
            <a:r>
              <a:rPr lang="en-US" sz="2400" dirty="0" err="1"/>
              <a:t>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</a:t>
            </a:r>
            <a:r>
              <a:rPr lang="vi-VN" sz="2400" dirty="0"/>
              <a:t>đánh giá lại về outline, cần sửa đổi gì không?</a:t>
            </a:r>
          </a:p>
          <a:p>
            <a:r>
              <a:rPr lang="vi-VN" sz="2400" dirty="0"/>
              <a:t>Sinh viên đánh giá nội dung đào tạo phù hợp chưa? Góp ý cải tiến nội dung? Đánh giá người </a:t>
            </a:r>
            <a:r>
              <a:rPr lang="en-US" sz="2400" dirty="0"/>
              <a:t>h</a:t>
            </a:r>
            <a:r>
              <a:rPr lang="vi-VN" sz="2400" dirty="0"/>
              <a:t>ư</a:t>
            </a:r>
            <a:r>
              <a:rPr lang="en-US" sz="2400" dirty="0" err="1"/>
              <a:t>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vi-VN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426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7810D0-F702-4501-BBD0-17475BE0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đáp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9EA919-D1BE-46D0-B039-6D0228A70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40340" y="1786855"/>
            <a:ext cx="3569143" cy="3618219"/>
          </a:xfrm>
        </p:spPr>
      </p:pic>
    </p:spTree>
    <p:extLst>
      <p:ext uri="{BB962C8B-B14F-4D97-AF65-F5344CB8AC3E}">
        <p14:creationId xmlns:p14="http://schemas.microsoft.com/office/powerpoint/2010/main" val="116120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868C-53E9-4978-92B6-61D84E92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62C4-6440-4B23-BC3C-702A22E15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 2 </a:t>
            </a:r>
            <a:r>
              <a:rPr lang="en-US" dirty="0" err="1"/>
              <a:t>tháng</a:t>
            </a:r>
            <a:endParaRPr lang="en-US" dirty="0"/>
          </a:p>
          <a:p>
            <a:r>
              <a:rPr lang="en-US" dirty="0" err="1"/>
              <a:t>Nội</a:t>
            </a:r>
            <a:r>
              <a:rPr lang="en-US" dirty="0"/>
              <a:t> dung:</a:t>
            </a:r>
          </a:p>
          <a:p>
            <a:pPr lvl="1"/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database (recommend 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MVC, RESTful API</a:t>
            </a:r>
          </a:p>
          <a:p>
            <a:pPr lvl="1"/>
            <a:r>
              <a:rPr lang="en-US" dirty="0"/>
              <a:t>Spring Boot framework</a:t>
            </a:r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source code </a:t>
            </a:r>
            <a:r>
              <a:rPr lang="en-US" dirty="0" err="1"/>
              <a:t>với</a:t>
            </a:r>
            <a:r>
              <a:rPr lang="en-US" dirty="0"/>
              <a:t> GIT</a:t>
            </a:r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Sau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Spring</a:t>
            </a:r>
          </a:p>
        </p:txBody>
      </p:sp>
    </p:spTree>
    <p:extLst>
      <p:ext uri="{BB962C8B-B14F-4D97-AF65-F5344CB8AC3E}">
        <p14:creationId xmlns:p14="http://schemas.microsoft.com/office/powerpoint/2010/main" val="280087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1FEC-FDDE-4426-A153-5409DC72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A90C3-234C-414A-8130-994786E4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Tuần 1: Java core và Git.</a:t>
            </a:r>
          </a:p>
          <a:p>
            <a:r>
              <a:rPr lang="vi-VN" dirty="0"/>
              <a:t>Tuần 2: Java core (tiếp) và MySql.</a:t>
            </a:r>
          </a:p>
          <a:p>
            <a:r>
              <a:rPr lang="vi-VN" dirty="0"/>
              <a:t>Tuần 3: Mô hình MVC, RESTful API, cơ bản về Spring framework (Spring Boot).</a:t>
            </a:r>
          </a:p>
          <a:p>
            <a:r>
              <a:rPr lang="vi-VN" dirty="0"/>
              <a:t>Tuần 4: JPA, Hibernate và Validation trong Spring Boot.</a:t>
            </a:r>
          </a:p>
          <a:p>
            <a:r>
              <a:rPr lang="vi-VN" dirty="0"/>
              <a:t>Tuần 5: Thymeleaf và Spring Security.</a:t>
            </a:r>
          </a:p>
          <a:p>
            <a:r>
              <a:rPr lang="vi-VN" dirty="0"/>
              <a:t>Tuần 6: Hoàn thiện một trang web đơn giản với Spring Boot.</a:t>
            </a:r>
          </a:p>
          <a:p>
            <a:r>
              <a:rPr lang="vi-VN" dirty="0"/>
              <a:t>Tuần 7: Hoàn thiện một trang web đơn giản với Spring Boot (tiếp).</a:t>
            </a:r>
          </a:p>
          <a:p>
            <a:r>
              <a:rPr lang="vi-VN" dirty="0"/>
              <a:t>Tuần 8: Báo cáo.</a:t>
            </a:r>
          </a:p>
        </p:txBody>
      </p:sp>
    </p:spTree>
    <p:extLst>
      <p:ext uri="{BB962C8B-B14F-4D97-AF65-F5344CB8AC3E}">
        <p14:creationId xmlns:p14="http://schemas.microsoft.com/office/powerpoint/2010/main" val="14033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9F60-92FC-476F-AB93-C1A8E1A5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Tuần</a:t>
            </a:r>
            <a:r>
              <a:rPr lang="en-US" dirty="0"/>
              <a:t>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CD02F-F0C3-4C76-AB99-EB8AB2756B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vi-VN" dirty="0"/>
              <a:t>Buổi 1: Làm quen với Java.</a:t>
            </a:r>
          </a:p>
          <a:p>
            <a:pPr lvl="1"/>
            <a:r>
              <a:rPr lang="vi-VN" dirty="0"/>
              <a:t>Hiểu các khái niệm cơ bản của Java cũng như các đặc điểm của nó.</a:t>
            </a:r>
          </a:p>
          <a:p>
            <a:pPr lvl="1"/>
            <a:r>
              <a:rPr lang="vi-VN" dirty="0"/>
              <a:t>Cài đặt môi trường phát triển.</a:t>
            </a:r>
          </a:p>
          <a:p>
            <a:pPr lvl="1"/>
            <a:r>
              <a:rPr lang="vi-VN" dirty="0"/>
              <a:t>Viết chương trình java đơn giản.</a:t>
            </a:r>
          </a:p>
          <a:p>
            <a:r>
              <a:rPr lang="vi-VN" dirty="0"/>
              <a:t>Buổi 2: Quản lý source code với Git.</a:t>
            </a:r>
          </a:p>
          <a:p>
            <a:pPr lvl="1"/>
            <a:r>
              <a:rPr lang="vi-VN" dirty="0"/>
              <a:t>Git là gì?</a:t>
            </a:r>
          </a:p>
          <a:p>
            <a:pPr lvl="1"/>
            <a:r>
              <a:rPr lang="vi-VN" dirty="0"/>
              <a:t>Cài đặt Git</a:t>
            </a:r>
          </a:p>
          <a:p>
            <a:pPr lvl="1"/>
            <a:r>
              <a:rPr lang="vi-VN" dirty="0"/>
              <a:t>Một số lệnh cơ bản của Git</a:t>
            </a:r>
          </a:p>
          <a:p>
            <a:pPr lvl="1"/>
            <a:r>
              <a:rPr lang="vi-VN" dirty="0"/>
              <a:t>GitHub và Bitbucket</a:t>
            </a:r>
          </a:p>
          <a:p>
            <a:r>
              <a:rPr lang="vi-VN" dirty="0"/>
              <a:t>Buổi 3: Biến, kiểu dữ liệu, các toán tử, các phương thức vào ra cơ bản và cấu trúc rẽ nhánh.</a:t>
            </a:r>
          </a:p>
          <a:p>
            <a:pPr lvl="1"/>
            <a:r>
              <a:rPr lang="vi-VN" dirty="0"/>
              <a:t>Biến, kiểu dữ liệu, các toán tử.</a:t>
            </a:r>
          </a:p>
          <a:p>
            <a:pPr lvl="1"/>
            <a:r>
              <a:rPr lang="vi-VN" dirty="0"/>
              <a:t>Các phương thức vào ra cơ bản.</a:t>
            </a:r>
          </a:p>
          <a:p>
            <a:pPr lvl="1"/>
            <a:r>
              <a:rPr lang="vi-VN" dirty="0"/>
              <a:t>Cấu trúc rẽ nhánh: if...else..., switch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BFFD5E-4895-49B7-824A-6630BCF7BE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Buổi</a:t>
            </a:r>
            <a:r>
              <a:rPr lang="en-US" dirty="0"/>
              <a:t> 4: </a:t>
            </a:r>
            <a:r>
              <a:rPr lang="en-US" dirty="0" err="1"/>
              <a:t>Mảng</a:t>
            </a:r>
            <a:r>
              <a:rPr lang="en-US" dirty="0"/>
              <a:t>,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Mảng</a:t>
            </a:r>
            <a:endParaRPr lang="en-US" dirty="0"/>
          </a:p>
          <a:p>
            <a:pPr lvl="1"/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lvl="2"/>
            <a:r>
              <a:rPr lang="en-US" dirty="0"/>
              <a:t>while</a:t>
            </a:r>
          </a:p>
          <a:p>
            <a:pPr lvl="2"/>
            <a:r>
              <a:rPr lang="en-US" dirty="0"/>
              <a:t>do...while</a:t>
            </a:r>
          </a:p>
          <a:p>
            <a:pPr lvl="2"/>
            <a:r>
              <a:rPr lang="en-US" dirty="0"/>
              <a:t>for</a:t>
            </a:r>
          </a:p>
          <a:p>
            <a:pPr lvl="2"/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: break, continue</a:t>
            </a:r>
          </a:p>
          <a:p>
            <a:r>
              <a:rPr lang="en-US" dirty="0" err="1"/>
              <a:t>Buổi</a:t>
            </a:r>
            <a:r>
              <a:rPr lang="en-US" dirty="0"/>
              <a:t> 5: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qui.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Java.</a:t>
            </a:r>
          </a:p>
          <a:p>
            <a:pPr lvl="1"/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qui.</a:t>
            </a:r>
          </a:p>
          <a:p>
            <a:pPr lvl="1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Java.</a:t>
            </a:r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74838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0D2C-7C8F-4AA2-B706-3947F78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Tuần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389A-7E8B-4CB6-8BA1-C30C8B206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2072"/>
            <a:ext cx="5181600" cy="4784892"/>
          </a:xfrm>
        </p:spPr>
        <p:txBody>
          <a:bodyPr>
            <a:normAutofit fontScale="70000" lnSpcReduction="20000"/>
          </a:bodyPr>
          <a:lstStyle/>
          <a:p>
            <a:r>
              <a:rPr lang="vi-VN" dirty="0"/>
              <a:t>Buổi 1: Cơ bản về lập trình hướng đối tượng trong Java.</a:t>
            </a:r>
          </a:p>
          <a:p>
            <a:pPr lvl="1"/>
            <a:r>
              <a:rPr lang="vi-VN" dirty="0"/>
              <a:t>Các khái niệm cơ bản của lập trình hướng đối tượng.</a:t>
            </a:r>
          </a:p>
          <a:p>
            <a:pPr lvl="1"/>
            <a:r>
              <a:rPr lang="vi-VN" dirty="0"/>
              <a:t>Đóng gói và xây dựng lớp.</a:t>
            </a:r>
          </a:p>
          <a:p>
            <a:pPr lvl="1"/>
            <a:r>
              <a:rPr lang="vi-VN" dirty="0"/>
              <a:t>Khai báo và sử dụng đối tượng.</a:t>
            </a:r>
          </a:p>
          <a:p>
            <a:pPr lvl="1"/>
            <a:r>
              <a:rPr lang="vi-VN" dirty="0"/>
              <a:t>Một số lớp tiện ích trong Java.</a:t>
            </a:r>
          </a:p>
          <a:p>
            <a:r>
              <a:rPr lang="vi-VN" dirty="0"/>
              <a:t>Buổi 2: Kế thừa và kết tập</a:t>
            </a:r>
          </a:p>
          <a:p>
            <a:pPr lvl="1"/>
            <a:r>
              <a:rPr lang="vi-VN" dirty="0"/>
              <a:t>Cơ bản về kế thừa và kết tập.</a:t>
            </a:r>
          </a:p>
          <a:p>
            <a:pPr lvl="1"/>
            <a:r>
              <a:rPr lang="vi-VN" dirty="0"/>
              <a:t>Kết tập.</a:t>
            </a:r>
          </a:p>
          <a:p>
            <a:pPr lvl="1"/>
            <a:r>
              <a:rPr lang="vi-VN" dirty="0"/>
              <a:t>Kế thừa.</a:t>
            </a:r>
          </a:p>
          <a:p>
            <a:r>
              <a:rPr lang="vi-VN" dirty="0"/>
              <a:t>Buổi 3: Trừu tượng và đa hình</a:t>
            </a:r>
          </a:p>
          <a:p>
            <a:pPr lvl="1"/>
            <a:r>
              <a:rPr lang="vi-VN" dirty="0"/>
              <a:t>Lớp trừu tượng (Abstract class).</a:t>
            </a:r>
          </a:p>
          <a:p>
            <a:pPr lvl="1"/>
            <a:r>
              <a:rPr lang="vi-VN" dirty="0"/>
              <a:t>Giao diện (Interface).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97674-3900-4D09-869B-0DB9FD537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2072"/>
            <a:ext cx="5181600" cy="4784891"/>
          </a:xfrm>
        </p:spPr>
        <p:txBody>
          <a:bodyPr>
            <a:normAutofit fontScale="70000" lnSpcReduction="20000"/>
          </a:bodyPr>
          <a:lstStyle/>
          <a:p>
            <a:r>
              <a:rPr lang="vi-VN" dirty="0"/>
              <a:t>Buổi 4: MySql</a:t>
            </a:r>
          </a:p>
          <a:p>
            <a:pPr lvl="1"/>
            <a:r>
              <a:rPr lang="vi-VN" dirty="0"/>
              <a:t>Tổng quan về MySql</a:t>
            </a:r>
          </a:p>
          <a:p>
            <a:pPr lvl="1"/>
            <a:r>
              <a:rPr lang="vi-VN" dirty="0"/>
              <a:t>Cài đặt</a:t>
            </a:r>
          </a:p>
          <a:p>
            <a:pPr lvl="1"/>
            <a:r>
              <a:rPr lang="vi-VN" dirty="0"/>
              <a:t>Tạo Database (CREATE DATABASE)</a:t>
            </a:r>
          </a:p>
          <a:p>
            <a:pPr lvl="1"/>
            <a:r>
              <a:rPr lang="vi-VN" dirty="0"/>
              <a:t>Các kiểu dữ liệu</a:t>
            </a:r>
          </a:p>
          <a:p>
            <a:pPr lvl="1"/>
            <a:r>
              <a:rPr lang="vi-VN" dirty="0"/>
              <a:t>Tạo bảng (CREATE TABLE)</a:t>
            </a:r>
          </a:p>
          <a:p>
            <a:pPr lvl="1"/>
            <a:r>
              <a:rPr lang="vi-VN" dirty="0"/>
              <a:t>Thêm dữ liệu vào bảng (INSERT INTO)</a:t>
            </a:r>
          </a:p>
          <a:p>
            <a:pPr lvl="1"/>
            <a:r>
              <a:rPr lang="vi-VN" dirty="0"/>
              <a:t>Truy xuất dữ liệu:</a:t>
            </a:r>
          </a:p>
          <a:p>
            <a:pPr lvl="2"/>
            <a:r>
              <a:rPr lang="vi-VN" dirty="0"/>
              <a:t>Cú pháp cơ bản (SELECT)</a:t>
            </a:r>
          </a:p>
          <a:p>
            <a:pPr lvl="2"/>
            <a:r>
              <a:rPr lang="vi-VN" dirty="0"/>
              <a:t>Dựa theo điều kiện (WHERE)</a:t>
            </a:r>
          </a:p>
          <a:p>
            <a:pPr lvl="2"/>
            <a:r>
              <a:rPr lang="vi-VN" dirty="0"/>
              <a:t>Dựa theo nhiều điều kiện (AND &amp; OR)</a:t>
            </a:r>
          </a:p>
          <a:p>
            <a:pPr lvl="2"/>
            <a:r>
              <a:rPr lang="vi-VN" dirty="0"/>
              <a:t>Lấy theo thứ tự (ORDER BY)</a:t>
            </a:r>
          </a:p>
          <a:p>
            <a:pPr lvl="2"/>
            <a:r>
              <a:rPr lang="vi-VN" dirty="0"/>
              <a:t>Lấy các kết quả không trùng nhau (DISTINCT)</a:t>
            </a:r>
          </a:p>
          <a:p>
            <a:pPr lvl="2"/>
            <a:r>
              <a:rPr lang="vi-VN" dirty="0"/>
              <a:t>Giới hạn số lượng kết quả trả về (LIMIT)</a:t>
            </a:r>
          </a:p>
          <a:p>
            <a:pPr lvl="2"/>
            <a:r>
              <a:rPr lang="vi-VN" dirty="0"/>
              <a:t>Truy xuất dữ liệu khi thỏa mãn một trong các giá trị (IN)</a:t>
            </a:r>
          </a:p>
          <a:p>
            <a:pPr lvl="2"/>
            <a:r>
              <a:rPr lang="vi-VN" dirty="0"/>
              <a:t>Truy xuất dữ liệu trong một khoảng giá trị</a:t>
            </a:r>
            <a:r>
              <a:rPr lang="en-US" dirty="0"/>
              <a:t> </a:t>
            </a:r>
            <a:r>
              <a:rPr lang="vi-VN" dirty="0"/>
              <a:t>(BETWEEN)</a:t>
            </a:r>
          </a:p>
          <a:p>
            <a:pPr lvl="2"/>
            <a:r>
              <a:rPr lang="vi-VN" dirty="0"/>
              <a:t>Truy xuất dữ liệu dựa theo chuỗi ký tự (LIKE &amp; NOT LIKE)</a:t>
            </a:r>
          </a:p>
          <a:p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38294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0F5070-9CAC-4362-85F0-9CC45885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Tuần</a:t>
            </a:r>
            <a:r>
              <a:rPr lang="en-US" dirty="0"/>
              <a:t>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F1C3D-13A8-4F4E-B317-5EEA2763A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Buổi</a:t>
            </a:r>
            <a:r>
              <a:rPr lang="en-US" sz="2200" dirty="0"/>
              <a:t> 5: </a:t>
            </a:r>
            <a:r>
              <a:rPr lang="en-US" sz="2200" dirty="0" err="1"/>
              <a:t>MySql</a:t>
            </a:r>
            <a:r>
              <a:rPr lang="en-US" sz="2200" dirty="0"/>
              <a:t> (</a:t>
            </a:r>
            <a:r>
              <a:rPr lang="en-US" sz="2200" dirty="0" err="1"/>
              <a:t>tiếp</a:t>
            </a:r>
            <a:r>
              <a:rPr lang="en-US" sz="2200" dirty="0"/>
              <a:t>)</a:t>
            </a:r>
          </a:p>
          <a:p>
            <a:pPr lvl="1"/>
            <a:r>
              <a:rPr lang="en-US" sz="1900" dirty="0" err="1"/>
              <a:t>Xóa</a:t>
            </a:r>
            <a:r>
              <a:rPr lang="en-US" sz="1900" dirty="0"/>
              <a:t> </a:t>
            </a:r>
            <a:r>
              <a:rPr lang="en-US" sz="1900" dirty="0" err="1"/>
              <a:t>dữ</a:t>
            </a:r>
            <a:r>
              <a:rPr lang="en-US" sz="1900" dirty="0"/>
              <a:t> </a:t>
            </a:r>
            <a:r>
              <a:rPr lang="en-US" sz="1900" dirty="0" err="1"/>
              <a:t>liệu</a:t>
            </a:r>
            <a:r>
              <a:rPr lang="en-US" sz="1900" dirty="0"/>
              <a:t> (DELETE)</a:t>
            </a:r>
          </a:p>
          <a:p>
            <a:pPr lvl="1"/>
            <a:r>
              <a:rPr lang="en-US" sz="1900" dirty="0" err="1"/>
              <a:t>Cập</a:t>
            </a:r>
            <a:r>
              <a:rPr lang="en-US" sz="1900" dirty="0"/>
              <a:t> </a:t>
            </a:r>
            <a:r>
              <a:rPr lang="en-US" sz="1900" dirty="0" err="1"/>
              <a:t>nhật</a:t>
            </a:r>
            <a:r>
              <a:rPr lang="en-US" sz="1900" dirty="0"/>
              <a:t> </a:t>
            </a:r>
            <a:r>
              <a:rPr lang="en-US" sz="1900" dirty="0" err="1"/>
              <a:t>dữ</a:t>
            </a:r>
            <a:r>
              <a:rPr lang="en-US" sz="1900" dirty="0"/>
              <a:t> </a:t>
            </a:r>
            <a:r>
              <a:rPr lang="en-US" sz="1900" dirty="0" err="1"/>
              <a:t>liệu</a:t>
            </a:r>
            <a:r>
              <a:rPr lang="en-US" sz="1900" dirty="0"/>
              <a:t> (UPDATE)</a:t>
            </a:r>
          </a:p>
          <a:p>
            <a:pPr lvl="1"/>
            <a:r>
              <a:rPr lang="en-US" sz="1900" dirty="0" err="1"/>
              <a:t>Đặt</a:t>
            </a:r>
            <a:r>
              <a:rPr lang="en-US" sz="1900" dirty="0"/>
              <a:t> </a:t>
            </a:r>
            <a:r>
              <a:rPr lang="en-US" sz="1900" dirty="0" err="1"/>
              <a:t>tên</a:t>
            </a:r>
            <a:r>
              <a:rPr lang="en-US" sz="1900" dirty="0"/>
              <a:t> </a:t>
            </a:r>
            <a:r>
              <a:rPr lang="en-US" sz="1900" dirty="0" err="1"/>
              <a:t>tạm</a:t>
            </a:r>
            <a:r>
              <a:rPr lang="en-US" sz="1900" dirty="0"/>
              <a:t> </a:t>
            </a:r>
            <a:r>
              <a:rPr lang="en-US" sz="1900" dirty="0" err="1"/>
              <a:t>thời</a:t>
            </a:r>
            <a:r>
              <a:rPr lang="en-US" sz="1900" dirty="0"/>
              <a:t> </a:t>
            </a:r>
            <a:r>
              <a:rPr lang="en-US" sz="1900" dirty="0" err="1"/>
              <a:t>cho</a:t>
            </a:r>
            <a:r>
              <a:rPr lang="en-US" sz="1900" dirty="0"/>
              <a:t> </a:t>
            </a:r>
            <a:r>
              <a:rPr lang="en-US" sz="1900" dirty="0" err="1"/>
              <a:t>bảng</a:t>
            </a:r>
            <a:r>
              <a:rPr lang="en-US" sz="1900" dirty="0"/>
              <a:t>, </a:t>
            </a:r>
            <a:r>
              <a:rPr lang="en-US" sz="1900" dirty="0" err="1"/>
              <a:t>cột</a:t>
            </a:r>
            <a:r>
              <a:rPr lang="en-US" sz="1900" dirty="0"/>
              <a:t> (AS)</a:t>
            </a:r>
          </a:p>
          <a:p>
            <a:pPr lvl="1"/>
            <a:r>
              <a:rPr lang="en-US" sz="1900" dirty="0" err="1"/>
              <a:t>Sửa</a:t>
            </a:r>
            <a:r>
              <a:rPr lang="en-US" sz="1900" dirty="0"/>
              <a:t> </a:t>
            </a:r>
            <a:r>
              <a:rPr lang="en-US" sz="1900" dirty="0" err="1"/>
              <a:t>đổi</a:t>
            </a:r>
            <a:r>
              <a:rPr lang="en-US" sz="1900" dirty="0"/>
              <a:t> </a:t>
            </a:r>
            <a:r>
              <a:rPr lang="en-US" sz="1900" dirty="0" err="1"/>
              <a:t>cấu</a:t>
            </a:r>
            <a:r>
              <a:rPr lang="en-US" sz="1900" dirty="0"/>
              <a:t> </a:t>
            </a:r>
            <a:r>
              <a:rPr lang="en-US" sz="1900" dirty="0" err="1"/>
              <a:t>trúc</a:t>
            </a:r>
            <a:r>
              <a:rPr lang="en-US" sz="1900" dirty="0"/>
              <a:t> </a:t>
            </a:r>
            <a:r>
              <a:rPr lang="en-US" sz="1900" dirty="0" err="1"/>
              <a:t>bảng</a:t>
            </a:r>
            <a:r>
              <a:rPr lang="en-US" sz="1900" dirty="0"/>
              <a:t> (ALTER)</a:t>
            </a:r>
          </a:p>
          <a:p>
            <a:pPr lvl="1"/>
            <a:r>
              <a:rPr lang="en-US" sz="1900" dirty="0" err="1"/>
              <a:t>Nối</a:t>
            </a:r>
            <a:r>
              <a:rPr lang="en-US" sz="1900" dirty="0"/>
              <a:t> </a:t>
            </a:r>
            <a:r>
              <a:rPr lang="en-US" sz="1900" dirty="0" err="1"/>
              <a:t>bảng</a:t>
            </a:r>
            <a:r>
              <a:rPr lang="en-US" sz="1900" dirty="0"/>
              <a:t> (JOIN)</a:t>
            </a:r>
          </a:p>
          <a:p>
            <a:pPr lvl="1"/>
            <a:r>
              <a:rPr lang="en-US" sz="1900" dirty="0" err="1"/>
              <a:t>Một</a:t>
            </a:r>
            <a:r>
              <a:rPr lang="en-US" sz="1900" dirty="0"/>
              <a:t> </a:t>
            </a:r>
            <a:r>
              <a:rPr lang="en-US" sz="1900" dirty="0" err="1"/>
              <a:t>số</a:t>
            </a:r>
            <a:r>
              <a:rPr lang="en-US" sz="1900" dirty="0"/>
              <a:t> </a:t>
            </a:r>
            <a:r>
              <a:rPr lang="en-US" sz="1900" dirty="0" err="1"/>
              <a:t>hàm</a:t>
            </a:r>
            <a:r>
              <a:rPr lang="en-US" sz="1900" dirty="0"/>
              <a:t> </a:t>
            </a:r>
            <a:r>
              <a:rPr lang="en-US" sz="1900" dirty="0" err="1"/>
              <a:t>hữu</a:t>
            </a:r>
            <a:r>
              <a:rPr lang="en-US" sz="1900" dirty="0"/>
              <a:t> </a:t>
            </a:r>
            <a:r>
              <a:rPr lang="en-US" sz="1900" dirty="0" err="1"/>
              <a:t>ích</a:t>
            </a:r>
            <a:r>
              <a:rPr lang="en-US" sz="1900" dirty="0"/>
              <a:t> </a:t>
            </a:r>
            <a:r>
              <a:rPr lang="en-US" sz="1900" dirty="0" err="1"/>
              <a:t>trong</a:t>
            </a:r>
            <a:r>
              <a:rPr lang="en-US" sz="1900" dirty="0"/>
              <a:t> </a:t>
            </a:r>
            <a:r>
              <a:rPr lang="en-US" sz="1900" dirty="0" err="1"/>
              <a:t>MySql</a:t>
            </a:r>
            <a:r>
              <a:rPr lang="en-US" sz="1900" dirty="0"/>
              <a:t>: COUNT, MAX, MIN, AVG, SUM, SQRT, RAND, CONCAT, </a:t>
            </a:r>
            <a:r>
              <a:rPr lang="en-US" sz="1900" dirty="0" err="1"/>
              <a:t>hàm</a:t>
            </a:r>
            <a:r>
              <a:rPr lang="en-US" sz="1900" dirty="0"/>
              <a:t> </a:t>
            </a:r>
            <a:r>
              <a:rPr lang="en-US" sz="1900" dirty="0" err="1"/>
              <a:t>xử</a:t>
            </a:r>
            <a:r>
              <a:rPr lang="en-US" sz="1900" dirty="0"/>
              <a:t> </a:t>
            </a:r>
            <a:r>
              <a:rPr lang="en-US" sz="1900" dirty="0" err="1"/>
              <a:t>lý</a:t>
            </a:r>
            <a:r>
              <a:rPr lang="en-US" sz="1900" dirty="0"/>
              <a:t> DATE </a:t>
            </a:r>
            <a:r>
              <a:rPr lang="en-US" sz="1900" dirty="0" err="1"/>
              <a:t>và</a:t>
            </a:r>
            <a:r>
              <a:rPr lang="en-US" sz="1900" dirty="0"/>
              <a:t> DATETIME, </a:t>
            </a:r>
            <a:r>
              <a:rPr lang="en-US" sz="1900" dirty="0" err="1"/>
              <a:t>hàm</a:t>
            </a:r>
            <a:r>
              <a:rPr lang="en-US" sz="1900" dirty="0"/>
              <a:t> </a:t>
            </a:r>
            <a:r>
              <a:rPr lang="en-US" sz="1900" dirty="0" err="1"/>
              <a:t>xử</a:t>
            </a:r>
            <a:r>
              <a:rPr lang="en-US" sz="1900" dirty="0"/>
              <a:t> </a:t>
            </a:r>
            <a:r>
              <a:rPr lang="en-US" sz="1900" dirty="0" err="1"/>
              <a:t>lý</a:t>
            </a:r>
            <a:r>
              <a:rPr lang="en-US" sz="1900" dirty="0"/>
              <a:t> </a:t>
            </a:r>
            <a:r>
              <a:rPr lang="en-US" sz="1900" dirty="0" err="1"/>
              <a:t>số</a:t>
            </a:r>
            <a:r>
              <a:rPr lang="en-US" sz="1900" dirty="0"/>
              <a:t>, </a:t>
            </a:r>
            <a:r>
              <a:rPr lang="en-US" sz="1900" dirty="0" err="1"/>
              <a:t>hàm</a:t>
            </a:r>
            <a:r>
              <a:rPr lang="en-US" sz="1900" dirty="0"/>
              <a:t> </a:t>
            </a:r>
            <a:r>
              <a:rPr lang="en-US" sz="1900" dirty="0" err="1"/>
              <a:t>xử</a:t>
            </a:r>
            <a:r>
              <a:rPr lang="en-US" sz="1900" dirty="0"/>
              <a:t> </a:t>
            </a:r>
            <a:r>
              <a:rPr lang="en-US" sz="1900" dirty="0" err="1"/>
              <a:t>lý</a:t>
            </a:r>
            <a:r>
              <a:rPr lang="en-US" sz="1900" dirty="0"/>
              <a:t> </a:t>
            </a:r>
            <a:r>
              <a:rPr lang="en-US" sz="1900" dirty="0" err="1"/>
              <a:t>chuỗi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tuần</a:t>
            </a:r>
            <a:r>
              <a:rPr lang="en-US" sz="2200" dirty="0"/>
              <a:t> 2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6869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B6E1CD-40F9-4E06-A26E-C29A32BB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Tuần</a:t>
            </a:r>
            <a:r>
              <a:rPr lang="en-US" dirty="0"/>
              <a:t>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A67737-EF68-427A-8107-F637F1CCF2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vi-VN" sz="2200" dirty="0"/>
              <a:t>Buổi 1: Tổng kết tuần 1 và tuần 2</a:t>
            </a:r>
          </a:p>
          <a:p>
            <a:r>
              <a:rPr lang="vi-VN" sz="2200" dirty="0"/>
              <a:t>Buổi 2: Giới thiệu mô hình MVC, RESTfull API, Maven và Gradle</a:t>
            </a:r>
          </a:p>
          <a:p>
            <a:pPr lvl="1"/>
            <a:r>
              <a:rPr lang="vi-VN" sz="1900" dirty="0"/>
              <a:t>Mô hình MVC</a:t>
            </a:r>
          </a:p>
          <a:p>
            <a:pPr lvl="1"/>
            <a:r>
              <a:rPr lang="vi-VN" sz="1900" dirty="0"/>
              <a:t>RESTful API</a:t>
            </a:r>
          </a:p>
          <a:p>
            <a:pPr lvl="1"/>
            <a:r>
              <a:rPr lang="vi-VN" sz="1900" dirty="0"/>
              <a:t>Maven và Gradle</a:t>
            </a:r>
          </a:p>
          <a:p>
            <a:r>
              <a:rPr lang="vi-VN" sz="2200" dirty="0"/>
              <a:t>Buổi 3: Tìm hiểu chung về Spring framework và Spring Boot</a:t>
            </a:r>
          </a:p>
          <a:p>
            <a:pPr lvl="1"/>
            <a:r>
              <a:rPr lang="vi-VN" sz="1900" dirty="0"/>
              <a:t>Giới thiệu về Spring framework. Spring Boot là gì? Tại sao sử dụng?</a:t>
            </a:r>
          </a:p>
          <a:p>
            <a:pPr lvl="1"/>
            <a:r>
              <a:rPr lang="vi-VN" sz="1900" dirty="0"/>
              <a:t>Các tính năng của Spring Boot</a:t>
            </a:r>
          </a:p>
          <a:p>
            <a:pPr lvl="1"/>
            <a:r>
              <a:rPr lang="vi-VN" sz="1900" dirty="0"/>
              <a:t>Cài đặt môi trường phát triển.</a:t>
            </a:r>
          </a:p>
          <a:p>
            <a:pPr lvl="1"/>
            <a:r>
              <a:rPr lang="vi-VN" sz="1900" dirty="0"/>
              <a:t>Tạo project đầu tiên.</a:t>
            </a:r>
          </a:p>
          <a:p>
            <a:pPr lvl="1"/>
            <a:r>
              <a:rPr lang="vi-VN" sz="1900" dirty="0"/>
              <a:t>Cấu trúc code và coding conventions trong Spring Boot</a:t>
            </a:r>
            <a:endParaRPr lang="en-US" sz="19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1D0741-BF19-44F2-ADE6-B2B4F6CD83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vi-VN" sz="2200" dirty="0"/>
              <a:t>Buổi 4: Cơ bản về HTML và CSS</a:t>
            </a:r>
          </a:p>
          <a:p>
            <a:pPr lvl="1"/>
            <a:r>
              <a:rPr lang="vi-VN" sz="1900" dirty="0"/>
              <a:t>Giới thiệu cấu trúc của một website</a:t>
            </a:r>
          </a:p>
          <a:p>
            <a:pPr lvl="1"/>
            <a:r>
              <a:rPr lang="vi-VN" sz="1900" dirty="0"/>
              <a:t>HTML</a:t>
            </a:r>
          </a:p>
          <a:p>
            <a:pPr lvl="1"/>
            <a:r>
              <a:rPr lang="vi-VN" sz="1900" dirty="0"/>
              <a:t>CSS</a:t>
            </a:r>
          </a:p>
          <a:p>
            <a:r>
              <a:rPr lang="vi-VN" sz="2200" dirty="0"/>
              <a:t>Buổi 5: Cơ bản về JavaScript và jQuery</a:t>
            </a:r>
          </a:p>
          <a:p>
            <a:pPr lvl="1"/>
            <a:r>
              <a:rPr lang="vi-VN" sz="1900" dirty="0"/>
              <a:t>JavaScript</a:t>
            </a:r>
          </a:p>
          <a:p>
            <a:pPr lvl="1"/>
            <a:r>
              <a:rPr lang="vi-VN" sz="1900" dirty="0"/>
              <a:t>jQuery</a:t>
            </a:r>
          </a:p>
          <a:p>
            <a:r>
              <a:rPr lang="vi-VN" sz="2200" dirty="0"/>
              <a:t>Bài tập tuần 3</a:t>
            </a:r>
          </a:p>
        </p:txBody>
      </p:sp>
    </p:spTree>
    <p:extLst>
      <p:ext uri="{BB962C8B-B14F-4D97-AF65-F5344CB8AC3E}">
        <p14:creationId xmlns:p14="http://schemas.microsoft.com/office/powerpoint/2010/main" val="356601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15DF67-E3C0-49D7-9E4A-0F4B6A44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Tuần</a:t>
            </a:r>
            <a:r>
              <a:rPr lang="en-US" dirty="0"/>
              <a:t> 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7D5BA-60AC-4AC9-BBD9-4885509E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Buổi</a:t>
            </a:r>
            <a:r>
              <a:rPr lang="en-US" dirty="0"/>
              <a:t> 1: JPA </a:t>
            </a:r>
            <a:r>
              <a:rPr lang="en-US" dirty="0" err="1"/>
              <a:t>và</a:t>
            </a:r>
            <a:r>
              <a:rPr lang="en-US" dirty="0"/>
              <a:t> Hibernate</a:t>
            </a:r>
          </a:p>
          <a:p>
            <a:r>
              <a:rPr lang="en-US" dirty="0" err="1"/>
              <a:t>Buổi</a:t>
            </a:r>
            <a:r>
              <a:rPr lang="en-US" dirty="0"/>
              <a:t> 2: JPA </a:t>
            </a:r>
            <a:r>
              <a:rPr lang="en-US" dirty="0" err="1"/>
              <a:t>và</a:t>
            </a:r>
            <a:r>
              <a:rPr lang="en-US" dirty="0"/>
              <a:t> Hibernate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  <a:p>
            <a:r>
              <a:rPr lang="en-US" dirty="0" err="1"/>
              <a:t>Buổi</a:t>
            </a:r>
            <a:r>
              <a:rPr lang="en-US" dirty="0"/>
              <a:t> 3: </a:t>
            </a:r>
            <a:r>
              <a:rPr lang="en-US" dirty="0" err="1"/>
              <a:t>Validattion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Spring Boot</a:t>
            </a:r>
          </a:p>
          <a:p>
            <a:r>
              <a:rPr lang="en-US" dirty="0" err="1"/>
              <a:t>Buổi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1</a:t>
            </a:r>
          </a:p>
          <a:p>
            <a:r>
              <a:rPr lang="en-US" dirty="0" err="1"/>
              <a:t>Buổi</a:t>
            </a:r>
            <a:r>
              <a:rPr lang="en-US" dirty="0"/>
              <a:t> 5: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5061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30A0-6597-4BFD-9960-7716958A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Tuần</a:t>
            </a:r>
            <a:r>
              <a:rPr lang="en-US" dirty="0"/>
              <a:t>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4592-0838-411A-AEB4-DB99872D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Buổi</a:t>
            </a:r>
            <a:r>
              <a:rPr lang="en-US" dirty="0"/>
              <a:t> 1: </a:t>
            </a:r>
            <a:r>
              <a:rPr lang="en-US" dirty="0" err="1"/>
              <a:t>Thymeleaf</a:t>
            </a:r>
            <a:endParaRPr lang="en-US" dirty="0"/>
          </a:p>
          <a:p>
            <a:r>
              <a:rPr lang="en-US" dirty="0" err="1"/>
              <a:t>Buổi</a:t>
            </a:r>
            <a:r>
              <a:rPr lang="en-US" dirty="0"/>
              <a:t> 2: </a:t>
            </a:r>
            <a:r>
              <a:rPr lang="en-US" dirty="0" err="1"/>
              <a:t>Thymeleaf</a:t>
            </a:r>
            <a:r>
              <a:rPr lang="en-US" dirty="0"/>
              <a:t>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  <a:p>
            <a:r>
              <a:rPr lang="en-US" dirty="0" err="1"/>
              <a:t>Buổi</a:t>
            </a:r>
            <a:r>
              <a:rPr lang="en-US" dirty="0"/>
              <a:t> 3: Spring Security</a:t>
            </a:r>
          </a:p>
          <a:p>
            <a:r>
              <a:rPr lang="en-US" dirty="0" err="1"/>
              <a:t>Buổi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1</a:t>
            </a:r>
          </a:p>
          <a:p>
            <a:r>
              <a:rPr lang="en-US" dirty="0" err="1"/>
              <a:t>Buổi</a:t>
            </a:r>
            <a:r>
              <a:rPr lang="en-US" dirty="0"/>
              <a:t> 5: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433424991"/>
      </p:ext>
    </p:extLst>
  </p:cSld>
  <p:clrMapOvr>
    <a:masterClrMapping/>
  </p:clrMapOvr>
</p:sld>
</file>

<file path=ppt/theme/theme1.xml><?xml version="1.0" encoding="utf-8"?>
<a:theme xmlns:a="http://schemas.openxmlformats.org/drawingml/2006/main" name="LT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 template.potx" id="{04C063D1-8AC2-4941-8BFC-16AABB130164}" vid="{ED47AA4B-5ABD-47FD-B9F1-642636BAD80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LTT template</Template>
  <TotalTime>640</TotalTime>
  <Words>878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LTT template</vt:lpstr>
      <vt:lpstr>JAVA TRAINING OUTLINE</vt:lpstr>
      <vt:lpstr>Tổng quan</vt:lpstr>
      <vt:lpstr>Nội dung</vt:lpstr>
      <vt:lpstr>Tuần 1</vt:lpstr>
      <vt:lpstr>Tuần 2</vt:lpstr>
      <vt:lpstr>Tuần 2</vt:lpstr>
      <vt:lpstr>Tuần 3</vt:lpstr>
      <vt:lpstr>Tuần 4</vt:lpstr>
      <vt:lpstr>Tuần 5</vt:lpstr>
      <vt:lpstr>Tuần 6 - 7</vt:lpstr>
      <vt:lpstr>Tuần 8</vt:lpstr>
      <vt:lpstr>Hỏi đáp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LÀM QUEN VỚI JAVA</dc:title>
  <dc:creator>DoanhDD</dc:creator>
  <cp:lastModifiedBy>DoanhDD</cp:lastModifiedBy>
  <cp:revision>10</cp:revision>
  <dcterms:created xsi:type="dcterms:W3CDTF">2017-09-27T20:53:26Z</dcterms:created>
  <dcterms:modified xsi:type="dcterms:W3CDTF">2017-09-28T07:33:28Z</dcterms:modified>
</cp:coreProperties>
</file>