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8" r:id="rId5"/>
    <p:sldId id="277" r:id="rId6"/>
    <p:sldId id="279" r:id="rId7"/>
    <p:sldId id="280" r:id="rId8"/>
    <p:sldId id="281" r:id="rId9"/>
    <p:sldId id="276" r:id="rId10"/>
    <p:sldId id="274" r:id="rId11"/>
  </p:sldIdLst>
  <p:sldSz cx="12192000" cy="685800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Unica One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F0vPlbGilWkYAbwAtJc9b6S9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8898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sz="54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  <a:defRPr sz="4800" b="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867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"/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6" name="Google Shape;96;p1"/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0"/>
              </a:schemeClr>
            </a:solidFill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/>
              <a:ahLst/>
              <a:cxnLst/>
              <a:rect l="l" t="t" r="r" b="b"/>
              <a:pathLst>
                <a:path w="476008" h="184091" extrusionOk="0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/>
              <a:ahLst/>
              <a:cxnLst/>
              <a:rect l="l" t="t" r="r" b="b"/>
              <a:pathLst>
                <a:path w="164495" h="212876" extrusionOk="0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/>
              <a:ahLst/>
              <a:cxnLst/>
              <a:rect l="l" t="t" r="r" b="b"/>
              <a:pathLst>
                <a:path w="101600" h="220133" extrusionOk="0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/>
              <a:ahLst/>
              <a:cxnLst/>
              <a:rect l="l" t="t" r="r" b="b"/>
              <a:pathLst>
                <a:path w="253314" h="77558" extrusionOk="0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762000" y="1547418"/>
            <a:ext cx="1114955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GB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GB" sz="5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54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359236" y="4456165"/>
            <a:ext cx="52301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Đoàn Quốc Nhân</a:t>
            </a:r>
            <a:endParaRPr sz="24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GVHD:Th.s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Thọ</a:t>
            </a:r>
            <a:endParaRPr sz="2400" b="1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MSSV: 59131665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59.CNTT-1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ctrTitle"/>
          </p:nvPr>
        </p:nvSpPr>
        <p:spPr>
          <a:xfrm>
            <a:off x="7879404" y="2287067"/>
            <a:ext cx="24204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alibri"/>
              <a:buNone/>
            </a:pP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1"/>
          </p:nvPr>
        </p:nvSpPr>
        <p:spPr>
          <a:xfrm>
            <a:off x="7879401" y="3759500"/>
            <a:ext cx="30832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</a:pPr>
            <a:endParaRPr/>
          </a:p>
        </p:txBody>
      </p:sp>
      <p:pic>
        <p:nvPicPr>
          <p:cNvPr id="287" name="Google Shape;287;p19" descr="A group of people around each oth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457" b="48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KNN</a:t>
            </a:r>
            <a:r>
              <a:rPr lang="en-US" dirty="0" smtClean="0"/>
              <a:t>(K-nearest neighbor)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717964"/>
            <a:ext cx="9088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Hay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láng</a:t>
            </a:r>
            <a:r>
              <a:rPr lang="en-US" sz="2400" dirty="0" smtClean="0"/>
              <a:t> </a:t>
            </a:r>
            <a:r>
              <a:rPr lang="en-US" sz="2400" dirty="0" err="1" smtClean="0"/>
              <a:t>giềng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Thomas M cover.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supervised-learning(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giám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).	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Lazy learning </a:t>
            </a:r>
            <a:r>
              <a:rPr lang="en-US" sz="2400" dirty="0" err="1" smtClean="0"/>
              <a:t>bới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744" y="965549"/>
            <a:ext cx="96843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classìication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regression (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Ý </a:t>
            </a:r>
            <a:r>
              <a:rPr lang="en-US" sz="2400" dirty="0" err="1" smtClean="0"/>
              <a:t>tưởng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gán</a:t>
            </a:r>
            <a:r>
              <a:rPr lang="en-US" sz="2400" dirty="0" smtClean="0"/>
              <a:t>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,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đông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lân</a:t>
            </a:r>
            <a:r>
              <a:rPr lang="en-US" sz="2400" dirty="0" smtClean="0"/>
              <a:t> </a:t>
            </a:r>
            <a:r>
              <a:rPr lang="en-US" sz="2400" dirty="0" err="1" smtClean="0"/>
              <a:t>cận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.(</a:t>
            </a:r>
            <a:r>
              <a:rPr lang="en-US" sz="2400" i="1" dirty="0"/>
              <a:t>T</a:t>
            </a:r>
            <a:r>
              <a:rPr lang="en-GB" sz="2400" i="1" dirty="0"/>
              <a:t>ell me who your friends are, and I will tell you who you are</a:t>
            </a:r>
            <a:r>
              <a:rPr lang="en-GB" sz="2400" dirty="0" smtClean="0"/>
              <a:t>.)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huấn</a:t>
            </a:r>
            <a:r>
              <a:rPr lang="en-US" sz="2400" dirty="0" smtClean="0"/>
              <a:t> </a:t>
            </a:r>
            <a:r>
              <a:rPr lang="en-US" sz="2400" dirty="0" err="1" smtClean="0"/>
              <a:t>luyện</a:t>
            </a:r>
            <a:r>
              <a:rPr lang="en-US" sz="2400" dirty="0" smtClean="0"/>
              <a:t>.</a:t>
            </a:r>
            <a:endParaRPr lang="en-GB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K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X</a:t>
            </a:r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-  </a:t>
            </a:r>
            <a:r>
              <a:rPr lang="en-US" sz="2400" dirty="0" err="1" smtClean="0"/>
              <a:t>Nhãn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X</a:t>
            </a:r>
          </a:p>
        </p:txBody>
      </p:sp>
      <p:pic>
        <p:nvPicPr>
          <p:cNvPr id="1026" name="Picture 2" descr="k Nearest Neighbor Classifier ( kNN )-Machine Learning Algorithms | by  Shubham Panch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3806558"/>
            <a:ext cx="2736850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977" y="1238821"/>
            <a:ext cx="1053582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1: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K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2: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3: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đinh</a:t>
            </a:r>
            <a:r>
              <a:rPr lang="en-US" sz="2400" dirty="0"/>
              <a:t> k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 err="1"/>
              <a:t>Bước</a:t>
            </a:r>
            <a:r>
              <a:rPr lang="en-US" sz="2400" dirty="0"/>
              <a:t> 4: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 </a:t>
            </a:r>
            <a:r>
              <a:rPr lang="en-US" sz="2400" dirty="0" err="1"/>
              <a:t>láng</a:t>
            </a:r>
            <a:r>
              <a:rPr lang="en-US" sz="2400" dirty="0"/>
              <a:t> </a:t>
            </a:r>
            <a:r>
              <a:rPr lang="en-US" sz="2400" dirty="0" err="1"/>
              <a:t>giềng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Bước</a:t>
            </a:r>
            <a:r>
              <a:rPr lang="en-US" sz="2400" dirty="0"/>
              <a:t> 5: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K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ta </a:t>
            </a:r>
            <a:r>
              <a:rPr lang="en-US" sz="2400" dirty="0" err="1"/>
              <a:t>xét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9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2073" y="1219200"/>
            <a:ext cx="111064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. (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lẻ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 </a:t>
            </a:r>
            <a:r>
              <a:rPr lang="en-US" sz="2400" dirty="0" err="1" smtClean="0"/>
              <a:t>nhỏ</a:t>
            </a:r>
            <a:r>
              <a:rPr lang="en-US" sz="2400" dirty="0" smtClean="0"/>
              <a:t>: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, </a:t>
            </a:r>
            <a:r>
              <a:rPr lang="en-US" sz="2400" dirty="0" err="1" smtClean="0"/>
              <a:t>sai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train </a:t>
            </a:r>
            <a:r>
              <a:rPr lang="en-US" sz="2400" dirty="0" err="1" smtClean="0"/>
              <a:t>nhỏ</a:t>
            </a:r>
            <a:r>
              <a:rPr lang="en-US" sz="2400" dirty="0" smtClean="0"/>
              <a:t>,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overfitting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K </a:t>
            </a:r>
            <a:r>
              <a:rPr lang="en-US" sz="2400" dirty="0" err="1" smtClean="0"/>
              <a:t>lớn</a:t>
            </a:r>
            <a:r>
              <a:rPr lang="en-US" sz="2400" dirty="0" smtClean="0"/>
              <a:t>: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ổn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(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overfitting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endParaRPr lang="en-US" sz="2400" dirty="0" smtClean="0"/>
          </a:p>
          <a:p>
            <a:r>
              <a:rPr lang="en-US" sz="2400" dirty="0" err="1"/>
              <a:t>n</a:t>
            </a:r>
            <a:r>
              <a:rPr lang="en-US" sz="2400" dirty="0" err="1" smtClean="0"/>
              <a:t>hưng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đúng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a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.)</a:t>
            </a:r>
            <a:endParaRPr lang="en-GB" sz="2400" dirty="0"/>
          </a:p>
        </p:txBody>
      </p:sp>
      <p:pic>
        <p:nvPicPr>
          <p:cNvPr id="2050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3491345"/>
            <a:ext cx="55626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891" y="1083900"/>
            <a:ext cx="86503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vài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chẵn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VD: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ta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Class 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4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BB13BF"/>
                </a:solidFill>
              </a:rPr>
              <a:t>class B. </a:t>
            </a:r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này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thì</a:t>
            </a:r>
            <a:r>
              <a:rPr lang="en-US" sz="2400" dirty="0" smtClean="0">
                <a:solidFill>
                  <a:schemeClr val="tx1"/>
                </a:solidFill>
              </a:rPr>
              <a:t> KNN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xử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cách</a:t>
            </a:r>
            <a:r>
              <a:rPr lang="en-US" sz="2400" dirty="0" smtClean="0">
                <a:solidFill>
                  <a:schemeClr val="tx1"/>
                </a:solidFill>
              </a:rPr>
              <a:t> so </a:t>
            </a:r>
            <a:r>
              <a:rPr lang="en-US" sz="2400" dirty="0" err="1" smtClean="0">
                <a:solidFill>
                  <a:schemeClr val="tx1"/>
                </a:solidFill>
              </a:rPr>
              <a:t>sánh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tổng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khoảng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gần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mà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đang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xét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có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xuất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hợp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bằng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vì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vậy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</a:rPr>
              <a:t> ta </a:t>
            </a:r>
            <a:r>
              <a:rPr lang="en-US" sz="2400" dirty="0" err="1" smtClean="0">
                <a:solidFill>
                  <a:schemeClr val="tx1"/>
                </a:solidFill>
              </a:rPr>
              <a:t>thường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chọn</a:t>
            </a:r>
            <a:r>
              <a:rPr lang="en-US" sz="2400" dirty="0" smtClean="0">
                <a:solidFill>
                  <a:schemeClr val="tx1"/>
                </a:solidFill>
              </a:rPr>
              <a:t> K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lẻ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rgbClr val="BB13B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5062" y="3751080"/>
            <a:ext cx="3499723" cy="2624793"/>
            <a:chOff x="7857366" y="3777938"/>
            <a:chExt cx="3499723" cy="2624793"/>
          </a:xfrm>
        </p:grpSpPr>
        <p:pic>
          <p:nvPicPr>
            <p:cNvPr id="6" name="Picture 2" descr="k Nearest Neighbor Classifier ( kNN )-Machine Learning Algorithms | by  Shubham Panchal | 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366" y="3777938"/>
              <a:ext cx="3499723" cy="262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 flipV="1">
              <a:off x="10203717" y="4833412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10070871" y="5273569"/>
              <a:ext cx="143634" cy="143634"/>
            </a:xfrm>
            <a:prstGeom prst="ellipse">
              <a:avLst/>
            </a:prstGeom>
            <a:solidFill>
              <a:srgbClr val="BB1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8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235" y="623086"/>
            <a:ext cx="53488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nhìn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rằng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K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1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xanh</a:t>
            </a:r>
            <a:r>
              <a:rPr lang="en-US" sz="2400" dirty="0" smtClean="0"/>
              <a:t> </a:t>
            </a:r>
            <a:r>
              <a:rPr lang="en-US" sz="2400" dirty="0" err="1" smtClean="0"/>
              <a:t>kia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quanh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hồng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vậy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r>
              <a:rPr lang="en-US" sz="2400" dirty="0" smtClean="0"/>
              <a:t>. </a:t>
            </a:r>
            <a:r>
              <a:rPr lang="en-US" sz="2400" dirty="0" err="1" smtClean="0"/>
              <a:t>Khi</a:t>
            </a:r>
            <a:r>
              <a:rPr lang="en-US" sz="2400" dirty="0" smtClean="0"/>
              <a:t> ta 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test </a:t>
            </a:r>
            <a:r>
              <a:rPr lang="en-US" sz="2400" dirty="0" err="1" smtClean="0"/>
              <a:t>rơi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khắc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.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K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viền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mượt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85210" y="339761"/>
            <a:ext cx="5178902" cy="5672132"/>
            <a:chOff x="6085210" y="339761"/>
            <a:chExt cx="5178902" cy="5672132"/>
          </a:xfrm>
        </p:grpSpPr>
        <p:pic>
          <p:nvPicPr>
            <p:cNvPr id="5" name="Picture 2" descr="Misleading modelling: overfitting, cross-validation, and the bias-variance  trade-off | Cambridge Coding Academy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17" r="2527" b="4471"/>
            <a:stretch/>
          </p:blipFill>
          <p:spPr bwMode="auto">
            <a:xfrm>
              <a:off x="6085210" y="339761"/>
              <a:ext cx="5178902" cy="5672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Up Arrow 10"/>
            <p:cNvSpPr/>
            <p:nvPr/>
          </p:nvSpPr>
          <p:spPr>
            <a:xfrm rot="4242147">
              <a:off x="8637551" y="4349362"/>
              <a:ext cx="110855" cy="547747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 rot="1285005">
              <a:off x="8916788" y="4621112"/>
              <a:ext cx="105986" cy="621969"/>
            </a:xfrm>
            <a:prstGeom prst="upArrow">
              <a:avLst>
                <a:gd name="adj1" fmla="val 50000"/>
                <a:gd name="adj2" fmla="val 501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 descr="Misleading modelling: overfitting, cross-validation, and the bias-variance  trade-off | Cambridge Coding Acade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r="50000" b="4165"/>
          <a:stretch/>
        </p:blipFill>
        <p:spPr bwMode="auto">
          <a:xfrm>
            <a:off x="6014513" y="351990"/>
            <a:ext cx="5249599" cy="56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258" y="493614"/>
            <a:ext cx="11134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19274" y="1714920"/>
            <a:ext cx="107323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phức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gần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0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r>
              <a:rPr lang="en-US" sz="2400" dirty="0" err="1" smtClean="0"/>
              <a:t>Nhược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ảnh</a:t>
            </a:r>
            <a:r>
              <a:rPr lang="en-US" sz="2400" dirty="0" smtClean="0"/>
              <a:t> </a:t>
            </a:r>
            <a:r>
              <a:rPr lang="en-US" sz="2400" dirty="0" err="1" smtClean="0"/>
              <a:t>hưởng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nhiễu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,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do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lên</a:t>
            </a:r>
            <a:r>
              <a:rPr lang="en-US" sz="2400" dirty="0" smtClean="0"/>
              <a:t> </a:t>
            </a:r>
            <a:r>
              <a:rPr lang="en-US" sz="2400" dirty="0" err="1" smtClean="0"/>
              <a:t>tốn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04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633</Words>
  <Application>Microsoft Office PowerPoint</Application>
  <PresentationFormat>Custom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Unica One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htds</cp:lastModifiedBy>
  <cp:revision>20</cp:revision>
  <dcterms:created xsi:type="dcterms:W3CDTF">2021-01-17T11:32:18Z</dcterms:created>
  <dcterms:modified xsi:type="dcterms:W3CDTF">2021-04-19T03:05:55Z</dcterms:modified>
</cp:coreProperties>
</file>