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75" r:id="rId4"/>
    <p:sldId id="278" r:id="rId5"/>
    <p:sldId id="277" r:id="rId6"/>
    <p:sldId id="279" r:id="rId7"/>
    <p:sldId id="280" r:id="rId8"/>
    <p:sldId id="281" r:id="rId9"/>
    <p:sldId id="282" r:id="rId10"/>
    <p:sldId id="276" r:id="rId11"/>
    <p:sldId id="274" r:id="rId12"/>
    <p:sldId id="283" r:id="rId13"/>
    <p:sldId id="285" r:id="rId14"/>
    <p:sldId id="284" r:id="rId15"/>
    <p:sldId id="286" r:id="rId16"/>
    <p:sldId id="287" r:id="rId17"/>
  </p:sldIdLst>
  <p:sldSz cx="12192000" cy="6858000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Unica One" charset="0"/>
      <p:regular r:id="rId23"/>
    </p:embeddedFont>
    <p:embeddedFont>
      <p:font typeface="Cambria Math" pitchFamily="18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F0vPlbGilWkYAbwAtJc9b6S9F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1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78898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  <a:defRPr sz="5400" b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>
            <a:spLocks noGrp="1"/>
          </p:cNvSpPr>
          <p:nvPr>
            <p:ph type="ctrTitle"/>
          </p:nvPr>
        </p:nvSpPr>
        <p:spPr>
          <a:xfrm>
            <a:off x="7879404" y="2287067"/>
            <a:ext cx="24204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alibri"/>
              <a:buNone/>
              <a:defRPr sz="4800" b="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subTitle" idx="1"/>
          </p:nvPr>
        </p:nvSpPr>
        <p:spPr>
          <a:xfrm>
            <a:off x="7879401" y="3759500"/>
            <a:ext cx="30832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 sz="1867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"/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6" name="Google Shape;96;p1"/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0"/>
              </a:schemeClr>
            </a:solidFill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/>
              <a:ahLst/>
              <a:cxnLst/>
              <a:rect l="l" t="t" r="r" b="b"/>
              <a:pathLst>
                <a:path w="476008" h="184091" extrusionOk="0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/>
              <a:ahLst/>
              <a:cxnLst/>
              <a:rect l="l" t="t" r="r" b="b"/>
              <a:pathLst>
                <a:path w="164495" h="212876" extrusionOk="0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/>
              <a:ahLst/>
              <a:cxnLst/>
              <a:rect l="l" t="t" r="r" b="b"/>
              <a:pathLst>
                <a:path w="101600" h="220133" extrusionOk="0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/>
              <a:ahLst/>
              <a:cxnLst/>
              <a:rect l="l" t="t" r="r" b="b"/>
              <a:pathLst>
                <a:path w="101600" h="220133" extrusionOk="0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/>
              <a:ahLst/>
              <a:cxnLst/>
              <a:rect l="l" t="t" r="r" b="b"/>
              <a:pathLst>
                <a:path w="253314" h="77558" extrusionOk="0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"/>
          <p:cNvSpPr txBox="1"/>
          <p:nvPr/>
        </p:nvSpPr>
        <p:spPr>
          <a:xfrm>
            <a:off x="762000" y="1547418"/>
            <a:ext cx="11149554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/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r>
              <a:rPr lang="en-GB" sz="5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endParaRPr sz="5400" b="1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6359236" y="4456165"/>
            <a:ext cx="523013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Đoàn Quốc Nhân</a:t>
            </a:r>
            <a:endParaRPr sz="2400" b="1" i="0" u="none" strike="noStrike" cap="none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GVHD:Th.s</a:t>
            </a:r>
            <a:r>
              <a:rPr lang="en-US" sz="2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Mai </a:t>
            </a:r>
            <a:r>
              <a:rPr lang="en-US" sz="2400" b="1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Cường</a:t>
            </a:r>
            <a:r>
              <a:rPr lang="en-US" sz="2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Thọ</a:t>
            </a:r>
            <a:endParaRPr sz="2400" b="1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MSSV: 59131665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59.CNTT-1</a:t>
            </a:r>
            <a:endParaRPr sz="24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19274" y="1714920"/>
            <a:ext cx="107323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0 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giản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r>
              <a:rPr lang="en-US" sz="2400" dirty="0" err="1" smtClean="0"/>
              <a:t>Nhược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hưởng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nhiễu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tới</a:t>
            </a:r>
            <a:r>
              <a:rPr lang="en-US" sz="2400" dirty="0" smtClean="0"/>
              <a:t>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gây</a:t>
            </a:r>
            <a:r>
              <a:rPr lang="en-US" sz="2400" dirty="0" smtClean="0"/>
              <a:t> </a:t>
            </a:r>
            <a:r>
              <a:rPr lang="en-US" sz="2400" dirty="0" err="1" smtClean="0"/>
              <a:t>mất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lớn</a:t>
            </a:r>
            <a:r>
              <a:rPr lang="en-US" sz="2400" dirty="0" smtClean="0"/>
              <a:t>,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do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lên</a:t>
            </a:r>
            <a:r>
              <a:rPr lang="en-US" sz="2400" dirty="0" smtClean="0"/>
              <a:t> </a:t>
            </a:r>
            <a:r>
              <a:rPr lang="en-US" sz="2400" dirty="0" err="1" smtClean="0"/>
              <a:t>tốn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04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>
            <a:spLocks noGrp="1"/>
          </p:cNvSpPr>
          <p:nvPr>
            <p:ph type="ctrTitle"/>
          </p:nvPr>
        </p:nvSpPr>
        <p:spPr>
          <a:xfrm>
            <a:off x="7879404" y="2287067"/>
            <a:ext cx="24204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alibri"/>
              <a:buNone/>
            </a:pP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subTitle" idx="1"/>
          </p:nvPr>
        </p:nvSpPr>
        <p:spPr>
          <a:xfrm>
            <a:off x="7879401" y="3759500"/>
            <a:ext cx="30832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</a:pPr>
            <a:endParaRPr/>
          </a:p>
        </p:txBody>
      </p:sp>
      <p:pic>
        <p:nvPicPr>
          <p:cNvPr id="287" name="Google Shape;287;p19" descr="A group of people around each oth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457" b="481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2114" y="2223935"/>
            <a:ext cx="9937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chọn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ramdom</a:t>
            </a:r>
            <a:r>
              <a:rPr lang="en-US" dirty="0" smtClean="0">
                <a:solidFill>
                  <a:schemeClr val="bg1"/>
                </a:solidFill>
              </a:rPr>
              <a:t> state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42, </a:t>
            </a:r>
            <a:r>
              <a:rPr lang="en-US" dirty="0" err="1" smtClean="0">
                <a:solidFill>
                  <a:schemeClr val="bg1"/>
                </a:solidFill>
              </a:rPr>
              <a:t>Đơn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cuốn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i="1" dirty="0"/>
              <a:t>The Hitchhiker's Guide to the Galaxy</a:t>
            </a:r>
            <a:r>
              <a:rPr lang="en-US" dirty="0"/>
              <a:t> by Douglas Adams</a:t>
            </a:r>
            <a:r>
              <a:rPr lang="en-US" dirty="0" smtClean="0">
                <a:solidFill>
                  <a:schemeClr val="bg1"/>
                </a:solidFill>
              </a:rPr>
              <a:t>” </a:t>
            </a:r>
            <a:r>
              <a:rPr lang="en-US" dirty="0" err="1" smtClean="0">
                <a:solidFill>
                  <a:schemeClr val="bg1"/>
                </a:solidFill>
              </a:rPr>
              <a:t>nó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“ </a:t>
            </a:r>
            <a:r>
              <a:rPr lang="en-US" dirty="0" err="1" smtClean="0">
                <a:solidFill>
                  <a:schemeClr val="bg1"/>
                </a:solidFill>
              </a:rPr>
              <a:t>Câu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mọi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thứ</a:t>
            </a:r>
            <a:r>
              <a:rPr lang="en-US" dirty="0" smtClean="0">
                <a:solidFill>
                  <a:schemeClr val="bg1"/>
                </a:solidFill>
              </a:rPr>
              <a:t> ” =)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Thật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42 </a:t>
            </a:r>
            <a:r>
              <a:rPr lang="en-US" dirty="0" err="1" smtClean="0">
                <a:solidFill>
                  <a:schemeClr val="bg1"/>
                </a:solidFill>
              </a:rPr>
              <a:t>chỉ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ngẫu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nhiên</a:t>
            </a:r>
            <a:r>
              <a:rPr lang="en-US" dirty="0" smtClean="0">
                <a:solidFill>
                  <a:schemeClr val="bg1"/>
                </a:solidFill>
              </a:rPr>
              <a:t> ta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chọn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khác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Với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dirty="0" err="1" smtClean="0">
                <a:solidFill>
                  <a:schemeClr val="bg1"/>
                </a:solidFill>
              </a:rPr>
              <a:t>ỗi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giống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nhưng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đổi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tốt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xấu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tùy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trường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hợp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ta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tiếp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tục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sửa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đổi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đến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đạt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đến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ngưỡng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mà</a:t>
            </a:r>
            <a:r>
              <a:rPr lang="en-US" dirty="0" smtClean="0">
                <a:solidFill>
                  <a:schemeClr val="bg1"/>
                </a:solidFill>
              </a:rPr>
              <a:t> ta </a:t>
            </a:r>
            <a:r>
              <a:rPr lang="en-US" dirty="0" err="1" smtClean="0">
                <a:solidFill>
                  <a:schemeClr val="bg1"/>
                </a:solidFill>
              </a:rPr>
              <a:t>mong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muốn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Nếu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ramdom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state </a:t>
            </a:r>
            <a:r>
              <a:rPr lang="en-US" dirty="0" err="1" smtClean="0">
                <a:solidFill>
                  <a:schemeClr val="bg1"/>
                </a:solidFill>
              </a:rPr>
              <a:t>thì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thống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mặc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định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Nên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vấn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với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ramdom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state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nhiêu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529" y="697352"/>
            <a:ext cx="2130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Ramdom</a:t>
            </a:r>
            <a:r>
              <a:rPr lang="en-US" sz="2000" dirty="0" smtClean="0">
                <a:solidFill>
                  <a:schemeClr val="bg1"/>
                </a:solidFill>
              </a:rPr>
              <a:t> State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782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87011" y="1657264"/>
            <a:ext cx="50817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predict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ntn</a:t>
            </a:r>
            <a:r>
              <a:rPr lang="en-US" dirty="0" smtClean="0"/>
              <a:t> ?</a:t>
            </a:r>
          </a:p>
          <a:p>
            <a:endParaRPr lang="en-US" dirty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y_predict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1000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2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4601" y="590719"/>
            <a:ext cx="530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06324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19942" y="1108677"/>
            <a:ext cx="5454050" cy="4558917"/>
            <a:chOff x="1688621" y="1525360"/>
            <a:chExt cx="5454050" cy="4558917"/>
          </a:xfrm>
        </p:grpSpPr>
        <p:pic>
          <p:nvPicPr>
            <p:cNvPr id="1028" name="Picture 4" descr="Test versus reality stock illustration. Illustration of result - 90726328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02" t="16861" r="1345" b="8055"/>
            <a:stretch/>
          </p:blipFill>
          <p:spPr bwMode="auto">
            <a:xfrm>
              <a:off x="3314700" y="2233246"/>
              <a:ext cx="3827971" cy="3851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688621" y="2832058"/>
              <a:ext cx="15650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err="1" smtClean="0">
                  <a:solidFill>
                    <a:schemeClr val="bg1"/>
                  </a:solidFill>
                </a:rPr>
                <a:t>Thực</a:t>
              </a:r>
              <a:r>
                <a:rPr lang="en-US" sz="1800" dirty="0" smtClean="0">
                  <a:solidFill>
                    <a:schemeClr val="bg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</a:rPr>
                <a:t>sự</a:t>
              </a:r>
              <a:r>
                <a:rPr lang="en-US" sz="1800" dirty="0" smtClean="0">
                  <a:solidFill>
                    <a:schemeClr val="bg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</a:rPr>
                <a:t>đúng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3047" y="4635794"/>
              <a:ext cx="13706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err="1" smtClean="0">
                  <a:solidFill>
                    <a:schemeClr val="bg1"/>
                  </a:solidFill>
                </a:rPr>
                <a:t>Thực</a:t>
              </a:r>
              <a:r>
                <a:rPr lang="en-US" sz="1800" dirty="0" smtClean="0">
                  <a:solidFill>
                    <a:schemeClr val="bg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</a:rPr>
                <a:t>sự</a:t>
              </a:r>
              <a:r>
                <a:rPr lang="en-US" sz="1800" dirty="0" smtClean="0">
                  <a:solidFill>
                    <a:schemeClr val="bg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</a:rPr>
                <a:t>sai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81555" y="1586915"/>
              <a:ext cx="13802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err="1" smtClean="0">
                  <a:solidFill>
                    <a:schemeClr val="bg1"/>
                  </a:solidFill>
                </a:rPr>
                <a:t>Dự</a:t>
              </a:r>
              <a:r>
                <a:rPr lang="en-US" sz="1800" dirty="0" smtClean="0">
                  <a:solidFill>
                    <a:schemeClr val="bg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</a:rPr>
                <a:t>đoán</a:t>
              </a:r>
              <a:r>
                <a:rPr lang="en-US" sz="1800" dirty="0" smtClean="0">
                  <a:solidFill>
                    <a:schemeClr val="bg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bg1"/>
                  </a:solidFill>
                </a:rPr>
                <a:t>đúng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1" y="1525360"/>
              <a:ext cx="15096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chemeClr val="bg1"/>
                  </a:solidFill>
                </a:rPr>
                <a:t>Dự</a:t>
              </a: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</a:rPr>
                <a:t>đoán</a:t>
              </a: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</a:rPr>
                <a:t>sai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319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66490" y="2449902"/>
            <a:ext cx="68752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Xử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lý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liệu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null :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tùy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vào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trường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hơp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mà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ta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thể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sử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dụng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nhiều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cách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khác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nhau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Xóa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những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dòng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liệu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null,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Cho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nó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trung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bình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Tính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độ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tương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quan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giữ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nó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thuộc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tính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sau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đó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điền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vào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phụ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thuộc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vào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xuất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hiện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nhiều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nhất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khi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sự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xuất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hiện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độ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tương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quan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kia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Xử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dụng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xuất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hiện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nhiều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nhất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015" y="388189"/>
            <a:ext cx="3614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Xử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lý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NULL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1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 smtClean="0"/>
              <a:t>Thuật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KNN</a:t>
            </a:r>
            <a:r>
              <a:rPr lang="en-US" dirty="0" smtClean="0"/>
              <a:t>(K-nearest neighbor)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79417" y="1717964"/>
            <a:ext cx="90885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Hay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láng</a:t>
            </a:r>
            <a:r>
              <a:rPr lang="en-US" sz="2400" dirty="0" smtClean="0"/>
              <a:t> </a:t>
            </a:r>
            <a:r>
              <a:rPr lang="en-US" sz="2400" dirty="0" err="1" smtClean="0"/>
              <a:t>giềng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.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Thomas M cover.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supervised-learning(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giám</a:t>
            </a:r>
            <a:r>
              <a:rPr lang="en-US" sz="2400" dirty="0" smtClean="0"/>
              <a:t> </a:t>
            </a:r>
            <a:r>
              <a:rPr lang="en-US" sz="2400" dirty="0" err="1" smtClean="0"/>
              <a:t>sát</a:t>
            </a:r>
            <a:r>
              <a:rPr lang="en-US" sz="2400" dirty="0" smtClean="0"/>
              <a:t>).	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Lazy learning </a:t>
            </a:r>
            <a:r>
              <a:rPr lang="en-US" sz="2400" dirty="0" err="1" smtClean="0"/>
              <a:t>bới</a:t>
            </a:r>
            <a:r>
              <a:rPr lang="en-US" sz="2400" dirty="0" smtClean="0"/>
              <a:t> </a:t>
            </a: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ta </a:t>
            </a:r>
            <a:r>
              <a:rPr lang="en-US" sz="2400" dirty="0" err="1" smtClean="0"/>
              <a:t>xét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2682" y="487025"/>
            <a:ext cx="968432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classification </a:t>
            </a:r>
            <a:r>
              <a:rPr lang="en-US" sz="2400" dirty="0" err="1" smtClean="0"/>
              <a:t>và</a:t>
            </a:r>
            <a:r>
              <a:rPr lang="en-US" sz="2400" dirty="0" smtClean="0"/>
              <a:t> regression (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hồi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Ý </a:t>
            </a:r>
            <a:r>
              <a:rPr lang="en-US" sz="2400" dirty="0" err="1" smtClean="0"/>
              <a:t>tưởng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gán</a:t>
            </a:r>
            <a:r>
              <a:rPr lang="en-US" sz="2400" dirty="0" smtClean="0"/>
              <a:t> </a:t>
            </a:r>
            <a:r>
              <a:rPr lang="en-US" sz="2400" dirty="0" err="1" smtClean="0"/>
              <a:t>nhãn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,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đông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lân</a:t>
            </a:r>
            <a:r>
              <a:rPr lang="en-US" sz="2400" dirty="0" smtClean="0"/>
              <a:t> </a:t>
            </a:r>
            <a:r>
              <a:rPr lang="en-US" sz="2400" dirty="0" err="1" smtClean="0"/>
              <a:t>cận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.</a:t>
            </a:r>
            <a:r>
              <a:rPr lang="vi-VN" sz="2400" dirty="0"/>
              <a:t> Nhãn đó có thể được quyết định bằng bầu chọn theo đa số (major voting) trong số K điểm gần nhất, hoặc nó có thể được suy ra bằng cách đánh trọng số khác nhau cho mỗi trong các điểm gần nhất đó rồi suy ra kết quả</a:t>
            </a:r>
            <a:r>
              <a:rPr lang="en-US" sz="2400" dirty="0" smtClean="0"/>
              <a:t>(</a:t>
            </a:r>
            <a:r>
              <a:rPr lang="en-US" sz="2400" i="1" dirty="0" smtClean="0"/>
              <a:t>T</a:t>
            </a:r>
            <a:r>
              <a:rPr lang="en-GB" sz="2400" i="1" dirty="0"/>
              <a:t>ell me who your friends are, and I will tell you who you are</a:t>
            </a:r>
            <a:r>
              <a:rPr lang="en-GB" sz="2400" dirty="0" smtClean="0"/>
              <a:t>.)</a:t>
            </a:r>
            <a:endParaRPr lang="en-US" sz="2400" dirty="0"/>
          </a:p>
          <a:p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 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dirty="0" err="1" smtClean="0"/>
              <a:t>huấn</a:t>
            </a:r>
            <a:r>
              <a:rPr lang="en-US" sz="2400" dirty="0" smtClean="0"/>
              <a:t> </a:t>
            </a:r>
            <a:r>
              <a:rPr lang="en-US" sz="2400" dirty="0" err="1" smtClean="0"/>
              <a:t>luyện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- 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K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 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X</a:t>
            </a:r>
          </a:p>
          <a:p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: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  </a:t>
            </a:r>
            <a:r>
              <a:rPr lang="en-US" sz="2400" dirty="0" err="1" smtClean="0"/>
              <a:t>Nhãn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X</a:t>
            </a:r>
          </a:p>
        </p:txBody>
      </p:sp>
      <p:pic>
        <p:nvPicPr>
          <p:cNvPr id="1026" name="Picture 2" descr="k Nearest Neighbor Classifier ( kNN )-Machine Learning Algorithms | by  Shubham Panchal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760" y="4445829"/>
            <a:ext cx="2736850" cy="20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1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0977" y="1238821"/>
            <a:ext cx="10535829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err="1"/>
              <a:t>Bước</a:t>
            </a:r>
            <a:r>
              <a:rPr lang="en-US" sz="2400" dirty="0"/>
              <a:t> 1: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K</a:t>
            </a:r>
          </a:p>
          <a:p>
            <a:r>
              <a:rPr lang="en-US" sz="2400" dirty="0" err="1"/>
              <a:t>Bước</a:t>
            </a:r>
            <a:r>
              <a:rPr lang="en-US" sz="2400" dirty="0"/>
              <a:t> 2: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ta </a:t>
            </a:r>
            <a:r>
              <a:rPr lang="en-US" sz="2400" dirty="0" err="1"/>
              <a:t>xét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Bước</a:t>
            </a:r>
            <a:r>
              <a:rPr lang="en-US" sz="2400" dirty="0"/>
              <a:t> 3: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dần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đinh</a:t>
            </a:r>
            <a:r>
              <a:rPr lang="en-US" sz="2400" dirty="0"/>
              <a:t> k </a:t>
            </a:r>
            <a:r>
              <a:rPr lang="en-US" sz="2400" dirty="0" err="1"/>
              <a:t>láng</a:t>
            </a:r>
            <a:r>
              <a:rPr lang="en-US" sz="2400" dirty="0"/>
              <a:t> </a:t>
            </a:r>
            <a:r>
              <a:rPr lang="en-US" sz="2400" dirty="0" err="1"/>
              <a:t>giềng</a:t>
            </a:r>
            <a:r>
              <a:rPr lang="en-US" sz="2400" dirty="0"/>
              <a:t> </a:t>
            </a:r>
            <a:r>
              <a:rPr lang="en-US" sz="2400" dirty="0" err="1"/>
              <a:t>gần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US" sz="2400" dirty="0"/>
          </a:p>
          <a:p>
            <a:r>
              <a:rPr lang="en-US" sz="2400" dirty="0" err="1"/>
              <a:t>Bước</a:t>
            </a:r>
            <a:r>
              <a:rPr lang="en-US" sz="2400" dirty="0"/>
              <a:t> 4: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K </a:t>
            </a:r>
            <a:r>
              <a:rPr lang="en-US" sz="2400" dirty="0" err="1"/>
              <a:t>láng</a:t>
            </a:r>
            <a:r>
              <a:rPr lang="en-US" sz="2400" dirty="0"/>
              <a:t> </a:t>
            </a:r>
            <a:r>
              <a:rPr lang="en-US" sz="2400" dirty="0" err="1"/>
              <a:t>giềng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Bước</a:t>
            </a:r>
            <a:r>
              <a:rPr lang="en-US" sz="2400" dirty="0"/>
              <a:t> 5: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K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ta </a:t>
            </a:r>
            <a:r>
              <a:rPr lang="en-US" sz="2400" dirty="0" err="1"/>
              <a:t>xét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79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2073" y="1219200"/>
            <a:ext cx="111064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Lựa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K: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K </a:t>
            </a:r>
            <a:r>
              <a:rPr lang="en-US" sz="2400" dirty="0" err="1" smtClean="0"/>
              <a:t>tùy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thích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. </a:t>
            </a:r>
            <a:r>
              <a:rPr lang="en-US" sz="2400" dirty="0" err="1" smtClean="0">
                <a:solidFill>
                  <a:schemeClr val="tx1"/>
                </a:solidFill>
              </a:rPr>
              <a:t>Có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thể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chọn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bằng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cách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lấy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căn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bậc</a:t>
            </a:r>
            <a:r>
              <a:rPr lang="en-US" sz="2400" dirty="0">
                <a:solidFill>
                  <a:schemeClr val="tx1"/>
                </a:solidFill>
              </a:rPr>
              <a:t> 2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dữ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liệu</a:t>
            </a:r>
            <a:r>
              <a:rPr lang="en-US" sz="2400" dirty="0">
                <a:solidFill>
                  <a:schemeClr val="tx1"/>
                </a:solidFill>
              </a:rPr>
              <a:t> ta </a:t>
            </a:r>
            <a:r>
              <a:rPr lang="en-US" sz="2400" dirty="0" err="1" smtClean="0">
                <a:solidFill>
                  <a:schemeClr val="tx1"/>
                </a:solidFill>
              </a:rPr>
              <a:t>xét</a:t>
            </a:r>
            <a:r>
              <a:rPr lang="en-US" sz="2400" dirty="0"/>
              <a:t> (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đoán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chẵn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K </a:t>
            </a:r>
            <a:r>
              <a:rPr lang="en-US" sz="2400" dirty="0" err="1"/>
              <a:t>lẻ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ngược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 smtClean="0"/>
              <a:t>)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K  </a:t>
            </a:r>
            <a:r>
              <a:rPr lang="en-US" sz="2400" dirty="0" err="1" smtClean="0"/>
              <a:t>nhỏ</a:t>
            </a:r>
            <a:r>
              <a:rPr lang="en-US" sz="2400" dirty="0" smtClean="0"/>
              <a:t>: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, </a:t>
            </a:r>
            <a:r>
              <a:rPr lang="en-US" sz="2400" dirty="0" err="1" smtClean="0"/>
              <a:t>sai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train </a:t>
            </a:r>
            <a:r>
              <a:rPr lang="en-US" sz="2400" dirty="0" err="1" smtClean="0"/>
              <a:t>nhỏ</a:t>
            </a:r>
            <a:r>
              <a:rPr lang="en-US" sz="2400" dirty="0" smtClean="0"/>
              <a:t>, </a:t>
            </a: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overfitting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K </a:t>
            </a:r>
            <a:r>
              <a:rPr lang="en-US" sz="2400" dirty="0" err="1" smtClean="0"/>
              <a:t>lớn</a:t>
            </a:r>
            <a:r>
              <a:rPr lang="en-US" sz="2400" dirty="0" smtClean="0"/>
              <a:t>: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ổn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(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overfitting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đúng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ta </a:t>
            </a:r>
            <a:r>
              <a:rPr lang="en-US" sz="2400" dirty="0" err="1" smtClean="0"/>
              <a:t>xét</a:t>
            </a:r>
            <a:endParaRPr lang="en-US" sz="2400" dirty="0" smtClean="0"/>
          </a:p>
          <a:p>
            <a:r>
              <a:rPr lang="en-US" sz="2400" dirty="0" err="1"/>
              <a:t>n</a:t>
            </a:r>
            <a:r>
              <a:rPr lang="en-US" sz="2400" dirty="0" err="1" smtClean="0"/>
              <a:t>hưng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đúng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a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 smtClean="0"/>
              <a:t>.)</a:t>
            </a:r>
            <a:endParaRPr lang="en-GB" sz="2400" dirty="0"/>
          </a:p>
        </p:txBody>
      </p:sp>
      <p:pic>
        <p:nvPicPr>
          <p:cNvPr id="2050" name="Picture 2" descr="Misleading modelling: overfitting, cross-validation, and the bias-variance  trade-off | Cambridge Coding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6" y="3491345"/>
            <a:ext cx="55626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62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890" y="790602"/>
            <a:ext cx="86503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vài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nếu</a:t>
            </a:r>
            <a:r>
              <a:rPr lang="en-US" sz="2400" dirty="0" smtClean="0"/>
              <a:t> ta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K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chẵn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. VD: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ta </a:t>
            </a:r>
            <a:r>
              <a:rPr lang="en-US" sz="2400" dirty="0" err="1" smtClean="0"/>
              <a:t>thấy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4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Class A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4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BB13BF"/>
                </a:solidFill>
              </a:rPr>
              <a:t>class B. </a:t>
            </a:r>
            <a:r>
              <a:rPr lang="en-US" sz="2400" dirty="0" err="1" smtClean="0">
                <a:solidFill>
                  <a:schemeClr val="tx1"/>
                </a:solidFill>
              </a:rPr>
              <a:t>Trong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trường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hợp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này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thì</a:t>
            </a:r>
            <a:r>
              <a:rPr lang="en-US" sz="2400" dirty="0" smtClean="0">
                <a:solidFill>
                  <a:schemeClr val="tx1"/>
                </a:solidFill>
              </a:rPr>
              <a:t> KNN </a:t>
            </a:r>
            <a:r>
              <a:rPr lang="en-US" sz="2400" dirty="0" err="1" smtClean="0">
                <a:solidFill>
                  <a:schemeClr val="tx1"/>
                </a:solidFill>
              </a:rPr>
              <a:t>sẽ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xử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lý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bằng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cách</a:t>
            </a:r>
            <a:r>
              <a:rPr lang="en-US" sz="2400" dirty="0" smtClean="0">
                <a:solidFill>
                  <a:schemeClr val="tx1"/>
                </a:solidFill>
              </a:rPr>
              <a:t> so </a:t>
            </a:r>
            <a:r>
              <a:rPr lang="en-US" sz="2400" dirty="0" err="1" smtClean="0">
                <a:solidFill>
                  <a:schemeClr val="tx1"/>
                </a:solidFill>
              </a:rPr>
              <a:t>sánh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tổng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khoảng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của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gần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nhất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với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mà</a:t>
            </a:r>
            <a:r>
              <a:rPr lang="en-US" sz="2400" dirty="0" smtClean="0">
                <a:solidFill>
                  <a:schemeClr val="tx1"/>
                </a:solidFill>
              </a:rPr>
              <a:t> ta </a:t>
            </a:r>
            <a:r>
              <a:rPr lang="en-US" sz="2400" dirty="0" err="1" smtClean="0">
                <a:solidFill>
                  <a:schemeClr val="tx1"/>
                </a:solidFill>
              </a:rPr>
              <a:t>đang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xét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err="1" smtClean="0">
                <a:solidFill>
                  <a:schemeClr val="tx1"/>
                </a:solidFill>
              </a:rPr>
              <a:t>Vì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có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xuất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trường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hợp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bằng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nhau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vì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vậy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người</a:t>
            </a:r>
            <a:r>
              <a:rPr lang="en-US" sz="2400" dirty="0" smtClean="0">
                <a:solidFill>
                  <a:schemeClr val="tx1"/>
                </a:solidFill>
              </a:rPr>
              <a:t> ta </a:t>
            </a:r>
            <a:r>
              <a:rPr lang="en-US" sz="2400" dirty="0" err="1" smtClean="0">
                <a:solidFill>
                  <a:schemeClr val="tx1"/>
                </a:solidFill>
              </a:rPr>
              <a:t>thường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chọn</a:t>
            </a:r>
            <a:r>
              <a:rPr lang="en-US" sz="2400" dirty="0" smtClean="0">
                <a:solidFill>
                  <a:schemeClr val="tx1"/>
                </a:solidFill>
              </a:rPr>
              <a:t> K </a:t>
            </a:r>
            <a:r>
              <a:rPr lang="en-US" sz="2400" dirty="0" err="1" smtClean="0">
                <a:solidFill>
                  <a:schemeClr val="tx1"/>
                </a:solidFill>
              </a:rPr>
              <a:t>là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số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lẻ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35062" y="3751080"/>
            <a:ext cx="3499723" cy="2624793"/>
            <a:chOff x="7857366" y="3777938"/>
            <a:chExt cx="3499723" cy="2624793"/>
          </a:xfrm>
        </p:grpSpPr>
        <p:pic>
          <p:nvPicPr>
            <p:cNvPr id="6" name="Picture 2" descr="k Nearest Neighbor Classifier ( kNN )-Machine Learning Algorithms | by  Shubham Panchal | 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7366" y="3777938"/>
              <a:ext cx="3499723" cy="2624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 flipV="1">
              <a:off x="10203717" y="4833412"/>
              <a:ext cx="143634" cy="143634"/>
            </a:xfrm>
            <a:prstGeom prst="ellipse">
              <a:avLst/>
            </a:prstGeom>
            <a:solidFill>
              <a:srgbClr val="BB13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flipV="1">
              <a:off x="10070871" y="5273569"/>
              <a:ext cx="143634" cy="143634"/>
            </a:xfrm>
            <a:prstGeom prst="ellipse">
              <a:avLst/>
            </a:prstGeom>
            <a:solidFill>
              <a:srgbClr val="BB13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8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235" y="623086"/>
            <a:ext cx="53488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nhiễu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nhìn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 smtClean="0"/>
              <a:t> </a:t>
            </a:r>
            <a:r>
              <a:rPr lang="en-US" sz="2400" dirty="0" err="1" smtClean="0"/>
              <a:t>rằng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ta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K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1 ta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/>
              <a:t> </a:t>
            </a:r>
            <a:r>
              <a:rPr lang="en-US" sz="2400" dirty="0" err="1" smtClean="0"/>
              <a:t>màu</a:t>
            </a:r>
            <a:r>
              <a:rPr lang="en-US" sz="2400" dirty="0" smtClean="0"/>
              <a:t> </a:t>
            </a:r>
            <a:r>
              <a:rPr lang="en-US" sz="2400" dirty="0" err="1" smtClean="0"/>
              <a:t>xanh</a:t>
            </a:r>
            <a:r>
              <a:rPr lang="en-US" sz="2400" dirty="0" smtClean="0"/>
              <a:t> </a:t>
            </a:r>
            <a:r>
              <a:rPr lang="en-US" sz="2400" dirty="0" err="1" smtClean="0"/>
              <a:t>kia</a:t>
            </a:r>
            <a:r>
              <a:rPr lang="en-US" sz="2400" dirty="0" smtClean="0"/>
              <a:t> </a:t>
            </a:r>
            <a:r>
              <a:rPr lang="en-US" sz="2400" dirty="0" err="1" smtClean="0"/>
              <a:t>đang</a:t>
            </a:r>
            <a:r>
              <a:rPr lang="en-US" sz="2400" dirty="0" smtClean="0"/>
              <a:t> </a:t>
            </a:r>
            <a:r>
              <a:rPr lang="en-US" sz="2400" dirty="0" err="1" smtClean="0"/>
              <a:t>nằm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quanh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màu</a:t>
            </a:r>
            <a:r>
              <a:rPr lang="en-US" sz="2400" dirty="0" smtClean="0"/>
              <a:t> </a:t>
            </a:r>
            <a:r>
              <a:rPr lang="en-US" sz="2400" dirty="0" err="1" smtClean="0"/>
              <a:t>hồng</a:t>
            </a:r>
            <a:r>
              <a:rPr lang="en-US" sz="2400" dirty="0" smtClean="0"/>
              <a:t> </a:t>
            </a: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vậy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nhiễu</a:t>
            </a:r>
            <a:r>
              <a:rPr lang="en-US" sz="2400" dirty="0" smtClean="0"/>
              <a:t>. </a:t>
            </a:r>
            <a:r>
              <a:rPr lang="en-US" sz="2400" dirty="0" err="1" smtClean="0"/>
              <a:t>Khi</a:t>
            </a:r>
            <a:r>
              <a:rPr lang="en-US" sz="2400" dirty="0" smtClean="0"/>
              <a:t> ta </a:t>
            </a:r>
            <a:r>
              <a:rPr lang="en-US" sz="2400" dirty="0" err="1" smtClean="0"/>
              <a:t>xét</a:t>
            </a:r>
            <a:r>
              <a:rPr lang="en-US" sz="2400" dirty="0" smtClean="0"/>
              <a:t>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test </a:t>
            </a:r>
            <a:r>
              <a:rPr lang="en-US" sz="2400" dirty="0" err="1" smtClean="0"/>
              <a:t>rơi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nhữ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khắc</a:t>
            </a:r>
            <a:r>
              <a:rPr lang="en-US" sz="2400" dirty="0" smtClean="0"/>
              <a:t> </a:t>
            </a:r>
            <a:r>
              <a:rPr lang="en-US" sz="2400" dirty="0" err="1" smtClean="0"/>
              <a:t>phục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 K </a:t>
            </a:r>
            <a:r>
              <a:rPr lang="en-US" sz="2400" dirty="0" err="1" smtClean="0"/>
              <a:t>lên</a:t>
            </a:r>
            <a:r>
              <a:rPr lang="en-US" sz="2400" dirty="0" smtClean="0"/>
              <a:t>.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 K </a:t>
            </a:r>
            <a:r>
              <a:rPr lang="en-US" sz="2400" dirty="0" err="1" smtClean="0"/>
              <a:t>lên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viền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trở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mượt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85210" y="339761"/>
            <a:ext cx="5178902" cy="5672132"/>
            <a:chOff x="6085210" y="339761"/>
            <a:chExt cx="5178902" cy="5672132"/>
          </a:xfrm>
        </p:grpSpPr>
        <p:pic>
          <p:nvPicPr>
            <p:cNvPr id="5" name="Picture 2" descr="Misleading modelling: overfitting, cross-validation, and the bias-variance  trade-off | Cambridge Coding Academy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17" r="2527" b="4471"/>
            <a:stretch/>
          </p:blipFill>
          <p:spPr bwMode="auto">
            <a:xfrm>
              <a:off x="6085210" y="339761"/>
              <a:ext cx="5178902" cy="5672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Up Arrow 10"/>
            <p:cNvSpPr/>
            <p:nvPr/>
          </p:nvSpPr>
          <p:spPr>
            <a:xfrm rot="4242147">
              <a:off x="8637551" y="4349362"/>
              <a:ext cx="110855" cy="547747"/>
            </a:xfrm>
            <a:prstGeom prst="upArrow">
              <a:avLst>
                <a:gd name="adj1" fmla="val 50000"/>
                <a:gd name="adj2" fmla="val 501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 rot="1285005">
              <a:off x="8916788" y="4621112"/>
              <a:ext cx="105986" cy="621969"/>
            </a:xfrm>
            <a:prstGeom prst="upArrow">
              <a:avLst>
                <a:gd name="adj1" fmla="val 50000"/>
                <a:gd name="adj2" fmla="val 501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2" descr="Misleading modelling: overfitting, cross-validation, and the bias-variance  trade-off | Cambridge Coding Academ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" r="50000" b="4165"/>
          <a:stretch/>
        </p:blipFill>
        <p:spPr bwMode="auto">
          <a:xfrm>
            <a:off x="6014513" y="351990"/>
            <a:ext cx="5249599" cy="565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97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0258" y="493614"/>
            <a:ext cx="1113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5655" y="1815349"/>
                <a:ext cx="7533685" cy="742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Euclidean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d</m:t>
                        </m:r>
                        <m:r>
                          <m:rPr>
                            <m:nor/>
                          </m:rPr>
                          <a:rPr lang="en-US" sz="2000" dirty="0"/>
                          <m:t>( </m:t>
                        </m:r>
                        <m:r>
                          <m:rPr>
                            <m:nor/>
                          </m:rPr>
                          <a:rPr lang="en-US" sz="2000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,</m:t>
                        </m:r>
                        <m:r>
                          <m:rPr>
                            <m:nor/>
                          </m:rPr>
                          <a:rPr lang="en-US" sz="2000" dirty="0"/>
                          <m:t>q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  <m:sup>
                        <m:r>
                          <a:rPr lang="en-US" sz="200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pt-B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pt-B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r>
                  <a:rPr lang="en-US" sz="2000" dirty="0" err="1" smtClean="0"/>
                  <a:t>Khoảng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cách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tính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theo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đường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thằng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đường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chim</a:t>
                </a:r>
                <a:r>
                  <a:rPr lang="en-US" sz="2000" dirty="0" smtClean="0"/>
                  <a:t> bay</a:t>
                </a:r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55" y="1815349"/>
                <a:ext cx="7533685" cy="742191"/>
              </a:xfrm>
              <a:prstGeom prst="rect">
                <a:avLst/>
              </a:prstGeom>
              <a:blipFill rotWithShape="1">
                <a:blip r:embed="rId2"/>
                <a:stretch>
                  <a:fillRect l="-890" b="-13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5/55/Euclidean_distance_2d.svg/1200px-Euclidean_distance_2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18" y="2032556"/>
            <a:ext cx="4044191" cy="278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42760" y="3951243"/>
                <a:ext cx="62065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Manhattan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d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/>
              </a:p>
              <a:p>
                <a:r>
                  <a:rPr lang="en-US" sz="2000" dirty="0" err="1" smtClean="0"/>
                  <a:t>Khoảng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cách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được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tính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theo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hình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bậc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thang</a:t>
                </a:r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60" y="3951243"/>
                <a:ext cx="6206591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1081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7037" y="558350"/>
            <a:ext cx="100098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nâng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đánh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lân</a:t>
            </a:r>
            <a:r>
              <a:rPr lang="en-US" sz="2000" dirty="0" smtClean="0"/>
              <a:t> </a:t>
            </a:r>
            <a:r>
              <a:rPr lang="en-US" sz="2000" dirty="0" err="1" smtClean="0"/>
              <a:t>cận</a:t>
            </a:r>
            <a:r>
              <a:rPr lang="en-US" sz="2000" dirty="0" smtClean="0"/>
              <a:t>.(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viện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/>
              <a:t> </a:t>
            </a:r>
            <a:r>
              <a:rPr lang="en-US" sz="2000" dirty="0" err="1" smtClean="0"/>
              <a:t>sklearn</a:t>
            </a:r>
            <a:r>
              <a:rPr lang="en-US" sz="2000" dirty="0" smtClean="0"/>
              <a:t> )  </a:t>
            </a:r>
          </a:p>
          <a:p>
            <a:r>
              <a:rPr lang="en-US" sz="2000" dirty="0" smtClean="0"/>
              <a:t>- </a:t>
            </a:r>
            <a:r>
              <a:rPr lang="en-US" sz="2000" dirty="0"/>
              <a:t>W</a:t>
            </a:r>
            <a:r>
              <a:rPr lang="en-US" sz="2000" dirty="0" smtClean="0"/>
              <a:t>eights </a:t>
            </a:r>
            <a:r>
              <a:rPr lang="en-US" sz="2000" dirty="0"/>
              <a:t>= </a:t>
            </a:r>
            <a:r>
              <a:rPr lang="en-US" sz="2000" dirty="0" smtClean="0"/>
              <a:t>'distance‘ :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càng</a:t>
            </a:r>
            <a:r>
              <a:rPr lang="en-US" sz="2000" dirty="0" smtClean="0"/>
              <a:t> </a:t>
            </a:r>
            <a:r>
              <a:rPr lang="en-US" sz="2000" dirty="0" err="1" smtClean="0"/>
              <a:t>gần</a:t>
            </a:r>
            <a:r>
              <a:rPr lang="en-US" sz="2000" dirty="0" smtClean="0"/>
              <a:t> </a:t>
            </a:r>
            <a:r>
              <a:rPr lang="en-US" sz="2000" dirty="0" err="1" smtClean="0"/>
              <a:t>càng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- Weights = ‘</a:t>
            </a:r>
            <a:r>
              <a:rPr lang="en-US" sz="2000" dirty="0" err="1" smtClean="0"/>
              <a:t>unifrom</a:t>
            </a:r>
            <a:r>
              <a:rPr lang="en-US" sz="2000" dirty="0" smtClean="0"/>
              <a:t>’ :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-  </a:t>
            </a:r>
            <a:r>
              <a:rPr lang="en-US" sz="2000" dirty="0" err="1" smtClean="0"/>
              <a:t>Ngoài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scikit</a:t>
            </a:r>
            <a:r>
              <a:rPr lang="en-US" sz="2000" dirty="0" smtClean="0"/>
              <a:t>-learn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ta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đánh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tùy</a:t>
            </a:r>
            <a:r>
              <a:rPr lang="en-US" sz="2000" dirty="0" smtClean="0"/>
              <a:t> </a:t>
            </a:r>
            <a:r>
              <a:rPr lang="en-US" sz="2000" dirty="0" err="1" smtClean="0"/>
              <a:t>chọn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err="1" smtClean="0"/>
              <a:t>Ngoài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khoảng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ta </a:t>
            </a:r>
            <a:r>
              <a:rPr lang="en-US" sz="2000" dirty="0" err="1"/>
              <a:t>x</a:t>
            </a:r>
            <a:r>
              <a:rPr lang="en-US" sz="2000" dirty="0" err="1" smtClean="0"/>
              <a:t>ét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toàn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data, </a:t>
            </a:r>
            <a:r>
              <a:rPr lang="en-US" sz="2000" dirty="0" err="1" smtClean="0"/>
              <a:t>thì</a:t>
            </a:r>
            <a:r>
              <a:rPr lang="en-US" sz="2000" dirty="0" smtClean="0"/>
              <a:t> ta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KD-tree </a:t>
            </a:r>
            <a:r>
              <a:rPr lang="en-US" sz="2000" dirty="0" err="1" smtClean="0"/>
              <a:t>và</a:t>
            </a:r>
            <a:r>
              <a:rPr lang="en-US" sz="2000" dirty="0" smtClean="0"/>
              <a:t> Ball tree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cải</a:t>
            </a:r>
            <a:r>
              <a:rPr lang="en-US" sz="2000" dirty="0" smtClean="0"/>
              <a:t> </a:t>
            </a:r>
            <a:r>
              <a:rPr lang="en-US" sz="2000" dirty="0" err="1" smtClean="0"/>
              <a:t>thiện</a:t>
            </a:r>
            <a:r>
              <a:rPr lang="en-US" sz="2000" dirty="0" smtClean="0"/>
              <a:t> </a:t>
            </a:r>
            <a:r>
              <a:rPr lang="en-US" sz="2000" dirty="0" err="1" smtClean="0"/>
              <a:t>tốc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26" name="Picture 2" descr="Cấu trúc dữ liệu BallTree – Lương Hoàng Hướ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38" b="92233" l="1423" r="93238">
                        <a14:foregroundMark x1="50534" y1="9223" x2="50534" y2="9223"/>
                        <a14:foregroundMark x1="55694" y1="33010" x2="55694" y2="33010"/>
                        <a14:foregroundMark x1="5694" y1="47573" x2="5694" y2="47573"/>
                        <a14:foregroundMark x1="1779" y1="55340" x2="1779" y2="55340"/>
                        <a14:foregroundMark x1="8007" y1="40291" x2="8007" y2="40291"/>
                        <a14:foregroundMark x1="11744" y1="40777" x2="11744" y2="40777"/>
                        <a14:foregroundMark x1="19395" y1="48544" x2="19395" y2="48544"/>
                        <a14:foregroundMark x1="21530" y1="47573" x2="21530" y2="47573"/>
                        <a14:foregroundMark x1="16548" y1="58252" x2="16548" y2="58252"/>
                        <a14:foregroundMark x1="5516" y1="34951" x2="5516" y2="34951"/>
                        <a14:foregroundMark x1="7473" y1="50971" x2="7473" y2="50971"/>
                        <a14:foregroundMark x1="3737" y1="51942" x2="3737" y2="51942"/>
                        <a14:foregroundMark x1="8897" y1="60680" x2="8897" y2="60680"/>
                        <a14:foregroundMark x1="10142" y1="92718" x2="10142" y2="92718"/>
                        <a14:foregroundMark x1="11744" y1="90291" x2="11744" y2="90291"/>
                        <a14:foregroundMark x1="50890" y1="90291" x2="50890" y2="90291"/>
                        <a14:foregroundMark x1="53025" y1="89806" x2="53025" y2="89806"/>
                        <a14:foregroundMark x1="50712" y1="54854" x2="50712" y2="54854"/>
                        <a14:foregroundMark x1="52669" y1="46117" x2="52669" y2="46117"/>
                        <a14:foregroundMark x1="61210" y1="56796" x2="61210" y2="56796"/>
                        <a14:foregroundMark x1="58363" y1="71359" x2="58363" y2="71359"/>
                        <a14:foregroundMark x1="62811" y1="71359" x2="62811" y2="71359"/>
                        <a14:foregroundMark x1="53559" y1="72816" x2="53559" y2="72816"/>
                        <a14:foregroundMark x1="41459" y1="12621" x2="65302" y2="84466"/>
                        <a14:foregroundMark x1="35409" y1="83981" x2="60498" y2="26214"/>
                        <a14:foregroundMark x1="64947" y1="55340" x2="61744" y2="46602"/>
                        <a14:foregroundMark x1="78826" y1="35922" x2="81673" y2="41748"/>
                        <a14:foregroundMark x1="85943" y1="23786" x2="85943" y2="32524"/>
                        <a14:foregroundMark x1="93238" y1="31068" x2="89680" y2="373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9" t="3607" r="1590" b="3189"/>
          <a:stretch/>
        </p:blipFill>
        <p:spPr bwMode="auto">
          <a:xfrm>
            <a:off x="396509" y="3728449"/>
            <a:ext cx="5203179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Kdtree 2d.svg - Wikimedia Comm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9" t="6964" r="6836" b="4390"/>
          <a:stretch/>
        </p:blipFill>
        <p:spPr bwMode="auto">
          <a:xfrm>
            <a:off x="7655063" y="3089248"/>
            <a:ext cx="3017303" cy="310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02741" y="5907045"/>
            <a:ext cx="1027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Ball tree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55583" y="6311788"/>
            <a:ext cx="100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KD-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4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1066</Words>
  <Application>Microsoft Office PowerPoint</Application>
  <PresentationFormat>Custom</PresentationFormat>
  <Paragraphs>83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Unica One</vt:lpstr>
      <vt:lpstr>Times New Roman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htds</cp:lastModifiedBy>
  <cp:revision>41</cp:revision>
  <dcterms:created xsi:type="dcterms:W3CDTF">2021-01-17T11:32:18Z</dcterms:created>
  <dcterms:modified xsi:type="dcterms:W3CDTF">2021-04-23T10:31:17Z</dcterms:modified>
</cp:coreProperties>
</file>