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sldIdLst>
    <p:sldId id="256" r:id="rId2"/>
    <p:sldId id="263" r:id="rId3"/>
    <p:sldId id="257" r:id="rId4"/>
    <p:sldId id="258" r:id="rId5"/>
    <p:sldId id="266" r:id="rId6"/>
    <p:sldId id="267" r:id="rId7"/>
    <p:sldId id="259" r:id="rId8"/>
    <p:sldId id="268" r:id="rId9"/>
    <p:sldId id="269" r:id="rId10"/>
    <p:sldId id="260" r:id="rId11"/>
    <p:sldId id="261" r:id="rId12"/>
    <p:sldId id="264" r:id="rId13"/>
    <p:sldId id="277" r:id="rId14"/>
    <p:sldId id="273" r:id="rId15"/>
    <p:sldId id="274" r:id="rId16"/>
    <p:sldId id="272" r:id="rId17"/>
    <p:sldId id="275" r:id="rId18"/>
    <p:sldId id="271" r:id="rId19"/>
    <p:sldId id="270" r:id="rId20"/>
    <p:sldId id="276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303"/>
    <a:srgbClr val="7551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6FBF7-4BF1-4CCC-9691-B8CDB426F17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515A18B-9E49-4C89-9972-8CD576D0845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Input Audio Signal</a:t>
          </a:r>
          <a:endParaRPr lang="en-US" dirty="0">
            <a:solidFill>
              <a:schemeClr val="bg1"/>
            </a:solidFill>
          </a:endParaRPr>
        </a:p>
      </dgm:t>
    </dgm:pt>
    <dgm:pt modelId="{E5B5FBED-2696-4B4D-BED8-C87A7C90602D}" type="parTrans" cxnId="{3B45BDBE-B2FC-43E1-80BD-CC56FBBB0447}">
      <dgm:prSet/>
      <dgm:spPr/>
      <dgm:t>
        <a:bodyPr/>
        <a:lstStyle/>
        <a:p>
          <a:endParaRPr lang="en-US"/>
        </a:p>
      </dgm:t>
    </dgm:pt>
    <dgm:pt modelId="{2721DA83-C167-4EED-8C56-25E0BB838F40}" type="sibTrans" cxnId="{3B45BDBE-B2FC-43E1-80BD-CC56FBBB0447}">
      <dgm:prSet/>
      <dgm:spPr/>
      <dgm:t>
        <a:bodyPr/>
        <a:lstStyle/>
        <a:p>
          <a:endParaRPr lang="en-US"/>
        </a:p>
      </dgm:t>
    </dgm:pt>
    <dgm:pt modelId="{CDEC375B-CB71-4380-A19C-E26AE2BDABF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Feature extraction using MFCC</a:t>
          </a:r>
          <a:endParaRPr lang="en-US" dirty="0">
            <a:solidFill>
              <a:schemeClr val="bg1"/>
            </a:solidFill>
          </a:endParaRPr>
        </a:p>
      </dgm:t>
    </dgm:pt>
    <dgm:pt modelId="{579AD271-F99E-42B7-813A-4C325DD7F784}" type="parTrans" cxnId="{BAE18506-898B-4BAF-898E-B989E5C2AE0E}">
      <dgm:prSet/>
      <dgm:spPr/>
      <dgm:t>
        <a:bodyPr/>
        <a:lstStyle/>
        <a:p>
          <a:endParaRPr lang="en-US"/>
        </a:p>
      </dgm:t>
    </dgm:pt>
    <dgm:pt modelId="{0011B14D-4FB4-4BCE-83E7-E2DCEA216EE5}" type="sibTrans" cxnId="{BAE18506-898B-4BAF-898E-B989E5C2AE0E}">
      <dgm:prSet/>
      <dgm:spPr/>
      <dgm:t>
        <a:bodyPr/>
        <a:lstStyle/>
        <a:p>
          <a:endParaRPr lang="en-US"/>
        </a:p>
      </dgm:t>
    </dgm:pt>
    <dgm:pt modelId="{4B20D210-BF1E-4744-B568-8A8FB1BD216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Dimensionality Reduction using SVD</a:t>
          </a:r>
          <a:endParaRPr lang="en-US" dirty="0">
            <a:solidFill>
              <a:schemeClr val="bg1"/>
            </a:solidFill>
          </a:endParaRPr>
        </a:p>
      </dgm:t>
    </dgm:pt>
    <dgm:pt modelId="{41891917-6020-4DB4-BB56-60C20DFEDDA7}" type="parTrans" cxnId="{CD46CE29-9AB7-4043-A325-A7DC43645021}">
      <dgm:prSet/>
      <dgm:spPr/>
      <dgm:t>
        <a:bodyPr/>
        <a:lstStyle/>
        <a:p>
          <a:endParaRPr lang="en-US"/>
        </a:p>
      </dgm:t>
    </dgm:pt>
    <dgm:pt modelId="{F18DA0FC-AE66-4526-9325-47A4CD2A1B28}" type="sibTrans" cxnId="{CD46CE29-9AB7-4043-A325-A7DC43645021}">
      <dgm:prSet/>
      <dgm:spPr/>
      <dgm:t>
        <a:bodyPr/>
        <a:lstStyle/>
        <a:p>
          <a:endParaRPr lang="en-US"/>
        </a:p>
      </dgm:t>
    </dgm:pt>
    <dgm:pt modelId="{838A05BF-8AEF-4462-80F3-0FF68C30C8E5}" type="pres">
      <dgm:prSet presAssocID="{CB66FBF7-4BF1-4CCC-9691-B8CDB426F176}" presName="linearFlow" presStyleCnt="0">
        <dgm:presLayoutVars>
          <dgm:resizeHandles val="exact"/>
        </dgm:presLayoutVars>
      </dgm:prSet>
      <dgm:spPr/>
    </dgm:pt>
    <dgm:pt modelId="{E934F5B7-9EFC-4AC5-B0FD-40F9E7169476}" type="pres">
      <dgm:prSet presAssocID="{8515A18B-9E49-4C89-9972-8CD576D08457}" presName="node" presStyleLbl="node1" presStyleIdx="0" presStyleCnt="3" custScaleX="175892" custScaleY="42881" custLinFactNeighborX="-623" custLinFactNeighborY="2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78A33-63B5-437C-B970-6391BDD3EBE1}" type="pres">
      <dgm:prSet presAssocID="{2721DA83-C167-4EED-8C56-25E0BB838F4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D627F7B-59F7-4CB4-83F8-B05102443083}" type="pres">
      <dgm:prSet presAssocID="{2721DA83-C167-4EED-8C56-25E0BB838F4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A62B73-CFB6-431A-AB1B-8E597575315E}" type="pres">
      <dgm:prSet presAssocID="{CDEC375B-CB71-4380-A19C-E26AE2BDABF7}" presName="node" presStyleLbl="node1" presStyleIdx="1" presStyleCnt="3" custScaleX="178615" custScaleY="4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EFC8D-84A4-4113-AB85-CB25DD5A362C}" type="pres">
      <dgm:prSet presAssocID="{0011B14D-4FB4-4BCE-83E7-E2DCEA216EE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09450F9-838F-417B-A629-98D5121956A4}" type="pres">
      <dgm:prSet presAssocID="{0011B14D-4FB4-4BCE-83E7-E2DCEA216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8F0E8E1-D843-4D6B-83BF-57C1C08508AC}" type="pres">
      <dgm:prSet presAssocID="{4B20D210-BF1E-4744-B568-8A8FB1BD2168}" presName="node" presStyleLbl="node1" presStyleIdx="2" presStyleCnt="3" custScaleX="178531" custScaleY="42008" custLinFactNeighborX="42" custLinFactNeighborY="2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18506-898B-4BAF-898E-B989E5C2AE0E}" srcId="{CB66FBF7-4BF1-4CCC-9691-B8CDB426F176}" destId="{CDEC375B-CB71-4380-A19C-E26AE2BDABF7}" srcOrd="1" destOrd="0" parTransId="{579AD271-F99E-42B7-813A-4C325DD7F784}" sibTransId="{0011B14D-4FB4-4BCE-83E7-E2DCEA216EE5}"/>
    <dgm:cxn modelId="{A5863BD6-19AB-493F-BBA4-BD2CD7AB5823}" type="presOf" srcId="{2721DA83-C167-4EED-8C56-25E0BB838F40}" destId="{BD627F7B-59F7-4CB4-83F8-B05102443083}" srcOrd="1" destOrd="0" presId="urn:microsoft.com/office/officeart/2005/8/layout/process2"/>
    <dgm:cxn modelId="{3B45BDBE-B2FC-43E1-80BD-CC56FBBB0447}" srcId="{CB66FBF7-4BF1-4CCC-9691-B8CDB426F176}" destId="{8515A18B-9E49-4C89-9972-8CD576D08457}" srcOrd="0" destOrd="0" parTransId="{E5B5FBED-2696-4B4D-BED8-C87A7C90602D}" sibTransId="{2721DA83-C167-4EED-8C56-25E0BB838F40}"/>
    <dgm:cxn modelId="{A4880445-9D11-4CB1-B3A4-D07C026F4EF6}" type="presOf" srcId="{0011B14D-4FB4-4BCE-83E7-E2DCEA216EE5}" destId="{84FEFC8D-84A4-4113-AB85-CB25DD5A362C}" srcOrd="0" destOrd="0" presId="urn:microsoft.com/office/officeart/2005/8/layout/process2"/>
    <dgm:cxn modelId="{660E430C-ED8B-4F2A-8CCE-52713AA9820F}" type="presOf" srcId="{2721DA83-C167-4EED-8C56-25E0BB838F40}" destId="{6EC78A33-63B5-437C-B970-6391BDD3EBE1}" srcOrd="0" destOrd="0" presId="urn:microsoft.com/office/officeart/2005/8/layout/process2"/>
    <dgm:cxn modelId="{5455E1ED-B5CA-42E2-B0DB-4EA68391FBFF}" type="presOf" srcId="{CB66FBF7-4BF1-4CCC-9691-B8CDB426F176}" destId="{838A05BF-8AEF-4462-80F3-0FF68C30C8E5}" srcOrd="0" destOrd="0" presId="urn:microsoft.com/office/officeart/2005/8/layout/process2"/>
    <dgm:cxn modelId="{06FF4F67-710A-48FA-A627-847967D911AA}" type="presOf" srcId="{8515A18B-9E49-4C89-9972-8CD576D08457}" destId="{E934F5B7-9EFC-4AC5-B0FD-40F9E7169476}" srcOrd="0" destOrd="0" presId="urn:microsoft.com/office/officeart/2005/8/layout/process2"/>
    <dgm:cxn modelId="{CD46CE29-9AB7-4043-A325-A7DC43645021}" srcId="{CB66FBF7-4BF1-4CCC-9691-B8CDB426F176}" destId="{4B20D210-BF1E-4744-B568-8A8FB1BD2168}" srcOrd="2" destOrd="0" parTransId="{41891917-6020-4DB4-BB56-60C20DFEDDA7}" sibTransId="{F18DA0FC-AE66-4526-9325-47A4CD2A1B28}"/>
    <dgm:cxn modelId="{8FA38D9C-3B10-415C-B067-A9374D6826E2}" type="presOf" srcId="{CDEC375B-CB71-4380-A19C-E26AE2BDABF7}" destId="{13A62B73-CFB6-431A-AB1B-8E597575315E}" srcOrd="0" destOrd="0" presId="urn:microsoft.com/office/officeart/2005/8/layout/process2"/>
    <dgm:cxn modelId="{C00223EA-54AC-40A3-BF5A-80D0B49BEBB0}" type="presOf" srcId="{0011B14D-4FB4-4BCE-83E7-E2DCEA216EE5}" destId="{309450F9-838F-417B-A629-98D5121956A4}" srcOrd="1" destOrd="0" presId="urn:microsoft.com/office/officeart/2005/8/layout/process2"/>
    <dgm:cxn modelId="{1505DE1F-13A5-47F2-A166-071B5AD47B37}" type="presOf" srcId="{4B20D210-BF1E-4744-B568-8A8FB1BD2168}" destId="{48F0E8E1-D843-4D6B-83BF-57C1C08508AC}" srcOrd="0" destOrd="0" presId="urn:microsoft.com/office/officeart/2005/8/layout/process2"/>
    <dgm:cxn modelId="{68D26FDC-D456-495F-9DF9-4EF84CA6880B}" type="presParOf" srcId="{838A05BF-8AEF-4462-80F3-0FF68C30C8E5}" destId="{E934F5B7-9EFC-4AC5-B0FD-40F9E7169476}" srcOrd="0" destOrd="0" presId="urn:microsoft.com/office/officeart/2005/8/layout/process2"/>
    <dgm:cxn modelId="{A585AD35-D0CD-4CB8-8203-EB599AC18513}" type="presParOf" srcId="{838A05BF-8AEF-4462-80F3-0FF68C30C8E5}" destId="{6EC78A33-63B5-437C-B970-6391BDD3EBE1}" srcOrd="1" destOrd="0" presId="urn:microsoft.com/office/officeart/2005/8/layout/process2"/>
    <dgm:cxn modelId="{13D5D25C-1715-44DD-A6E6-B855AB1F0988}" type="presParOf" srcId="{6EC78A33-63B5-437C-B970-6391BDD3EBE1}" destId="{BD627F7B-59F7-4CB4-83F8-B05102443083}" srcOrd="0" destOrd="0" presId="urn:microsoft.com/office/officeart/2005/8/layout/process2"/>
    <dgm:cxn modelId="{696A64C5-58B9-476B-9D50-42FC15311229}" type="presParOf" srcId="{838A05BF-8AEF-4462-80F3-0FF68C30C8E5}" destId="{13A62B73-CFB6-431A-AB1B-8E597575315E}" srcOrd="2" destOrd="0" presId="urn:microsoft.com/office/officeart/2005/8/layout/process2"/>
    <dgm:cxn modelId="{7D71808D-9163-492A-83EB-C645F21D183F}" type="presParOf" srcId="{838A05BF-8AEF-4462-80F3-0FF68C30C8E5}" destId="{84FEFC8D-84A4-4113-AB85-CB25DD5A362C}" srcOrd="3" destOrd="0" presId="urn:microsoft.com/office/officeart/2005/8/layout/process2"/>
    <dgm:cxn modelId="{B6D8DC48-5E25-437F-9175-A74C150F71FA}" type="presParOf" srcId="{84FEFC8D-84A4-4113-AB85-CB25DD5A362C}" destId="{309450F9-838F-417B-A629-98D5121956A4}" srcOrd="0" destOrd="0" presId="urn:microsoft.com/office/officeart/2005/8/layout/process2"/>
    <dgm:cxn modelId="{BC40469D-41DB-4B13-A5C2-9D323D874B1F}" type="presParOf" srcId="{838A05BF-8AEF-4462-80F3-0FF68C30C8E5}" destId="{48F0E8E1-D843-4D6B-83BF-57C1C08508A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6FBF7-4BF1-4CCC-9691-B8CDB426F17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515A18B-9E49-4C89-9972-8CD576D08457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</a:rPr>
            <a:t>Input to Neural Network</a:t>
          </a:r>
          <a:endParaRPr lang="en-US" sz="3000" dirty="0">
            <a:solidFill>
              <a:schemeClr val="bg1"/>
            </a:solidFill>
          </a:endParaRPr>
        </a:p>
      </dgm:t>
    </dgm:pt>
    <dgm:pt modelId="{E5B5FBED-2696-4B4D-BED8-C87A7C90602D}" type="parTrans" cxnId="{3B45BDBE-B2FC-43E1-80BD-CC56FBBB0447}">
      <dgm:prSet/>
      <dgm:spPr/>
      <dgm:t>
        <a:bodyPr/>
        <a:lstStyle/>
        <a:p>
          <a:endParaRPr lang="en-US"/>
        </a:p>
      </dgm:t>
    </dgm:pt>
    <dgm:pt modelId="{2721DA83-C167-4EED-8C56-25E0BB838F40}" type="sibTrans" cxnId="{3B45BDBE-B2FC-43E1-80BD-CC56FBBB0447}">
      <dgm:prSet/>
      <dgm:spPr/>
      <dgm:t>
        <a:bodyPr/>
        <a:lstStyle/>
        <a:p>
          <a:endParaRPr lang="en-US"/>
        </a:p>
      </dgm:t>
    </dgm:pt>
    <dgm:pt modelId="{CDEC375B-CB71-4380-A19C-E26AE2BDABF7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</a:rPr>
            <a:t>Training the Neural Network to </a:t>
          </a:r>
          <a:r>
            <a:rPr lang="en-US" sz="3000" dirty="0" err="1" smtClean="0">
              <a:solidFill>
                <a:schemeClr val="bg1"/>
              </a:solidFill>
            </a:rPr>
            <a:t>minimise</a:t>
          </a:r>
          <a:r>
            <a:rPr lang="en-US" sz="3000" dirty="0" smtClean="0">
              <a:solidFill>
                <a:schemeClr val="bg1"/>
              </a:solidFill>
            </a:rPr>
            <a:t> cost</a:t>
          </a:r>
          <a:endParaRPr lang="en-US" sz="3000" dirty="0">
            <a:solidFill>
              <a:schemeClr val="bg1"/>
            </a:solidFill>
          </a:endParaRPr>
        </a:p>
      </dgm:t>
    </dgm:pt>
    <dgm:pt modelId="{579AD271-F99E-42B7-813A-4C325DD7F784}" type="parTrans" cxnId="{BAE18506-898B-4BAF-898E-B989E5C2AE0E}">
      <dgm:prSet/>
      <dgm:spPr/>
      <dgm:t>
        <a:bodyPr/>
        <a:lstStyle/>
        <a:p>
          <a:endParaRPr lang="en-US"/>
        </a:p>
      </dgm:t>
    </dgm:pt>
    <dgm:pt modelId="{0011B14D-4FB4-4BCE-83E7-E2DCEA216EE5}" type="sibTrans" cxnId="{BAE18506-898B-4BAF-898E-B989E5C2AE0E}">
      <dgm:prSet/>
      <dgm:spPr/>
      <dgm:t>
        <a:bodyPr/>
        <a:lstStyle/>
        <a:p>
          <a:endParaRPr lang="en-US"/>
        </a:p>
      </dgm:t>
    </dgm:pt>
    <dgm:pt modelId="{4B20D210-BF1E-4744-B568-8A8FB1BD2168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</a:rPr>
            <a:t>Choosing optimal parameters/hyper-parameters</a:t>
          </a:r>
          <a:endParaRPr lang="en-US" sz="3000" dirty="0">
            <a:solidFill>
              <a:schemeClr val="bg1"/>
            </a:solidFill>
          </a:endParaRPr>
        </a:p>
      </dgm:t>
    </dgm:pt>
    <dgm:pt modelId="{41891917-6020-4DB4-BB56-60C20DFEDDA7}" type="parTrans" cxnId="{CD46CE29-9AB7-4043-A325-A7DC43645021}">
      <dgm:prSet/>
      <dgm:spPr/>
      <dgm:t>
        <a:bodyPr/>
        <a:lstStyle/>
        <a:p>
          <a:endParaRPr lang="en-US"/>
        </a:p>
      </dgm:t>
    </dgm:pt>
    <dgm:pt modelId="{F18DA0FC-AE66-4526-9325-47A4CD2A1B28}" type="sibTrans" cxnId="{CD46CE29-9AB7-4043-A325-A7DC43645021}">
      <dgm:prSet/>
      <dgm:spPr/>
      <dgm:t>
        <a:bodyPr/>
        <a:lstStyle/>
        <a:p>
          <a:endParaRPr lang="en-US"/>
        </a:p>
      </dgm:t>
    </dgm:pt>
    <dgm:pt modelId="{838A05BF-8AEF-4462-80F3-0FF68C30C8E5}" type="pres">
      <dgm:prSet presAssocID="{CB66FBF7-4BF1-4CCC-9691-B8CDB426F176}" presName="linearFlow" presStyleCnt="0">
        <dgm:presLayoutVars>
          <dgm:resizeHandles val="exact"/>
        </dgm:presLayoutVars>
      </dgm:prSet>
      <dgm:spPr/>
    </dgm:pt>
    <dgm:pt modelId="{E934F5B7-9EFC-4AC5-B0FD-40F9E7169476}" type="pres">
      <dgm:prSet presAssocID="{8515A18B-9E49-4C89-9972-8CD576D08457}" presName="node" presStyleLbl="node1" presStyleIdx="0" presStyleCnt="3" custScaleX="175892" custScaleY="42881" custLinFactNeighborX="-623" custLinFactNeighborY="2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78A33-63B5-437C-B970-6391BDD3EBE1}" type="pres">
      <dgm:prSet presAssocID="{2721DA83-C167-4EED-8C56-25E0BB838F4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D627F7B-59F7-4CB4-83F8-B05102443083}" type="pres">
      <dgm:prSet presAssocID="{2721DA83-C167-4EED-8C56-25E0BB838F4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A62B73-CFB6-431A-AB1B-8E597575315E}" type="pres">
      <dgm:prSet presAssocID="{CDEC375B-CB71-4380-A19C-E26AE2BDABF7}" presName="node" presStyleLbl="node1" presStyleIdx="1" presStyleCnt="3" custScaleX="178615" custScaleY="4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EFC8D-84A4-4113-AB85-CB25DD5A362C}" type="pres">
      <dgm:prSet presAssocID="{0011B14D-4FB4-4BCE-83E7-E2DCEA216EE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09450F9-838F-417B-A629-98D5121956A4}" type="pres">
      <dgm:prSet presAssocID="{0011B14D-4FB4-4BCE-83E7-E2DCEA216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8F0E8E1-D843-4D6B-83BF-57C1C08508AC}" type="pres">
      <dgm:prSet presAssocID="{4B20D210-BF1E-4744-B568-8A8FB1BD2168}" presName="node" presStyleLbl="node1" presStyleIdx="2" presStyleCnt="3" custScaleX="178531" custScaleY="42008" custLinFactNeighborX="42" custLinFactNeighborY="2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18506-898B-4BAF-898E-B989E5C2AE0E}" srcId="{CB66FBF7-4BF1-4CCC-9691-B8CDB426F176}" destId="{CDEC375B-CB71-4380-A19C-E26AE2BDABF7}" srcOrd="1" destOrd="0" parTransId="{579AD271-F99E-42B7-813A-4C325DD7F784}" sibTransId="{0011B14D-4FB4-4BCE-83E7-E2DCEA216EE5}"/>
    <dgm:cxn modelId="{7D4DC061-1C69-492A-83E8-40617165BA1F}" type="presOf" srcId="{4B20D210-BF1E-4744-B568-8A8FB1BD2168}" destId="{48F0E8E1-D843-4D6B-83BF-57C1C08508AC}" srcOrd="0" destOrd="0" presId="urn:microsoft.com/office/officeart/2005/8/layout/process2"/>
    <dgm:cxn modelId="{84BD2E8F-E3D4-43C7-A0F3-C2B0234806F6}" type="presOf" srcId="{2721DA83-C167-4EED-8C56-25E0BB838F40}" destId="{6EC78A33-63B5-437C-B970-6391BDD3EBE1}" srcOrd="0" destOrd="0" presId="urn:microsoft.com/office/officeart/2005/8/layout/process2"/>
    <dgm:cxn modelId="{3DC4DFCA-B637-4D49-A6AB-1B9A1C06F746}" type="presOf" srcId="{CB66FBF7-4BF1-4CCC-9691-B8CDB426F176}" destId="{838A05BF-8AEF-4462-80F3-0FF68C30C8E5}" srcOrd="0" destOrd="0" presId="urn:microsoft.com/office/officeart/2005/8/layout/process2"/>
    <dgm:cxn modelId="{3B45BDBE-B2FC-43E1-80BD-CC56FBBB0447}" srcId="{CB66FBF7-4BF1-4CCC-9691-B8CDB426F176}" destId="{8515A18B-9E49-4C89-9972-8CD576D08457}" srcOrd="0" destOrd="0" parTransId="{E5B5FBED-2696-4B4D-BED8-C87A7C90602D}" sibTransId="{2721DA83-C167-4EED-8C56-25E0BB838F40}"/>
    <dgm:cxn modelId="{7F5DD378-4722-49A2-9E83-ED61876515BF}" type="presOf" srcId="{0011B14D-4FB4-4BCE-83E7-E2DCEA216EE5}" destId="{309450F9-838F-417B-A629-98D5121956A4}" srcOrd="1" destOrd="0" presId="urn:microsoft.com/office/officeart/2005/8/layout/process2"/>
    <dgm:cxn modelId="{A7F21CCC-450F-4126-8023-3BA2641A7522}" type="presOf" srcId="{2721DA83-C167-4EED-8C56-25E0BB838F40}" destId="{BD627F7B-59F7-4CB4-83F8-B05102443083}" srcOrd="1" destOrd="0" presId="urn:microsoft.com/office/officeart/2005/8/layout/process2"/>
    <dgm:cxn modelId="{F0DFC3CE-4822-49A2-8E88-C2C580E3F71D}" type="presOf" srcId="{8515A18B-9E49-4C89-9972-8CD576D08457}" destId="{E934F5B7-9EFC-4AC5-B0FD-40F9E7169476}" srcOrd="0" destOrd="0" presId="urn:microsoft.com/office/officeart/2005/8/layout/process2"/>
    <dgm:cxn modelId="{59969852-DA1F-4F76-8919-40BCE09260C1}" type="presOf" srcId="{CDEC375B-CB71-4380-A19C-E26AE2BDABF7}" destId="{13A62B73-CFB6-431A-AB1B-8E597575315E}" srcOrd="0" destOrd="0" presId="urn:microsoft.com/office/officeart/2005/8/layout/process2"/>
    <dgm:cxn modelId="{CD46CE29-9AB7-4043-A325-A7DC43645021}" srcId="{CB66FBF7-4BF1-4CCC-9691-B8CDB426F176}" destId="{4B20D210-BF1E-4744-B568-8A8FB1BD2168}" srcOrd="2" destOrd="0" parTransId="{41891917-6020-4DB4-BB56-60C20DFEDDA7}" sibTransId="{F18DA0FC-AE66-4526-9325-47A4CD2A1B28}"/>
    <dgm:cxn modelId="{0E67B848-27D5-466B-9A22-B7353FE834D6}" type="presOf" srcId="{0011B14D-4FB4-4BCE-83E7-E2DCEA216EE5}" destId="{84FEFC8D-84A4-4113-AB85-CB25DD5A362C}" srcOrd="0" destOrd="0" presId="urn:microsoft.com/office/officeart/2005/8/layout/process2"/>
    <dgm:cxn modelId="{6455D5CD-15AB-4FDE-A726-239892F883AC}" type="presParOf" srcId="{838A05BF-8AEF-4462-80F3-0FF68C30C8E5}" destId="{E934F5B7-9EFC-4AC5-B0FD-40F9E7169476}" srcOrd="0" destOrd="0" presId="urn:microsoft.com/office/officeart/2005/8/layout/process2"/>
    <dgm:cxn modelId="{77462748-BDFC-4DFE-B84C-F4A00F6A785B}" type="presParOf" srcId="{838A05BF-8AEF-4462-80F3-0FF68C30C8E5}" destId="{6EC78A33-63B5-437C-B970-6391BDD3EBE1}" srcOrd="1" destOrd="0" presId="urn:microsoft.com/office/officeart/2005/8/layout/process2"/>
    <dgm:cxn modelId="{80780C29-B707-4634-8CCF-AACD0E5B0995}" type="presParOf" srcId="{6EC78A33-63B5-437C-B970-6391BDD3EBE1}" destId="{BD627F7B-59F7-4CB4-83F8-B05102443083}" srcOrd="0" destOrd="0" presId="urn:microsoft.com/office/officeart/2005/8/layout/process2"/>
    <dgm:cxn modelId="{250A5308-180B-4F7A-8D59-1EE451DB86AE}" type="presParOf" srcId="{838A05BF-8AEF-4462-80F3-0FF68C30C8E5}" destId="{13A62B73-CFB6-431A-AB1B-8E597575315E}" srcOrd="2" destOrd="0" presId="urn:microsoft.com/office/officeart/2005/8/layout/process2"/>
    <dgm:cxn modelId="{6637681F-269B-4A98-8D82-9E58C25D1C53}" type="presParOf" srcId="{838A05BF-8AEF-4462-80F3-0FF68C30C8E5}" destId="{84FEFC8D-84A4-4113-AB85-CB25DD5A362C}" srcOrd="3" destOrd="0" presId="urn:microsoft.com/office/officeart/2005/8/layout/process2"/>
    <dgm:cxn modelId="{220F49A9-71E8-4976-83EF-38E7ED4358BD}" type="presParOf" srcId="{84FEFC8D-84A4-4113-AB85-CB25DD5A362C}" destId="{309450F9-838F-417B-A629-98D5121956A4}" srcOrd="0" destOrd="0" presId="urn:microsoft.com/office/officeart/2005/8/layout/process2"/>
    <dgm:cxn modelId="{6303D659-2590-48D2-B63F-0FC46F00DEA6}" type="presParOf" srcId="{838A05BF-8AEF-4462-80F3-0FF68C30C8E5}" destId="{48F0E8E1-D843-4D6B-83BF-57C1C08508A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6FBF7-4BF1-4CCC-9691-B8CDB426F17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515A18B-9E49-4C89-9972-8CD576D08457}">
      <dgm:prSet phldrT="[Text]" custT="1"/>
      <dgm:spPr/>
      <dgm:t>
        <a:bodyPr/>
        <a:lstStyle/>
        <a:p>
          <a:pPr algn="ctr"/>
          <a:r>
            <a:rPr lang="en-US" sz="3000" dirty="0" smtClean="0">
              <a:solidFill>
                <a:schemeClr val="bg1"/>
              </a:solidFill>
            </a:rPr>
            <a:t>Testing the accuracy on training set</a:t>
          </a:r>
          <a:endParaRPr lang="en-US" sz="3000" dirty="0">
            <a:solidFill>
              <a:schemeClr val="bg1"/>
            </a:solidFill>
          </a:endParaRPr>
        </a:p>
      </dgm:t>
    </dgm:pt>
    <dgm:pt modelId="{E5B5FBED-2696-4B4D-BED8-C87A7C90602D}" type="parTrans" cxnId="{3B45BDBE-B2FC-43E1-80BD-CC56FBBB0447}">
      <dgm:prSet/>
      <dgm:spPr/>
      <dgm:t>
        <a:bodyPr/>
        <a:lstStyle/>
        <a:p>
          <a:endParaRPr lang="en-US"/>
        </a:p>
      </dgm:t>
    </dgm:pt>
    <dgm:pt modelId="{2721DA83-C167-4EED-8C56-25E0BB838F40}" type="sibTrans" cxnId="{3B45BDBE-B2FC-43E1-80BD-CC56FBBB0447}">
      <dgm:prSet/>
      <dgm:spPr/>
      <dgm:t>
        <a:bodyPr/>
        <a:lstStyle/>
        <a:p>
          <a:endParaRPr lang="en-US"/>
        </a:p>
      </dgm:t>
    </dgm:pt>
    <dgm:pt modelId="{CDEC375B-CB71-4380-A19C-E26AE2BDABF7}">
      <dgm:prSet phldrT="[Text]" custT="1"/>
      <dgm:spPr/>
      <dgm:t>
        <a:bodyPr/>
        <a:lstStyle/>
        <a:p>
          <a:r>
            <a:rPr lang="en-US" sz="3000" dirty="0" smtClean="0">
              <a:solidFill>
                <a:schemeClr val="bg1"/>
              </a:solidFill>
            </a:rPr>
            <a:t>Testing the accuracy on test set</a:t>
          </a:r>
          <a:endParaRPr lang="en-US" sz="3000" dirty="0">
            <a:solidFill>
              <a:schemeClr val="bg1"/>
            </a:solidFill>
          </a:endParaRPr>
        </a:p>
      </dgm:t>
    </dgm:pt>
    <dgm:pt modelId="{579AD271-F99E-42B7-813A-4C325DD7F784}" type="parTrans" cxnId="{BAE18506-898B-4BAF-898E-B989E5C2AE0E}">
      <dgm:prSet/>
      <dgm:spPr/>
      <dgm:t>
        <a:bodyPr/>
        <a:lstStyle/>
        <a:p>
          <a:endParaRPr lang="en-US"/>
        </a:p>
      </dgm:t>
    </dgm:pt>
    <dgm:pt modelId="{0011B14D-4FB4-4BCE-83E7-E2DCEA216EE5}" type="sibTrans" cxnId="{BAE18506-898B-4BAF-898E-B989E5C2AE0E}">
      <dgm:prSet/>
      <dgm:spPr/>
      <dgm:t>
        <a:bodyPr/>
        <a:lstStyle/>
        <a:p>
          <a:endParaRPr lang="en-US"/>
        </a:p>
      </dgm:t>
    </dgm:pt>
    <dgm:pt modelId="{838A05BF-8AEF-4462-80F3-0FF68C30C8E5}" type="pres">
      <dgm:prSet presAssocID="{CB66FBF7-4BF1-4CCC-9691-B8CDB426F176}" presName="linearFlow" presStyleCnt="0">
        <dgm:presLayoutVars>
          <dgm:resizeHandles val="exact"/>
        </dgm:presLayoutVars>
      </dgm:prSet>
      <dgm:spPr/>
    </dgm:pt>
    <dgm:pt modelId="{E934F5B7-9EFC-4AC5-B0FD-40F9E7169476}" type="pres">
      <dgm:prSet presAssocID="{8515A18B-9E49-4C89-9972-8CD576D08457}" presName="node" presStyleLbl="node1" presStyleIdx="0" presStyleCnt="2" custScaleX="175892" custScaleY="42881" custLinFactNeighborX="-623" custLinFactNeighborY="2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78A33-63B5-437C-B970-6391BDD3EBE1}" type="pres">
      <dgm:prSet presAssocID="{2721DA83-C167-4EED-8C56-25E0BB838F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D627F7B-59F7-4CB4-83F8-B05102443083}" type="pres">
      <dgm:prSet presAssocID="{2721DA83-C167-4EED-8C56-25E0BB838F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3A62B73-CFB6-431A-AB1B-8E597575315E}" type="pres">
      <dgm:prSet presAssocID="{CDEC375B-CB71-4380-A19C-E26AE2BDABF7}" presName="node" presStyleLbl="node1" presStyleIdx="1" presStyleCnt="2" custScaleX="178615" custScaleY="40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18506-898B-4BAF-898E-B989E5C2AE0E}" srcId="{CB66FBF7-4BF1-4CCC-9691-B8CDB426F176}" destId="{CDEC375B-CB71-4380-A19C-E26AE2BDABF7}" srcOrd="1" destOrd="0" parTransId="{579AD271-F99E-42B7-813A-4C325DD7F784}" sibTransId="{0011B14D-4FB4-4BCE-83E7-E2DCEA216EE5}"/>
    <dgm:cxn modelId="{3B45BDBE-B2FC-43E1-80BD-CC56FBBB0447}" srcId="{CB66FBF7-4BF1-4CCC-9691-B8CDB426F176}" destId="{8515A18B-9E49-4C89-9972-8CD576D08457}" srcOrd="0" destOrd="0" parTransId="{E5B5FBED-2696-4B4D-BED8-C87A7C90602D}" sibTransId="{2721DA83-C167-4EED-8C56-25E0BB838F40}"/>
    <dgm:cxn modelId="{8775C1A2-55C1-4F0C-B550-271C28EBEF09}" type="presOf" srcId="{CDEC375B-CB71-4380-A19C-E26AE2BDABF7}" destId="{13A62B73-CFB6-431A-AB1B-8E597575315E}" srcOrd="0" destOrd="0" presId="urn:microsoft.com/office/officeart/2005/8/layout/process2"/>
    <dgm:cxn modelId="{4846AE5A-7FF8-43F0-9C09-CBAB1F5E91F1}" type="presOf" srcId="{CB66FBF7-4BF1-4CCC-9691-B8CDB426F176}" destId="{838A05BF-8AEF-4462-80F3-0FF68C30C8E5}" srcOrd="0" destOrd="0" presId="urn:microsoft.com/office/officeart/2005/8/layout/process2"/>
    <dgm:cxn modelId="{3B5CD7D9-0524-43F4-B89B-3B1E876BE90C}" type="presOf" srcId="{2721DA83-C167-4EED-8C56-25E0BB838F40}" destId="{6EC78A33-63B5-437C-B970-6391BDD3EBE1}" srcOrd="0" destOrd="0" presId="urn:microsoft.com/office/officeart/2005/8/layout/process2"/>
    <dgm:cxn modelId="{F9CFE316-F1F6-467E-90BF-603048C0E402}" type="presOf" srcId="{2721DA83-C167-4EED-8C56-25E0BB838F40}" destId="{BD627F7B-59F7-4CB4-83F8-B05102443083}" srcOrd="1" destOrd="0" presId="urn:microsoft.com/office/officeart/2005/8/layout/process2"/>
    <dgm:cxn modelId="{02A24394-DAE8-460F-A909-524535FF571D}" type="presOf" srcId="{8515A18B-9E49-4C89-9972-8CD576D08457}" destId="{E934F5B7-9EFC-4AC5-B0FD-40F9E7169476}" srcOrd="0" destOrd="0" presId="urn:microsoft.com/office/officeart/2005/8/layout/process2"/>
    <dgm:cxn modelId="{B9C8960B-1A9A-4A32-899A-E49152EF248F}" type="presParOf" srcId="{838A05BF-8AEF-4462-80F3-0FF68C30C8E5}" destId="{E934F5B7-9EFC-4AC5-B0FD-40F9E7169476}" srcOrd="0" destOrd="0" presId="urn:microsoft.com/office/officeart/2005/8/layout/process2"/>
    <dgm:cxn modelId="{595F8F75-0822-4E72-8A5C-8A6B19F4C0E7}" type="presParOf" srcId="{838A05BF-8AEF-4462-80F3-0FF68C30C8E5}" destId="{6EC78A33-63B5-437C-B970-6391BDD3EBE1}" srcOrd="1" destOrd="0" presId="urn:microsoft.com/office/officeart/2005/8/layout/process2"/>
    <dgm:cxn modelId="{C364EB27-AA0E-448F-B4C7-D9BAC22A67D2}" type="presParOf" srcId="{6EC78A33-63B5-437C-B970-6391BDD3EBE1}" destId="{BD627F7B-59F7-4CB4-83F8-B05102443083}" srcOrd="0" destOrd="0" presId="urn:microsoft.com/office/officeart/2005/8/layout/process2"/>
    <dgm:cxn modelId="{90FA3F53-B18D-4266-AAB9-E2527DD327AC}" type="presParOf" srcId="{838A05BF-8AEF-4462-80F3-0FF68C30C8E5}" destId="{13A62B73-CFB6-431A-AB1B-8E597575315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34F5B7-9EFC-4AC5-B0FD-40F9E7169476}">
      <dsp:nvSpPr>
        <dsp:cNvPr id="0" name=""/>
        <dsp:cNvSpPr/>
      </dsp:nvSpPr>
      <dsp:spPr>
        <a:xfrm>
          <a:off x="714155" y="227268"/>
          <a:ext cx="6753447" cy="914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Input Audio Signal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714155" y="227268"/>
        <a:ext cx="6753447" cy="914685"/>
      </dsp:txXfrm>
    </dsp:sp>
    <dsp:sp modelId="{6EC78A33-63B5-437C-B970-6391BDD3EBE1}">
      <dsp:nvSpPr>
        <dsp:cNvPr id="0" name=""/>
        <dsp:cNvSpPr/>
      </dsp:nvSpPr>
      <dsp:spPr>
        <a:xfrm rot="5352332">
          <a:off x="3788142" y="1081838"/>
          <a:ext cx="629801" cy="959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5352332">
        <a:off x="3788142" y="1081838"/>
        <a:ext cx="629801" cy="959885"/>
      </dsp:txXfrm>
    </dsp:sp>
    <dsp:sp modelId="{13A62B73-CFB6-431A-AB1B-8E597575315E}">
      <dsp:nvSpPr>
        <dsp:cNvPr id="0" name=""/>
        <dsp:cNvSpPr/>
      </dsp:nvSpPr>
      <dsp:spPr>
        <a:xfrm>
          <a:off x="685800" y="1981608"/>
          <a:ext cx="6857998" cy="856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Feature extraction using MFCC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685800" y="1981608"/>
        <a:ext cx="6857998" cy="856004"/>
      </dsp:txXfrm>
    </dsp:sp>
    <dsp:sp modelId="{84FEFC8D-84A4-4113-AB85-CB25DD5A362C}">
      <dsp:nvSpPr>
        <dsp:cNvPr id="0" name=""/>
        <dsp:cNvSpPr/>
      </dsp:nvSpPr>
      <dsp:spPr>
        <a:xfrm rot="5397147">
          <a:off x="3715501" y="2891131"/>
          <a:ext cx="800192" cy="959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5397147">
        <a:off x="3715501" y="2891131"/>
        <a:ext cx="800192" cy="959885"/>
      </dsp:txXfrm>
    </dsp:sp>
    <dsp:sp modelId="{48F0E8E1-D843-4D6B-83BF-57C1C08508AC}">
      <dsp:nvSpPr>
        <dsp:cNvPr id="0" name=""/>
        <dsp:cNvSpPr/>
      </dsp:nvSpPr>
      <dsp:spPr>
        <a:xfrm>
          <a:off x="689025" y="3904536"/>
          <a:ext cx="6854773" cy="896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Dimensionality Reduction using SVD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689025" y="3904536"/>
        <a:ext cx="6854773" cy="8960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34F5B7-9EFC-4AC5-B0FD-40F9E7169476}">
      <dsp:nvSpPr>
        <dsp:cNvPr id="0" name=""/>
        <dsp:cNvSpPr/>
      </dsp:nvSpPr>
      <dsp:spPr>
        <a:xfrm>
          <a:off x="0" y="229390"/>
          <a:ext cx="8229600" cy="9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Input to Neural Network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229390"/>
        <a:ext cx="8229600" cy="913792"/>
      </dsp:txXfrm>
    </dsp:sp>
    <dsp:sp modelId="{6EC78A33-63B5-437C-B970-6391BDD3EBE1}">
      <dsp:nvSpPr>
        <dsp:cNvPr id="0" name=""/>
        <dsp:cNvSpPr/>
      </dsp:nvSpPr>
      <dsp:spPr>
        <a:xfrm rot="5400000">
          <a:off x="3800237" y="1083126"/>
          <a:ext cx="629125" cy="9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5400000">
        <a:off x="3800237" y="1083126"/>
        <a:ext cx="629125" cy="958948"/>
      </dsp:txXfrm>
    </dsp:sp>
    <dsp:sp modelId="{13A62B73-CFB6-431A-AB1B-8E597575315E}">
      <dsp:nvSpPr>
        <dsp:cNvPr id="0" name=""/>
        <dsp:cNvSpPr/>
      </dsp:nvSpPr>
      <dsp:spPr>
        <a:xfrm>
          <a:off x="-63701" y="1982017"/>
          <a:ext cx="8357003" cy="855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Training the Neural Network to </a:t>
          </a:r>
          <a:r>
            <a:rPr lang="en-US" sz="3000" kern="1200" dirty="0" err="1" smtClean="0">
              <a:solidFill>
                <a:schemeClr val="bg1"/>
              </a:solidFill>
            </a:rPr>
            <a:t>minimise</a:t>
          </a:r>
          <a:r>
            <a:rPr lang="en-US" sz="3000" kern="1200" dirty="0" smtClean="0">
              <a:solidFill>
                <a:schemeClr val="bg1"/>
              </a:solidFill>
            </a:rPr>
            <a:t> cost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-63701" y="1982017"/>
        <a:ext cx="8357003" cy="855168"/>
      </dsp:txXfrm>
    </dsp:sp>
    <dsp:sp modelId="{84FEFC8D-84A4-4113-AB85-CB25DD5A362C}">
      <dsp:nvSpPr>
        <dsp:cNvPr id="0" name=""/>
        <dsp:cNvSpPr/>
      </dsp:nvSpPr>
      <dsp:spPr>
        <a:xfrm rot="5400000">
          <a:off x="3714215" y="2891824"/>
          <a:ext cx="801168" cy="9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 rot="5400000">
        <a:off x="3714215" y="2891824"/>
        <a:ext cx="801168" cy="958948"/>
      </dsp:txXfrm>
    </dsp:sp>
    <dsp:sp modelId="{48F0E8E1-D843-4D6B-83BF-57C1C08508AC}">
      <dsp:nvSpPr>
        <dsp:cNvPr id="0" name=""/>
        <dsp:cNvSpPr/>
      </dsp:nvSpPr>
      <dsp:spPr>
        <a:xfrm>
          <a:off x="-61736" y="3905411"/>
          <a:ext cx="8353073" cy="8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Choosing optimal parameters/hyper-parameters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-61736" y="3905411"/>
        <a:ext cx="8353073" cy="89518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34F5B7-9EFC-4AC5-B0FD-40F9E7169476}">
      <dsp:nvSpPr>
        <dsp:cNvPr id="0" name=""/>
        <dsp:cNvSpPr/>
      </dsp:nvSpPr>
      <dsp:spPr>
        <a:xfrm>
          <a:off x="0" y="369630"/>
          <a:ext cx="7010400" cy="1470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Testing the accuracy on training set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369630"/>
        <a:ext cx="7010400" cy="1470866"/>
      </dsp:txXfrm>
    </dsp:sp>
    <dsp:sp modelId="{6EC78A33-63B5-437C-B970-6391BDD3EBE1}">
      <dsp:nvSpPr>
        <dsp:cNvPr id="0" name=""/>
        <dsp:cNvSpPr/>
      </dsp:nvSpPr>
      <dsp:spPr>
        <a:xfrm rot="5400000">
          <a:off x="2998870" y="1743827"/>
          <a:ext cx="1012659" cy="1543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 rot="5400000">
        <a:off x="2998870" y="1743827"/>
        <a:ext cx="1012659" cy="1543550"/>
      </dsp:txXfrm>
    </dsp:sp>
    <dsp:sp modelId="{13A62B73-CFB6-431A-AB1B-8E597575315E}">
      <dsp:nvSpPr>
        <dsp:cNvPr id="0" name=""/>
        <dsp:cNvSpPr/>
      </dsp:nvSpPr>
      <dsp:spPr>
        <a:xfrm>
          <a:off x="-54264" y="3190709"/>
          <a:ext cx="7118928" cy="137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Testing the accuracy on test set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-54264" y="3190709"/>
        <a:ext cx="7118928" cy="137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20-Nov-17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-304800"/>
            <a:ext cx="7851648" cy="6096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600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854696" cy="406673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Python based Back-Propagation Neural Network for Automatic Speech Recognition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Spoken Digit Dataset ( 3 people):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https://github.com/Jakobovski/free-spoken-digit-dataset</a:t>
            </a:r>
          </a:p>
          <a:p>
            <a:pPr>
              <a:buNone/>
            </a:pPr>
            <a:r>
              <a:rPr lang="en-US" dirty="0" smtClean="0"/>
              <a:t>Also recorded with our friends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Speech Feature Extraction :</a:t>
            </a:r>
          </a:p>
          <a:p>
            <a:pPr>
              <a:buNone/>
            </a:pPr>
            <a:r>
              <a:rPr lang="en-US" dirty="0" smtClean="0"/>
              <a:t>Python_speech_features  library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>
                <a:solidFill>
                  <a:srgbClr val="FFFF00"/>
                </a:solidFill>
              </a:rPr>
              <a:t>https://github.com/jameslyons/python_speech_features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259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Software/framework used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Python</a:t>
            </a:r>
          </a:p>
          <a:p>
            <a:pPr algn="ctr">
              <a:buNone/>
            </a:pPr>
            <a:r>
              <a:rPr lang="en-US" sz="4400" dirty="0" err="1" smtClean="0"/>
              <a:t>Jupyter</a:t>
            </a:r>
            <a:r>
              <a:rPr lang="en-US" sz="4400" dirty="0" smtClean="0"/>
              <a:t> Notebooks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16376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Paper implementation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228600" y="2667000"/>
            <a:ext cx="8534400" cy="3459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>
              <a:latin typeface="+mj-lt"/>
            </a:endParaRPr>
          </a:p>
          <a:p>
            <a:pPr>
              <a:buNone/>
            </a:pPr>
            <a:r>
              <a:rPr lang="en-US" sz="4000" dirty="0" smtClean="0">
                <a:latin typeface="+mj-lt"/>
              </a:rPr>
              <a:t>       The paper was successfully implemented with a few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dirty="0" smtClean="0"/>
              <a:t>Snapshots of code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kh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j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82296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n m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vjhvhj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3820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jvjvjgvj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581400"/>
            <a:ext cx="8029136" cy="2301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  <a:t>Presented by:</a:t>
            </a:r>
            <a:b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100" b="0" dirty="0" err="1" smtClean="0">
                <a:effectLst/>
                <a:latin typeface="Times New Roman" pitchFamily="18" charset="0"/>
                <a:cs typeface="Times New Roman" pitchFamily="18" charset="0"/>
              </a:rPr>
              <a:t>Likhit</a:t>
            </a:r>
            <a: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 smtClean="0">
                <a:effectLst/>
                <a:latin typeface="Times New Roman" pitchFamily="18" charset="0"/>
                <a:cs typeface="Times New Roman" pitchFamily="18" charset="0"/>
              </a:rPr>
              <a:t>Teja</a:t>
            </a:r>
            <a: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  <a:t>                         2015A3PS0221P</a:t>
            </a:r>
            <a:b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100" b="0" dirty="0" err="1" smtClean="0">
                <a:effectLst/>
                <a:latin typeface="Times New Roman" pitchFamily="18" charset="0"/>
                <a:cs typeface="Times New Roman" pitchFamily="18" charset="0"/>
              </a:rPr>
              <a:t>Shikhar</a:t>
            </a:r>
            <a: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 smtClean="0">
                <a:effectLst/>
                <a:latin typeface="Times New Roman" pitchFamily="18" charset="0"/>
                <a:cs typeface="Times New Roman" pitchFamily="18" charset="0"/>
              </a:rPr>
              <a:t>Shiromani</a:t>
            </a:r>
            <a: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  <a:t>       2015A3PS0194P</a:t>
            </a:r>
            <a:b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  <a:t>Pratyush Priyank         2015A3PS0188P</a:t>
            </a:r>
            <a:br>
              <a:rPr lang="en-US" sz="3100" b="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200" b="0" u="sng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6480048" cy="17526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Link to the paper:</a:t>
            </a:r>
          </a:p>
          <a:p>
            <a:pPr algn="l"/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http://www.rroij.com/open-access/matlab-based-backpropagation-neuralnetwork-for-automatic-speech-recognition.php?aid=44466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opop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57400"/>
            <a:ext cx="9144000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bbb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457200"/>
            <a:ext cx="8276281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Training accuracy of around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80% </a:t>
            </a:r>
            <a:r>
              <a:rPr lang="en-US" dirty="0" smtClean="0"/>
              <a:t>was achieved.</a:t>
            </a:r>
          </a:p>
          <a:p>
            <a:r>
              <a:rPr lang="en-US" dirty="0" smtClean="0"/>
              <a:t>A maximum evaluation accuracy of around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47% </a:t>
            </a:r>
            <a:r>
              <a:rPr lang="en-US" dirty="0" smtClean="0"/>
              <a:t>was achieved.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Improvisations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1054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Logistic Regression cost function has been used instead of Mean Square Error, for minimizing the cost function</a:t>
            </a:r>
          </a:p>
          <a:p>
            <a:r>
              <a:rPr lang="en-US" sz="2400" dirty="0" smtClean="0"/>
              <a:t>Principal Component Analysis has been used for getting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13*1</a:t>
            </a:r>
            <a:r>
              <a:rPr lang="en-US" sz="2400" dirty="0" smtClean="0"/>
              <a:t> vector</a:t>
            </a:r>
          </a:p>
          <a:p>
            <a:r>
              <a:rPr lang="en-US" sz="2400" dirty="0" smtClean="0"/>
              <a:t>A more robust data set has been used to make a more generalized classification. Around 1500 audio samples of 3 different speakers were divided appropriately into training and test sets to achieve the same</a:t>
            </a:r>
          </a:p>
          <a:p>
            <a:r>
              <a:rPr lang="en-US" sz="2400" dirty="0" smtClean="0"/>
              <a:t>3000 Epochs have been used and learning rate has been set to 1 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hidden layers can be used</a:t>
            </a:r>
          </a:p>
          <a:p>
            <a:r>
              <a:rPr lang="en-US" dirty="0" smtClean="0"/>
              <a:t>Different activation functions can be tried, like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More varied data set can be used to identify more speakers</a:t>
            </a:r>
          </a:p>
          <a:p>
            <a:r>
              <a:rPr lang="en-US" dirty="0" smtClean="0"/>
              <a:t>The digit recognition can be extended to speech recognition in general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7467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7200" dirty="0" smtClean="0"/>
              <a:t>THANK</a:t>
            </a:r>
          </a:p>
          <a:p>
            <a:pPr>
              <a:buNone/>
            </a:pPr>
            <a:r>
              <a:rPr lang="en-US" sz="7200" dirty="0" smtClean="0"/>
              <a:t> 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Contribution of each member: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Likhit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Shikhar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Writing and testing the code and tuning the parameters</a:t>
            </a:r>
          </a:p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Pratyush: Data set collection, Speech Feature Analysis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paper implements a Back-Propagation Neural Network for automatic speech recognition. The recordings used for the project are single digit numbers (0-9) and the features have been obtained using MFCC (Mel Frequency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Cepstral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Coefficients) and Dimensionality Reduction has been done using SVD (Singular Value Decomposition 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Work done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following are the parameters/hyper-parameters used in the paper, which we initially implemented: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hidden layers: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input neurons: 13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neurons in hidden layer: 11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output neurons: 10 (since 10 numbers need to be classified)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Weights: randomly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initialised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between -0.5 and 0.5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rate: 0.5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Momentum: 0.2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Work done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8768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epochs: 1000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Activation function: Sigmoid (both hidden and output layers)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function: Mean Square Error</a:t>
            </a:r>
          </a:p>
          <a:p>
            <a:pPr>
              <a:buNone/>
            </a:pPr>
            <a:r>
              <a:rPr lang="en-US" sz="4800" u="sng" dirty="0" smtClean="0">
                <a:latin typeface="Times New Roman" pitchFamily="18" charset="0"/>
                <a:cs typeface="Times New Roman" pitchFamily="18" charset="0"/>
              </a:rPr>
              <a:t>Training Data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The paper used 50 single digit recordings, 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out of which 20 were used for training.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Flowcharts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Flowcharts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Flowcharts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447800"/>
          <a:ext cx="7010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585</TotalTime>
  <Words>461</Words>
  <Application>Microsoft Office PowerPoint</Application>
  <PresentationFormat>On-screen Show (4:3)</PresentationFormat>
  <Paragraphs>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 </vt:lpstr>
      <vt:lpstr>Presented by: Likhit Teja                         2015A3PS0221P Shikhar Shiromani       2015A3PS0194P Pratyush Priyank         2015A3PS0188P   </vt:lpstr>
      <vt:lpstr>Contribution of each member:</vt:lpstr>
      <vt:lpstr>Work done</vt:lpstr>
      <vt:lpstr>Work done (Contd.)</vt:lpstr>
      <vt:lpstr>Work done (Contd.)</vt:lpstr>
      <vt:lpstr>Flowcharts</vt:lpstr>
      <vt:lpstr>Flowcharts (Contd.)</vt:lpstr>
      <vt:lpstr>Flowcharts (Contd.)</vt:lpstr>
      <vt:lpstr>Sources of Data</vt:lpstr>
      <vt:lpstr>Software/framework used</vt:lpstr>
      <vt:lpstr>Paper implementation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Results</vt:lpstr>
      <vt:lpstr>Improvisations</vt:lpstr>
      <vt:lpstr>Conclusion&amp; Recommendations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based Back-Propagation Neural Network for Automatic Speech Recognition </dc:title>
  <dc:creator>Pratyush Priyank</dc:creator>
  <cp:lastModifiedBy>HP</cp:lastModifiedBy>
  <cp:revision>6</cp:revision>
  <dcterms:created xsi:type="dcterms:W3CDTF">2006-08-16T00:00:00Z</dcterms:created>
  <dcterms:modified xsi:type="dcterms:W3CDTF">2017-11-20T11:51:49Z</dcterms:modified>
</cp:coreProperties>
</file>