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4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49" autoAdjust="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145E4-DFAA-4F31-BF4B-F706161F165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39848-BE76-4E76-B182-3806C74F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Colaboratory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indicates collaboration and teamwork.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Technically, It’s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that is integrated with Google Docs collaboration features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9848-BE76-4E76-B182-3806C74F4E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0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that u </a:t>
            </a:r>
            <a:r>
              <a:rPr lang="en-US" dirty="0" err="1" smtClean="0"/>
              <a:t>gonna</a:t>
            </a:r>
            <a:r>
              <a:rPr lang="en-US" baseline="0" dirty="0" smtClean="0"/>
              <a:t> get?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GPU mode u will be provided Tesla 80K – roughly 12Gb of Ram , high processing power.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Or a TPU mode , hardware with principle,</a:t>
            </a:r>
            <a:r>
              <a:rPr lang="en-US" baseline="0" dirty="0" smtClean="0"/>
              <a:t> architecture</a:t>
            </a:r>
            <a:r>
              <a:rPr lang="en-US" baseline="0" dirty="0" smtClean="0"/>
              <a:t> mostly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9848-BE76-4E76-B182-3806C74F4E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4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machine learning environment in a single notebook which executes your code in the cloud,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what’s amazing is that since it’s happening remotely on Google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Colab’s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 you’re not required to import basic packages or dependencies as they might not be installed on your 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9848-BE76-4E76-B182-3806C74F4E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0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1 - &gt; which supports the principles of Open Source.</a:t>
            </a:r>
          </a:p>
          <a:p>
            <a:r>
              <a:rPr lang="en-US" dirty="0" smtClean="0"/>
              <a:t>3 -&gt; or you running on a potato.</a:t>
            </a:r>
          </a:p>
          <a:p>
            <a:r>
              <a:rPr lang="en-US" dirty="0" smtClean="0"/>
              <a:t>4  -&gt;</a:t>
            </a:r>
            <a:r>
              <a:rPr lang="en-US" baseline="0" dirty="0" smtClean="0"/>
              <a:t> haven’t tested yet … sorry.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9848-BE76-4E76-B182-3806C74F4E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3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just</a:t>
            </a:r>
            <a:r>
              <a:rPr lang="en-US" baseline="0" dirty="0" smtClean="0"/>
              <a:t> type in </a:t>
            </a:r>
            <a:r>
              <a:rPr lang="en-US" baseline="0" dirty="0" err="1" smtClean="0"/>
              <a:t>colab.research</a:t>
            </a:r>
            <a:r>
              <a:rPr lang="en-US" baseline="0" dirty="0" smtClean="0"/>
              <a:t> … and let google find it for you if you been lazy.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9848-BE76-4E76-B182-3806C74F4E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29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ordinary notebook like a notepad file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9848-BE76-4E76-B182-3806C74F4E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73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developers to use and share </a:t>
            </a:r>
            <a:endParaRPr lang="vi-V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among each other without having to download, install, or run anything other than a browser.</a:t>
            </a:r>
            <a:endParaRPr lang="vi-V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9848-BE76-4E76-B182-3806C74F4E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59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, how to reach</a:t>
            </a:r>
            <a:r>
              <a:rPr lang="en-US" baseline="0" dirty="0" smtClean="0"/>
              <a:t> into </a:t>
            </a:r>
            <a:r>
              <a:rPr lang="en-US" baseline="0" dirty="0" err="1" smtClean="0"/>
              <a:t>colab</a:t>
            </a:r>
            <a:r>
              <a:rPr lang="en-US" baseline="0" dirty="0" smtClean="0"/>
              <a:t> , there are 2 ways ( to my understanding ), google </a:t>
            </a:r>
            <a:r>
              <a:rPr lang="en-US" baseline="0" dirty="0" err="1" smtClean="0"/>
              <a:t>colab</a:t>
            </a:r>
            <a:r>
              <a:rPr lang="en-US" baseline="0" dirty="0" smtClean="0"/>
              <a:t> and via google drive.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9848-BE76-4E76-B182-3806C74F4E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70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already</a:t>
            </a:r>
            <a:r>
              <a:rPr lang="en-US" baseline="0" dirty="0" smtClean="0"/>
              <a:t> created one, there are a lot of cool features that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going to demonstrate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9848-BE76-4E76-B182-3806C74F4E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92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9848-BE76-4E76-B182-3806C74F4E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5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7132-4930-46D1-BD10-2846B32F812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11B4-E6CD-46ED-A531-08D86C6FEA4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13;p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017358" y="23813"/>
            <a:ext cx="3101662" cy="1869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;p2" descr="C:\Users\tiendv\Desktop\Logo_UIT_Web.png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3813"/>
            <a:ext cx="2101403" cy="2479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545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7132-4930-46D1-BD10-2846B32F812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11B4-E6CD-46ED-A531-08D86C6F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0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7132-4930-46D1-BD10-2846B32F812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11B4-E6CD-46ED-A531-08D86C6F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0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7132-4930-46D1-BD10-2846B32F812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11B4-E6CD-46ED-A531-08D86C6F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7132-4930-46D1-BD10-2846B32F812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11B4-E6CD-46ED-A531-08D86C6F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7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7132-4930-46D1-BD10-2846B32F812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11B4-E6CD-46ED-A531-08D86C6F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8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7132-4930-46D1-BD10-2846B32F812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11B4-E6CD-46ED-A531-08D86C6F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7132-4930-46D1-BD10-2846B32F812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11B4-E6CD-46ED-A531-08D86C6F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4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7132-4930-46D1-BD10-2846B32F812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11B4-E6CD-46ED-A531-08D86C6F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6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7132-4930-46D1-BD10-2846B32F812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11B4-E6CD-46ED-A531-08D86C6F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1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7132-4930-46D1-BD10-2846B32F812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11B4-E6CD-46ED-A531-08D86C6F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7132-4930-46D1-BD10-2846B32F812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111B4-E6CD-46ED-A531-08D86C6F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welcome.ipynb#recent=tru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hyperlink" Target="https://drive.googl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XxN4fv01c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welcome.ipynb#scrollTo=-Rh3-Vt9Nev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120" y="2796381"/>
            <a:ext cx="73914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4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vi-VN" b="1" dirty="0" smtClean="0">
                <a:latin typeface="Calibri (Body)"/>
                <a:cs typeface="Calibri Light" panose="020F0302020204030204" pitchFamily="34" charset="0"/>
              </a:rPr>
              <a:t>LET’S DIG IN!!</a:t>
            </a:r>
            <a:endParaRPr lang="en-US" b="1" dirty="0">
              <a:latin typeface="Calibri (Body)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 err="1"/>
              <a:t>Colab</a:t>
            </a:r>
            <a:r>
              <a:rPr lang="en-US" sz="3000" dirty="0"/>
              <a:t> </a:t>
            </a:r>
            <a:r>
              <a:rPr lang="en-US" sz="3000" dirty="0" smtClean="0"/>
              <a:t>Notebook</a:t>
            </a:r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Open</a:t>
            </a:r>
            <a:r>
              <a:rPr lang="en-US" sz="2800" dirty="0"/>
              <a:t> </a:t>
            </a:r>
            <a:r>
              <a:rPr lang="en-US" sz="2800" dirty="0">
                <a:hlinkClick r:id="rId3"/>
              </a:rPr>
              <a:t>Google </a:t>
            </a:r>
            <a:r>
              <a:rPr lang="en-US" sz="2800" dirty="0" err="1">
                <a:hlinkClick r:id="rId3"/>
              </a:rPr>
              <a:t>Colab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Click on ‘New Notebook’ and select Python 2 notebook or Python 3 notebook.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Open </a:t>
            </a:r>
            <a:r>
              <a:rPr lang="en-US" sz="3000" dirty="0">
                <a:hlinkClick r:id="rId4"/>
              </a:rPr>
              <a:t>Google </a:t>
            </a:r>
            <a:r>
              <a:rPr lang="en-US" sz="3000" dirty="0" smtClean="0">
                <a:hlinkClick r:id="rId4"/>
              </a:rPr>
              <a:t>Drive</a:t>
            </a:r>
            <a:endParaRPr lang="en-US" sz="3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n-US" sz="2800" dirty="0"/>
              <a:t>Create a new folder for the project.</a:t>
            </a:r>
          </a:p>
          <a:p>
            <a:pPr lvl="1"/>
            <a:r>
              <a:rPr lang="en-US" sz="2800" dirty="0"/>
              <a:t>Click on ‘New’ &gt; ‘More’ &gt; ‘</a:t>
            </a:r>
            <a:r>
              <a:rPr lang="en-US" sz="2800" dirty="0" err="1"/>
              <a:t>Colaboratory</a:t>
            </a:r>
            <a:r>
              <a:rPr lang="en-US" sz="2800" dirty="0"/>
              <a:t>’.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56" y="4347369"/>
            <a:ext cx="2457450" cy="1200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69" y="4413091"/>
            <a:ext cx="58102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vi-VN" b="1" dirty="0" smtClean="0">
                <a:latin typeface="Calibri (Body)"/>
              </a:rPr>
              <a:t>FEATURES:</a:t>
            </a:r>
            <a:endParaRPr lang="en-US" b="1" dirty="0">
              <a:latin typeface="Calibri (Body)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41960" y="13255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Write and execute code in </a:t>
            </a:r>
            <a:r>
              <a:rPr lang="en-US" dirty="0" smtClean="0"/>
              <a:t>Python.</a:t>
            </a:r>
            <a:endParaRPr lang="en-US" dirty="0"/>
          </a:p>
          <a:p>
            <a:r>
              <a:rPr lang="en-US" dirty="0"/>
              <a:t>Document your code that supports mathematical </a:t>
            </a:r>
            <a:r>
              <a:rPr lang="en-US" dirty="0" smtClean="0"/>
              <a:t>equations.</a:t>
            </a:r>
            <a:endParaRPr lang="en-US" dirty="0"/>
          </a:p>
          <a:p>
            <a:r>
              <a:rPr lang="en-US" dirty="0"/>
              <a:t>Create/Upload/Share </a:t>
            </a:r>
            <a:r>
              <a:rPr lang="en-US" dirty="0" smtClean="0"/>
              <a:t>notebooks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Runtime </a:t>
            </a:r>
            <a:r>
              <a:rPr lang="en-US" dirty="0" err="1" smtClean="0"/>
              <a:t>configurating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Import/Save notebooks from/to Google </a:t>
            </a:r>
            <a:r>
              <a:rPr lang="en-US" dirty="0" smtClean="0"/>
              <a:t>Drive.</a:t>
            </a:r>
            <a:endParaRPr lang="en-US" dirty="0"/>
          </a:p>
          <a:p>
            <a:r>
              <a:rPr lang="en-US" dirty="0"/>
              <a:t>Import/Publish notebooks from </a:t>
            </a:r>
            <a:r>
              <a:rPr lang="en-US" dirty="0" smtClean="0"/>
              <a:t>GitHub.</a:t>
            </a:r>
            <a:endParaRPr lang="en-US" dirty="0"/>
          </a:p>
          <a:p>
            <a:r>
              <a:rPr lang="en-US" dirty="0"/>
              <a:t>Import external datasets e.g. from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Integrate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 smtClean="0"/>
              <a:t>OpenCV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Free Cloud service with free </a:t>
            </a:r>
            <a:r>
              <a:rPr lang="en-US" dirty="0" smtClean="0"/>
              <a:t>GPU.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Write and execute code in </a:t>
            </a:r>
            <a:r>
              <a:rPr lang="en-US" sz="4000" dirty="0" smtClean="0">
                <a:latin typeface="+mn-lt"/>
              </a:rPr>
              <a:t>Python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52" y="2298382"/>
            <a:ext cx="72675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your code that supports mathematical </a:t>
            </a:r>
            <a:r>
              <a:rPr lang="en-US" sz="4000" dirty="0" smtClean="0">
                <a:latin typeface="+mn-lt"/>
              </a:rPr>
              <a:t>equations</a:t>
            </a:r>
            <a:endParaRPr lang="en-US" sz="4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87" y="2484120"/>
            <a:ext cx="4968613" cy="12790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517" y="2484121"/>
            <a:ext cx="4219782" cy="9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 (Body)"/>
              </a:rPr>
              <a:t>Create/Upload/Share </a:t>
            </a:r>
            <a:r>
              <a:rPr lang="en-US" sz="4000" dirty="0" smtClean="0">
                <a:latin typeface="Calibri (Body)"/>
              </a:rPr>
              <a:t>notebooks</a:t>
            </a:r>
            <a:endParaRPr lang="en-US" sz="4000" dirty="0">
              <a:latin typeface="Calibri (Body)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45" y="2478802"/>
            <a:ext cx="3972585" cy="173434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05" y="2478802"/>
            <a:ext cx="4857750" cy="3143250"/>
          </a:xfrm>
        </p:spPr>
      </p:pic>
    </p:spTree>
    <p:extLst>
      <p:ext uri="{BB962C8B-B14F-4D97-AF65-F5344CB8AC3E}">
        <p14:creationId xmlns:p14="http://schemas.microsoft.com/office/powerpoint/2010/main" val="36175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Runtime </a:t>
            </a:r>
            <a:r>
              <a:rPr lang="en-US" sz="4000" dirty="0" err="1">
                <a:latin typeface="+mn-lt"/>
              </a:rPr>
              <a:t>configurating</a:t>
            </a:r>
            <a:r>
              <a:rPr lang="en-US" sz="4000" dirty="0" smtClean="0">
                <a:latin typeface="+mn-lt"/>
              </a:rPr>
              <a:t>.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-&gt; Notebook Settings</a:t>
            </a:r>
          </a:p>
          <a:p>
            <a:pPr marL="0" indent="0">
              <a:buNone/>
            </a:pPr>
            <a:r>
              <a:rPr lang="en-US" i="1" dirty="0" smtClean="0"/>
              <a:t>OR</a:t>
            </a:r>
          </a:p>
          <a:p>
            <a:r>
              <a:rPr lang="en-US" dirty="0" smtClean="0"/>
              <a:t>Runtime -&gt; Change runtime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More about TPUs 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www.youtube.com/watch?v=MXxN4fv01c8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35" y="1463289"/>
            <a:ext cx="2571750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35" y="2939767"/>
            <a:ext cx="26098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 (Body)"/>
              </a:rPr>
              <a:t>Import/Save notebooks from/to Google </a:t>
            </a:r>
            <a:r>
              <a:rPr lang="en-US" sz="4000" dirty="0" smtClean="0">
                <a:latin typeface="Calibri (Body)"/>
              </a:rPr>
              <a:t>Drive</a:t>
            </a:r>
            <a:endParaRPr lang="en-US" sz="4000" dirty="0">
              <a:latin typeface="Calibri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 (Body)"/>
              </a:rPr>
              <a:t>Import/Publish notebooks from GitHub</a:t>
            </a:r>
            <a:r>
              <a:rPr lang="en-US" sz="4000" dirty="0" smtClean="0">
                <a:latin typeface="Calibri (Body)"/>
              </a:rPr>
              <a:t>.</a:t>
            </a:r>
            <a:endParaRPr lang="en-US" sz="4000" dirty="0">
              <a:latin typeface="Calibri (Body)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04" y="2621280"/>
            <a:ext cx="5202596" cy="15590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0" y="248364"/>
            <a:ext cx="1559084" cy="155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 (Body)"/>
              </a:rPr>
              <a:t>Import external datasets e.g. from </a:t>
            </a:r>
            <a:r>
              <a:rPr lang="en-US" sz="4000" dirty="0" err="1">
                <a:latin typeface="Calibri (Body)"/>
              </a:rPr>
              <a:t>Kaggle</a:t>
            </a:r>
            <a:r>
              <a:rPr lang="en-US" sz="4000" dirty="0" smtClean="0">
                <a:latin typeface="Calibri (Body)"/>
              </a:rPr>
              <a:t>.</a:t>
            </a:r>
            <a:endParaRPr lang="en-US" sz="4000" dirty="0">
              <a:latin typeface="Calibri (Body)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6701"/>
            <a:ext cx="1381125" cy="18002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45" y="1746725"/>
            <a:ext cx="8134350" cy="140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97592"/>
            <a:ext cx="95250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 (Body)"/>
              </a:rPr>
              <a:t>Integrate </a:t>
            </a:r>
            <a:r>
              <a:rPr lang="en-US" sz="4000" dirty="0" err="1">
                <a:latin typeface="Calibri (Body)"/>
              </a:rPr>
              <a:t>PyTorch</a:t>
            </a:r>
            <a:r>
              <a:rPr lang="en-US" sz="4000" dirty="0">
                <a:latin typeface="Calibri (Body)"/>
              </a:rPr>
              <a:t>, </a:t>
            </a:r>
            <a:r>
              <a:rPr lang="en-US" sz="4000" dirty="0" err="1">
                <a:latin typeface="Calibri (Body)"/>
              </a:rPr>
              <a:t>TensorFlow</a:t>
            </a:r>
            <a:r>
              <a:rPr lang="en-US" sz="4000" dirty="0">
                <a:latin typeface="Calibri (Body)"/>
              </a:rPr>
              <a:t>, </a:t>
            </a:r>
            <a:r>
              <a:rPr lang="en-US" sz="4000" dirty="0" err="1">
                <a:latin typeface="Calibri (Body)"/>
              </a:rPr>
              <a:t>Keras</a:t>
            </a:r>
            <a:r>
              <a:rPr lang="en-US" sz="4000" dirty="0">
                <a:latin typeface="Calibri (Body)"/>
              </a:rPr>
              <a:t>, </a:t>
            </a:r>
            <a:r>
              <a:rPr lang="en-US" sz="4000" dirty="0" err="1" smtClean="0">
                <a:latin typeface="Calibri (Body)"/>
              </a:rPr>
              <a:t>OpenCV</a:t>
            </a:r>
            <a:r>
              <a:rPr lang="en-US" sz="4000" dirty="0">
                <a:latin typeface="Calibri (Body)"/>
              </a:rPr>
              <a:t> </a:t>
            </a:r>
            <a:r>
              <a:rPr lang="en-US" sz="4000" dirty="0" smtClean="0"/>
              <a:t>(</a:t>
            </a:r>
            <a:r>
              <a:rPr lang="en-US" sz="4000" dirty="0" err="1" smtClean="0"/>
              <a:t>etc</a:t>
            </a:r>
            <a:r>
              <a:rPr lang="en-US" sz="4000" dirty="0"/>
              <a:t>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" y="2925921"/>
            <a:ext cx="9296400" cy="1876425"/>
          </a:xfrm>
        </p:spPr>
      </p:pic>
    </p:spTree>
    <p:extLst>
      <p:ext uri="{BB962C8B-B14F-4D97-AF65-F5344CB8AC3E}">
        <p14:creationId xmlns:p14="http://schemas.microsoft.com/office/powerpoint/2010/main" val="20456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notebook - Google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" y="685800"/>
            <a:ext cx="10515600" cy="114585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What we will acquire after this: 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55650" y="2227897"/>
            <a:ext cx="10515600" cy="3236913"/>
          </a:xfrm>
        </p:spPr>
        <p:txBody>
          <a:bodyPr/>
          <a:lstStyle/>
          <a:p>
            <a:pPr marL="457200" lvl="0" indent="-381000" algn="just">
              <a:spcBef>
                <a:spcPts val="0"/>
              </a:spcBef>
              <a:buSzPts val="2400"/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C00000"/>
                </a:solidFill>
              </a:rPr>
              <a:t>Understanding about what is </a:t>
            </a:r>
            <a:r>
              <a:rPr lang="en-US" sz="3000" dirty="0" err="1">
                <a:solidFill>
                  <a:srgbClr val="C00000"/>
                </a:solidFill>
              </a:rPr>
              <a:t>Jupyter</a:t>
            </a:r>
            <a:r>
              <a:rPr lang="en-US" sz="3000" dirty="0">
                <a:solidFill>
                  <a:srgbClr val="C00000"/>
                </a:solidFill>
              </a:rPr>
              <a:t> notebook, Google </a:t>
            </a:r>
            <a:r>
              <a:rPr lang="en-US" sz="3000" dirty="0" err="1">
                <a:solidFill>
                  <a:srgbClr val="C00000"/>
                </a:solidFill>
              </a:rPr>
              <a:t>Colab</a:t>
            </a:r>
            <a:r>
              <a:rPr lang="en-US" sz="3000" dirty="0">
                <a:solidFill>
                  <a:srgbClr val="C00000"/>
                </a:solidFill>
              </a:rPr>
              <a:t> and the reason why we need its.</a:t>
            </a:r>
          </a:p>
          <a:p>
            <a:pPr marL="457200" lvl="0" indent="-381000" algn="just">
              <a:spcBef>
                <a:spcPts val="0"/>
              </a:spcBef>
              <a:buSzPts val="2400"/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C00000"/>
                </a:solidFill>
              </a:rPr>
              <a:t>Using </a:t>
            </a:r>
            <a:r>
              <a:rPr lang="en-US" sz="3000" dirty="0" err="1">
                <a:solidFill>
                  <a:srgbClr val="C00000"/>
                </a:solidFill>
              </a:rPr>
              <a:t>Jupyter</a:t>
            </a:r>
            <a:r>
              <a:rPr lang="en-US" sz="3000" dirty="0">
                <a:solidFill>
                  <a:srgbClr val="C00000"/>
                </a:solidFill>
              </a:rPr>
              <a:t> notebook, Google </a:t>
            </a:r>
            <a:r>
              <a:rPr lang="en-US" sz="3000" dirty="0" err="1">
                <a:solidFill>
                  <a:srgbClr val="C00000"/>
                </a:solidFill>
              </a:rPr>
              <a:t>Colab</a:t>
            </a:r>
            <a:r>
              <a:rPr lang="en-US" sz="3000" dirty="0">
                <a:solidFill>
                  <a:srgbClr val="C00000"/>
                </a:solidFill>
              </a:rPr>
              <a:t> for learning path.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555" y="3846353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17" y="384635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 Light (Headings)"/>
              </a:rPr>
              <a:t>What’s Google </a:t>
            </a:r>
            <a:r>
              <a:rPr lang="en-US" b="1" dirty="0" err="1" smtClean="0">
                <a:latin typeface="Calibri Light (Headings)"/>
              </a:rPr>
              <a:t>Colaboratory</a:t>
            </a:r>
            <a:r>
              <a:rPr lang="en-US" b="1" dirty="0" smtClean="0">
                <a:latin typeface="Calibri Light (Headings)"/>
              </a:rPr>
              <a:t>?</a:t>
            </a:r>
            <a:endParaRPr lang="en-US" dirty="0">
              <a:latin typeface="Calibri Light (Headings)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60" y="1325563"/>
            <a:ext cx="2453640" cy="245364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30" y="1325563"/>
            <a:ext cx="2569370" cy="2569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84" y="4099560"/>
            <a:ext cx="2379675" cy="2758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680" y="4285995"/>
            <a:ext cx="1859280" cy="2572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21" y="1530191"/>
            <a:ext cx="1837534" cy="1837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0387">
            <a:off x="5593080" y="4622337"/>
            <a:ext cx="1653458" cy="17286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472" y="0"/>
            <a:ext cx="2943528" cy="188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850880" cy="2240280"/>
          </a:xfrm>
        </p:spPr>
        <p:txBody>
          <a:bodyPr/>
          <a:lstStyle/>
          <a:p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IT’S A MACHINE LEARNING 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ENVIROMENT!</a:t>
            </a:r>
            <a:br>
              <a:rPr lang="en-US" b="1" dirty="0" smtClean="0">
                <a:latin typeface="+mn-lt"/>
                <a:cs typeface="Times New Roman" panose="02020603050405020304" pitchFamily="18" charset="0"/>
              </a:rPr>
            </a:b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8" y="4310856"/>
            <a:ext cx="2743200" cy="1666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78" y="1824908"/>
            <a:ext cx="1975485" cy="1975485"/>
          </a:xfrm>
          <a:prstGeom prst="rect">
            <a:avLst/>
          </a:prstGeom>
        </p:spPr>
      </p:pic>
      <p:sp>
        <p:nvSpPr>
          <p:cNvPr id="10" name="Bent Arrow 9"/>
          <p:cNvSpPr/>
          <p:nvPr/>
        </p:nvSpPr>
        <p:spPr>
          <a:xfrm rot="16200000" flipV="1">
            <a:off x="3900488" y="3508057"/>
            <a:ext cx="1379220" cy="20650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347" y="4220527"/>
            <a:ext cx="1266826" cy="12668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40" y="2300287"/>
            <a:ext cx="1920240" cy="1920240"/>
          </a:xfrm>
          <a:prstGeom prst="rect">
            <a:avLst/>
          </a:prstGeom>
        </p:spPr>
      </p:pic>
      <p:sp>
        <p:nvSpPr>
          <p:cNvPr id="14" name="Left-Right Arrow 13"/>
          <p:cNvSpPr/>
          <p:nvPr/>
        </p:nvSpPr>
        <p:spPr>
          <a:xfrm rot="958855">
            <a:off x="6536964" y="3382400"/>
            <a:ext cx="2071773" cy="3334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&quot;No&quot; Symbol 14"/>
          <p:cNvSpPr/>
          <p:nvPr/>
        </p:nvSpPr>
        <p:spPr>
          <a:xfrm>
            <a:off x="7161371" y="3103644"/>
            <a:ext cx="822960" cy="89092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Main Reasons for Using Google </a:t>
            </a:r>
            <a:r>
              <a:rPr lang="en-US" b="1" dirty="0" err="1" smtClean="0">
                <a:latin typeface="+mn-lt"/>
                <a:cs typeface="Times New Roman" panose="02020603050405020304" pitchFamily="18" charset="0"/>
              </a:rPr>
              <a:t>Colab</a:t>
            </a:r>
            <a:r>
              <a:rPr lang="vi-VN" b="1" dirty="0" smtClean="0">
                <a:latin typeface="+mn-lt"/>
                <a:cs typeface="Times New Roman" panose="02020603050405020304" pitchFamily="18" charset="0"/>
              </a:rPr>
              <a:t>.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799320" cy="5059997"/>
          </a:xfrm>
        </p:spPr>
        <p:txBody>
          <a:bodyPr/>
          <a:lstStyle/>
          <a:p>
            <a:r>
              <a:rPr lang="en-US" dirty="0"/>
              <a:t>It encourages </a:t>
            </a:r>
            <a:r>
              <a:rPr lang="en-US" dirty="0" smtClean="0"/>
              <a:t>teamwork!</a:t>
            </a:r>
            <a:endParaRPr lang="en-US" dirty="0"/>
          </a:p>
          <a:p>
            <a:r>
              <a:rPr lang="en-US" dirty="0"/>
              <a:t>Runs code snippets in a click</a:t>
            </a:r>
            <a:r>
              <a:rPr lang="en-US" dirty="0" smtClean="0"/>
              <a:t>!!</a:t>
            </a:r>
            <a:endParaRPr lang="en-US" dirty="0"/>
          </a:p>
          <a:p>
            <a:r>
              <a:rPr lang="en-US" dirty="0"/>
              <a:t>Best Step by Step guide for any deep learning </a:t>
            </a:r>
            <a:r>
              <a:rPr lang="en-US" dirty="0" smtClean="0"/>
              <a:t>process</a:t>
            </a:r>
            <a:r>
              <a:rPr lang="vi-VN" dirty="0" smtClean="0"/>
              <a:t>!!</a:t>
            </a:r>
            <a:endParaRPr lang="en-US" dirty="0"/>
          </a:p>
          <a:p>
            <a:r>
              <a:rPr lang="en-US" dirty="0" smtClean="0"/>
              <a:t>You don’t </a:t>
            </a:r>
            <a:r>
              <a:rPr lang="en-US" dirty="0"/>
              <a:t>have a PC with high-End </a:t>
            </a:r>
            <a:r>
              <a:rPr lang="en-US" dirty="0" smtClean="0"/>
              <a:t>GPU? Then </a:t>
            </a: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Problem! Each </a:t>
            </a:r>
            <a:r>
              <a:rPr lang="en-US" dirty="0" err="1"/>
              <a:t>colab</a:t>
            </a:r>
            <a:r>
              <a:rPr lang="en-US" dirty="0"/>
              <a:t> session </a:t>
            </a:r>
            <a:r>
              <a:rPr lang="en-US" dirty="0" smtClean="0"/>
              <a:t>is going to equip you </a:t>
            </a:r>
            <a:r>
              <a:rPr lang="en-US" dirty="0"/>
              <a:t>with a virtual machine running 13 GB of ram and CPU/GPU/TPU processor</a:t>
            </a:r>
            <a:r>
              <a:rPr lang="en-US" dirty="0" smtClean="0"/>
              <a:t>.!!!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and approx. 70 GB of disk space.</a:t>
            </a:r>
            <a:endParaRPr lang="en-US" dirty="0"/>
          </a:p>
          <a:p>
            <a:r>
              <a:rPr lang="en-US" dirty="0"/>
              <a:t>Execute </a:t>
            </a:r>
            <a:r>
              <a:rPr lang="en-US" dirty="0" err="1"/>
              <a:t>TensorFlow</a:t>
            </a:r>
            <a:r>
              <a:rPr lang="en-US" dirty="0"/>
              <a:t> code in your browser with a single </a:t>
            </a:r>
            <a:r>
              <a:rPr lang="en-US" dirty="0" smtClean="0"/>
              <a:t>click!!!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46" y="5143261"/>
            <a:ext cx="4067743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LET’S GETTING STARTED!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4351338"/>
          </a:xfrm>
        </p:spPr>
        <p:txBody>
          <a:bodyPr/>
          <a:lstStyle/>
          <a:p>
            <a:r>
              <a:rPr lang="en-US" dirty="0" err="1" smtClean="0"/>
              <a:t>Visit:</a:t>
            </a:r>
            <a:r>
              <a:rPr lang="en-US" dirty="0" err="1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://colab.research.google.com/notebooks/</a:t>
            </a:r>
            <a:r>
              <a:rPr lang="en-US" dirty="0" err="1" smtClean="0">
                <a:hlinkClick r:id="rId3"/>
              </a:rPr>
              <a:t>welcome.ipynb#scrollTo</a:t>
            </a:r>
            <a:r>
              <a:rPr lang="en-US" dirty="0" smtClean="0">
                <a:hlinkClick r:id="rId3"/>
              </a:rPr>
              <a:t>=-Rh3-Vt9Nev9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37" y="2282825"/>
            <a:ext cx="81423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What does </a:t>
            </a:r>
            <a:r>
              <a:rPr lang="en-US" b="1" dirty="0" err="1" smtClean="0">
                <a:latin typeface="+mn-lt"/>
                <a:cs typeface="Times New Roman" panose="02020603050405020304" pitchFamily="18" charset="0"/>
              </a:rPr>
              <a:t>Colab</a:t>
            </a:r>
            <a:r>
              <a:rPr lang="vi-VN" b="1" dirty="0">
                <a:latin typeface="+mn-lt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contain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?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505585"/>
            <a:ext cx="10515600" cy="4351338"/>
          </a:xfrm>
        </p:spPr>
        <p:txBody>
          <a:bodyPr/>
          <a:lstStyle/>
          <a:p>
            <a:r>
              <a:rPr lang="vi-VN" dirty="0" smtClean="0">
                <a:latin typeface="Calibri (Body)"/>
              </a:rPr>
              <a:t>Basically , it’s a </a:t>
            </a:r>
            <a:r>
              <a:rPr lang="vi-VN" b="1" i="1" dirty="0" smtClean="0">
                <a:latin typeface="Calibri (Body)"/>
              </a:rPr>
              <a:t>NOTEBOOK </a:t>
            </a:r>
            <a:r>
              <a:rPr lang="vi-VN" i="1" dirty="0" smtClean="0">
                <a:latin typeface="Calibri (Body)"/>
              </a:rPr>
              <a:t>– </a:t>
            </a:r>
            <a:r>
              <a:rPr lang="vi-VN" dirty="0" smtClean="0">
                <a:latin typeface="Calibri (Body)"/>
              </a:rPr>
              <a:t>in which you can do:</a:t>
            </a:r>
          </a:p>
          <a:p>
            <a:pPr lvl="1"/>
            <a:r>
              <a:rPr lang="vi-VN" dirty="0" smtClean="0">
                <a:latin typeface="Calibri (Body)"/>
              </a:rPr>
              <a:t>Write a few lines of texts to describe your codes.</a:t>
            </a:r>
          </a:p>
          <a:p>
            <a:pPr lvl="1"/>
            <a:r>
              <a:rPr lang="vi-VN" dirty="0" smtClean="0">
                <a:latin typeface="Calibri (Body)"/>
              </a:rPr>
              <a:t>Your codes are onsite executable,but not on your PC, no no , it on their servers.</a:t>
            </a:r>
          </a:p>
          <a:p>
            <a:pPr lvl="1"/>
            <a:r>
              <a:rPr lang="vi-VN" dirty="0" smtClean="0">
                <a:latin typeface="Calibri (Body)"/>
              </a:rPr>
              <a:t>Some Python modules are pre-installed , so free </a:t>
            </a:r>
            <a:r>
              <a:rPr lang="vi-VN" dirty="0" smtClean="0">
                <a:latin typeface="Calibri (Body)"/>
              </a:rPr>
              <a:t>to</a:t>
            </a:r>
            <a:r>
              <a:rPr lang="en-US" dirty="0" smtClean="0">
                <a:latin typeface="Calibri (Body)"/>
              </a:rPr>
              <a:t> import and </a:t>
            </a:r>
            <a:r>
              <a:rPr lang="vi-VN" dirty="0" smtClean="0">
                <a:latin typeface="Calibri (Body)"/>
              </a:rPr>
              <a:t>use</a:t>
            </a:r>
            <a:r>
              <a:rPr lang="en-US" dirty="0" smtClean="0">
                <a:latin typeface="Calibri (Body)"/>
              </a:rPr>
              <a:t> them.</a:t>
            </a:r>
            <a:endParaRPr lang="vi-VN" dirty="0" smtClean="0">
              <a:latin typeface="Calibri (Body)"/>
            </a:endParaRPr>
          </a:p>
          <a:p>
            <a:pPr lvl="1"/>
            <a:endParaRPr lang="vi-VN" dirty="0" smtClean="0">
              <a:latin typeface="Calibri (Body)"/>
            </a:endParaRPr>
          </a:p>
          <a:p>
            <a:pPr lvl="1"/>
            <a:endParaRPr lang="en-US" dirty="0">
              <a:latin typeface="Calibri (Body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59" y="5112062"/>
            <a:ext cx="1489722" cy="14897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664" y="3958199"/>
            <a:ext cx="2017674" cy="1371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44" y="5103490"/>
            <a:ext cx="1434199" cy="1533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978" y="3862759"/>
            <a:ext cx="1466663" cy="1466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028" y="5103490"/>
            <a:ext cx="1533336" cy="153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What does </a:t>
            </a:r>
            <a:r>
              <a:rPr lang="en-US" b="1" dirty="0" err="1">
                <a:latin typeface="+mn-lt"/>
                <a:cs typeface="Times New Roman" panose="02020603050405020304" pitchFamily="18" charset="0"/>
              </a:rPr>
              <a:t>Colab</a:t>
            </a:r>
            <a:r>
              <a:rPr lang="vi-VN" b="1" dirty="0">
                <a:latin typeface="+mn-lt"/>
                <a:cs typeface="Times New Roman" panose="02020603050405020304" pitchFamily="18" charset="0"/>
              </a:rPr>
              <a:t>.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 contain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?</a:t>
            </a:r>
            <a:r>
              <a:rPr lang="vi-VN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vi-VN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(cont)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4351338"/>
          </a:xfrm>
        </p:spPr>
        <p:txBody>
          <a:bodyPr/>
          <a:lstStyle/>
          <a:p>
            <a:r>
              <a:rPr lang="en-US" dirty="0"/>
              <a:t>Built on top of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smtClean="0"/>
              <a:t>Notebook</a:t>
            </a:r>
            <a:r>
              <a:rPr lang="vi-VN" dirty="0" smtClean="0"/>
              <a:t>.</a:t>
            </a:r>
          </a:p>
          <a:p>
            <a:r>
              <a:rPr lang="en-US" dirty="0">
                <a:latin typeface="Calibri (Body)"/>
              </a:rPr>
              <a:t>Collaboration feature </a:t>
            </a:r>
            <a:r>
              <a:rPr lang="vi-VN" dirty="0" smtClean="0">
                <a:latin typeface="Calibri (Body)"/>
              </a:rPr>
              <a:t>– meaning </a:t>
            </a:r>
            <a:r>
              <a:rPr lang="en-US" dirty="0" smtClean="0">
                <a:latin typeface="Calibri (Body)"/>
              </a:rPr>
              <a:t>works </a:t>
            </a:r>
            <a:r>
              <a:rPr lang="en-US" dirty="0">
                <a:latin typeface="Calibri (Body)"/>
              </a:rPr>
              <a:t>with a team just like Google </a:t>
            </a:r>
            <a:r>
              <a:rPr lang="en-US" dirty="0" smtClean="0">
                <a:latin typeface="Calibri (Body)"/>
              </a:rPr>
              <a:t>Docs</a:t>
            </a:r>
            <a:r>
              <a:rPr lang="vi-VN" dirty="0" smtClean="0">
                <a:latin typeface="Calibri (Body)"/>
              </a:rPr>
              <a:t>.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notebooks are stored on </a:t>
            </a:r>
            <a:r>
              <a:rPr lang="vi-VN" dirty="0" smtClean="0">
                <a:latin typeface="Calibri (Body)"/>
              </a:rPr>
              <a:t>your</a:t>
            </a:r>
            <a:r>
              <a:rPr lang="en-US" dirty="0" smtClean="0"/>
              <a:t> drive</a:t>
            </a:r>
            <a:r>
              <a:rPr lang="vi-VN" dirty="0" smtClean="0"/>
              <a:t>.</a:t>
            </a:r>
            <a:endParaRPr lang="en-US" dirty="0" smtClean="0"/>
          </a:p>
          <a:p>
            <a:endParaRPr lang="vi-V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700" y="2422842"/>
            <a:ext cx="3361056" cy="2377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69" y="506729"/>
            <a:ext cx="1215859" cy="1409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3463290"/>
            <a:ext cx="6035040" cy="33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3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669</Words>
  <Application>Microsoft Office PowerPoint</Application>
  <PresentationFormat>Widescreen</PresentationFormat>
  <Paragraphs>83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(Body)</vt:lpstr>
      <vt:lpstr>Calibri Light</vt:lpstr>
      <vt:lpstr>Calibri Light (Headings)</vt:lpstr>
      <vt:lpstr>Times New Roman</vt:lpstr>
      <vt:lpstr>Wingdings</vt:lpstr>
      <vt:lpstr>Office Theme</vt:lpstr>
      <vt:lpstr>PowerPoint Presentation</vt:lpstr>
      <vt:lpstr>Introduction to Jupyter notebook - Google Colab</vt:lpstr>
      <vt:lpstr>What we will acquire after this: </vt:lpstr>
      <vt:lpstr>What’s Google Colaboratory?</vt:lpstr>
      <vt:lpstr>IT’S A MACHINE LEARNING ENVIROMENT! </vt:lpstr>
      <vt:lpstr>Main Reasons for Using Google Colab.</vt:lpstr>
      <vt:lpstr>1. LET’S GETTING STARTED!</vt:lpstr>
      <vt:lpstr>What does Colab. contain?</vt:lpstr>
      <vt:lpstr>What does Colab. contain? (cont)</vt:lpstr>
      <vt:lpstr>LET’S DIG IN!!</vt:lpstr>
      <vt:lpstr>FEATURES:</vt:lpstr>
      <vt:lpstr>Write and execute code in Python</vt:lpstr>
      <vt:lpstr>Document your code that supports mathematical equations</vt:lpstr>
      <vt:lpstr>Create/Upload/Share notebooks</vt:lpstr>
      <vt:lpstr>Runtime configurating.</vt:lpstr>
      <vt:lpstr>Import/Save notebooks from/to Google Drive</vt:lpstr>
      <vt:lpstr>Import/Publish notebooks from GitHub.</vt:lpstr>
      <vt:lpstr>Import external datasets e.g. from Kaggle.</vt:lpstr>
      <vt:lpstr>Integrate PyTorch, TensorFlow, Keras, OpenCV (etc)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Doãn Thuyên</dc:creator>
  <cp:lastModifiedBy>Trần Doãn Thuyên</cp:lastModifiedBy>
  <cp:revision>45</cp:revision>
  <dcterms:created xsi:type="dcterms:W3CDTF">2020-03-23T02:09:09Z</dcterms:created>
  <dcterms:modified xsi:type="dcterms:W3CDTF">2020-03-24T04:00:30Z</dcterms:modified>
</cp:coreProperties>
</file>