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54" r:id="rId2"/>
  </p:sldMasterIdLst>
  <p:notesMasterIdLst>
    <p:notesMasterId r:id="rId10"/>
  </p:notesMasterIdLst>
  <p:sldIdLst>
    <p:sldId id="256" r:id="rId3"/>
    <p:sldId id="257" r:id="rId4"/>
    <p:sldId id="263" r:id="rId5"/>
    <p:sldId id="258" r:id="rId6"/>
    <p:sldId id="259" r:id="rId7"/>
    <p:sldId id="261" r:id="rId8"/>
    <p:sldId id="262" r:id="rId9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D4FD16-996E-40ED-8071-A9E19A3F1B28}" v="2" dt="2021-03-15T18:46:14.540"/>
  </p1510:revLst>
</p1510:revInfo>
</file>

<file path=ppt/tableStyles.xml><?xml version="1.0" encoding="utf-8"?>
<a:tblStyleLst xmlns:a="http://schemas.openxmlformats.org/drawingml/2006/main" def="{445BD5C1-9568-4C8B-995A-1238AAF50C88}">
  <a:tblStyle styleId="{445BD5C1-9568-4C8B-995A-1238AAF50C8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87215"/>
  </p:normalViewPr>
  <p:slideViewPr>
    <p:cSldViewPr snapToGrid="0">
      <p:cViewPr varScale="1">
        <p:scale>
          <a:sx n="90" d="100"/>
          <a:sy n="90" d="100"/>
        </p:scale>
        <p:origin x="414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274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1ce6b64f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1ce6b64f0_0_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bạn được khuyến khích là lên ngồi bàn đầu nếu cảm thấy khó khan trong việc làm bài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Có thể có bài tập giao trước khi lên lớp, các bạn sẽ được thông báo và cần hoàn thành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2743200" y="1981200"/>
            <a:ext cx="171450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68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15315" y="2433320"/>
            <a:ext cx="10961369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sng">
                <a:solidFill>
                  <a:srgbClr val="85C4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Blank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2743200" y="1981200"/>
            <a:ext cx="171450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305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615315" y="2433320"/>
            <a:ext cx="10961369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sng">
                <a:solidFill>
                  <a:srgbClr val="85C4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90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164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563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C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412641" y="369254"/>
            <a:ext cx="3477250" cy="6184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2940050" y="2178050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 h="120000" extrusionOk="0">
                <a:moveTo>
                  <a:pt x="0" y="0"/>
                </a:moveTo>
                <a:lnTo>
                  <a:pt x="8770574" y="0"/>
                </a:lnTo>
              </a:path>
            </a:pathLst>
          </a:custGeom>
          <a:noFill/>
          <a:ln w="38100" cap="flat" cmpd="sng">
            <a:solidFill>
              <a:srgbClr val="79A8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15315" y="2433320"/>
            <a:ext cx="10961369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sng" strike="noStrike" cap="none">
                <a:solidFill>
                  <a:srgbClr val="85C4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C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7"/>
          <p:cNvSpPr/>
          <p:nvPr/>
        </p:nvSpPr>
        <p:spPr>
          <a:xfrm>
            <a:off x="412641" y="369254"/>
            <a:ext cx="3477250" cy="6184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7"/>
          <p:cNvSpPr/>
          <p:nvPr/>
        </p:nvSpPr>
        <p:spPr>
          <a:xfrm>
            <a:off x="2940050" y="2178050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 h="120000" extrusionOk="0">
                <a:moveTo>
                  <a:pt x="0" y="0"/>
                </a:moveTo>
                <a:lnTo>
                  <a:pt x="8770574" y="0"/>
                </a:lnTo>
              </a:path>
            </a:pathLst>
          </a:custGeom>
          <a:noFill/>
          <a:ln w="38100" cap="flat" cmpd="sng">
            <a:solidFill>
              <a:srgbClr val="79A8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7"/>
          <p:cNvSpPr txBox="1">
            <a:spLocks noGrp="1"/>
          </p:cNvSpPr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615315" y="2433320"/>
            <a:ext cx="10961369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sng" strike="noStrike" cap="none">
                <a:solidFill>
                  <a:srgbClr val="85C4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  <p:extLst>
      <p:ext uri="{BB962C8B-B14F-4D97-AF65-F5344CB8AC3E}">
        <p14:creationId xmlns:p14="http://schemas.microsoft.com/office/powerpoint/2010/main" val="15914308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/>
        </p:nvSpPr>
        <p:spPr>
          <a:xfrm>
            <a:off x="441750" y="3918225"/>
            <a:ext cx="68802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127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TRƯỜNG ĐẠI HỌC BÁCH KHOA – ĐHQG-HCM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KHOA KHOA HỌC VÀ KỸ THUẬT MÁY TÍNH</a:t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7983474" y="1911927"/>
            <a:ext cx="3488089" cy="2545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CẤU TRÚC DỮ LIỆU </a:t>
            </a: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VÀ GIẢI THUẬT </a:t>
            </a: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(THỰC HÀNH)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339840" y="1319060"/>
            <a:ext cx="528828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GIỚI THIỆU CHUNG</a:t>
            </a:r>
            <a:endParaRPr dirty="0"/>
          </a:p>
        </p:txBody>
      </p:sp>
      <p:sp>
        <p:nvSpPr>
          <p:cNvPr id="55" name="Google Shape;55;p8"/>
          <p:cNvSpPr txBox="1"/>
          <p:nvPr/>
        </p:nvSpPr>
        <p:spPr>
          <a:xfrm>
            <a:off x="3012439" y="2280920"/>
            <a:ext cx="6856730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32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5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lang="en-US" sz="25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en-US" sz="25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25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5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6 </a:t>
            </a:r>
            <a:r>
              <a:rPr lang="en-US" sz="25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tuần</a:t>
            </a:r>
            <a:r>
              <a:rPr lang="en-US" sz="25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(5 </a:t>
            </a:r>
            <a:r>
              <a:rPr lang="en-US" sz="25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tiết</a:t>
            </a:r>
            <a:r>
              <a:rPr lang="en-US" sz="25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sz="25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tuần</a:t>
            </a:r>
            <a:r>
              <a:rPr lang="en-US" sz="25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2500" dirty="0">
              <a:latin typeface="Arial"/>
              <a:ea typeface="Arial"/>
              <a:cs typeface="Arial"/>
              <a:sym typeface="Arial"/>
            </a:endParaRPr>
          </a:p>
          <a:p>
            <a:pPr marL="6477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74B57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20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tuần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dẫn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bài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tập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6477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74B57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rgbClr val="474B57"/>
                </a:solidFill>
              </a:rPr>
              <a:t>1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tuần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20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339840" y="1319060"/>
            <a:ext cx="528828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NỘI DUNG</a:t>
            </a:r>
            <a:endParaRPr dirty="0"/>
          </a:p>
        </p:txBody>
      </p:sp>
      <p:graphicFrame>
        <p:nvGraphicFramePr>
          <p:cNvPr id="56" name="Google Shape;56;p8"/>
          <p:cNvGraphicFramePr/>
          <p:nvPr>
            <p:extLst>
              <p:ext uri="{D42A27DB-BD31-4B8C-83A1-F6EECF244321}">
                <p14:modId xmlns:p14="http://schemas.microsoft.com/office/powerpoint/2010/main" val="1115689786"/>
              </p:ext>
            </p:extLst>
          </p:nvPr>
        </p:nvGraphicFramePr>
        <p:xfrm>
          <a:off x="2917506" y="2318601"/>
          <a:ext cx="8459055" cy="3175956"/>
        </p:xfrm>
        <a:graphic>
          <a:graphicData uri="http://schemas.openxmlformats.org/drawingml/2006/table">
            <a:tbl>
              <a:tblPr firstRow="1" bandRow="1">
                <a:noFill/>
                <a:tableStyleId>{445BD5C1-9568-4C8B-995A-1238AAF50C88}</a:tableStyleId>
              </a:tblPr>
              <a:tblGrid>
                <a:gridCol w="1074950">
                  <a:extLst>
                    <a:ext uri="{9D8B030D-6E8A-4147-A177-3AD203B41FA5}">
                      <a16:colId xmlns:a16="http://schemas.microsoft.com/office/drawing/2014/main" val="328152852"/>
                    </a:ext>
                  </a:extLst>
                </a:gridCol>
                <a:gridCol w="738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130"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Tuần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9A8A4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Nội</a:t>
                      </a: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dung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9A8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8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Basic OOP + Recursion + Array List + Singly Linked List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17009"/>
                  </a:ext>
                </a:extLst>
              </a:tr>
              <a:tr h="4868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Advanced OOP + Revise Doubly Linked List + Stack + Queue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634993"/>
                  </a:ext>
                </a:extLst>
              </a:tr>
              <a:tr h="4512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Sorting + Binary Tree + Binary Search Tree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077103"/>
                  </a:ext>
                </a:extLst>
              </a:tr>
              <a:tr h="4393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AVL Tree + Splay Tree + B Tree (optional)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792144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Search + Hash + Heap + Graph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294424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Kiểm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tra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Cuối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kỳ</a:t>
                      </a:r>
                      <a:r>
                        <a:rPr lang="en-US" sz="2000" dirty="0"/>
                        <a:t> (</a:t>
                      </a:r>
                      <a:r>
                        <a:rPr lang="en-US" sz="2000" dirty="0" err="1"/>
                        <a:t>thông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báo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sau</a:t>
                      </a:r>
                      <a:r>
                        <a:rPr lang="en-US" sz="2000" dirty="0"/>
                        <a:t>)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1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2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30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/>
        </p:nvSpPr>
        <p:spPr>
          <a:xfrm>
            <a:off x="3012449" y="2329133"/>
            <a:ext cx="8115096" cy="408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416559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Điểm tổng kết thực hành:</a:t>
            </a:r>
          </a:p>
          <a:p>
            <a:pPr marL="355600" marR="416559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40% - </a:t>
            </a:r>
            <a:r>
              <a:rPr lang="en-US" sz="2500" dirty="0" err="1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Bài</a:t>
            </a:r>
            <a:r>
              <a:rPr lang="en-US" sz="25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 lab</a:t>
            </a:r>
          </a:p>
          <a:p>
            <a:pPr marL="355600" marR="416559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74B57"/>
                </a:solidFill>
              </a:rPr>
              <a:t>60% - </a:t>
            </a:r>
            <a:r>
              <a:rPr lang="en-US" sz="2500" dirty="0" err="1">
                <a:solidFill>
                  <a:srgbClr val="474B57"/>
                </a:solidFill>
              </a:rPr>
              <a:t>Kiểm</a:t>
            </a:r>
            <a:r>
              <a:rPr lang="en-US" sz="2500" dirty="0">
                <a:solidFill>
                  <a:srgbClr val="474B57"/>
                </a:solidFill>
              </a:rPr>
              <a:t> </a:t>
            </a:r>
            <a:r>
              <a:rPr lang="en-US" sz="2500" dirty="0" err="1">
                <a:solidFill>
                  <a:srgbClr val="474B57"/>
                </a:solidFill>
              </a:rPr>
              <a:t>tra Cuối kỳ thực hành</a:t>
            </a:r>
            <a:endParaRPr lang="en-US" sz="2500" dirty="0">
              <a:solidFill>
                <a:srgbClr val="474B57"/>
              </a:solidFill>
            </a:endParaRPr>
          </a:p>
          <a:p>
            <a:pPr marL="12700" marR="416559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500" dirty="0">
              <a:solidFill>
                <a:srgbClr val="474B5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416559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solidFill>
                  <a:srgbClr val="474B57"/>
                </a:solidFill>
              </a:rPr>
              <a:t>Lưu ý khác:</a:t>
            </a:r>
            <a:endParaRPr lang="en-US" sz="2500" dirty="0">
              <a:solidFill>
                <a:srgbClr val="474B5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416559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74B57"/>
                </a:solidFill>
                <a:latin typeface="Arial"/>
                <a:ea typeface="Arial"/>
                <a:cs typeface="Arial"/>
                <a:sym typeface="Arial"/>
              </a:rPr>
              <a:t>Điểm tổng kết TH &lt; 4: </a:t>
            </a:r>
            <a:r>
              <a:rPr lang="en-US" sz="25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Cấm thi Cuối kỳ lý thuyết</a:t>
            </a:r>
          </a:p>
          <a:p>
            <a:pPr marL="355600" marR="416559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74B57"/>
                </a:solidFill>
              </a:rPr>
              <a:t>Vắng &gt; 2 buổi: Điểm tổng kết thực hành = 0</a:t>
            </a:r>
            <a:endParaRPr lang="en-US" sz="2500" dirty="0">
              <a:solidFill>
                <a:srgbClr val="474B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236550" y="1355150"/>
            <a:ext cx="83859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CẤU TRÚC ĐIỂM THỰC HÀNH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/>
        </p:nvSpPr>
        <p:spPr>
          <a:xfrm>
            <a:off x="3133170" y="2307590"/>
            <a:ext cx="8488680" cy="344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469900" marR="9525" lvl="0" indent="-457200" algn="just" rtl="0">
              <a:lnSpc>
                <a:spcPct val="121739"/>
              </a:lnSpc>
              <a:spcBef>
                <a:spcPts val="60"/>
              </a:spcBef>
              <a:spcAft>
                <a:spcPts val="0"/>
              </a:spcAft>
              <a:buClr>
                <a:srgbClr val="474B57"/>
              </a:buClr>
              <a:buSzPts val="2300"/>
              <a:buFont typeface="Arial"/>
              <a:buChar char="●"/>
            </a:pPr>
            <a:r>
              <a:rPr lang="en-US" sz="2300" dirty="0" err="1">
                <a:solidFill>
                  <a:srgbClr val="474B57"/>
                </a:solidFill>
              </a:rPr>
              <a:t>Có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chuẩn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bị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bài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thực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hành</a:t>
            </a:r>
            <a:r>
              <a:rPr lang="en-US" sz="2300" dirty="0">
                <a:solidFill>
                  <a:srgbClr val="474B57"/>
                </a:solidFill>
              </a:rPr>
              <a:t> ở </a:t>
            </a:r>
            <a:r>
              <a:rPr lang="en-US" sz="2300" dirty="0" err="1">
                <a:solidFill>
                  <a:srgbClr val="474B57"/>
                </a:solidFill>
              </a:rPr>
              <a:t>nhà</a:t>
            </a:r>
            <a:r>
              <a:rPr lang="en-US" sz="2300" dirty="0">
                <a:solidFill>
                  <a:srgbClr val="474B57"/>
                </a:solidFill>
              </a:rPr>
              <a:t> (</a:t>
            </a:r>
            <a:r>
              <a:rPr lang="en-US" sz="2300" dirty="0" err="1">
                <a:solidFill>
                  <a:srgbClr val="474B57"/>
                </a:solidFill>
              </a:rPr>
              <a:t>làm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các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bài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tập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theo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yêu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cầu</a:t>
            </a:r>
            <a:r>
              <a:rPr lang="en-US" sz="2300" dirty="0">
                <a:solidFill>
                  <a:srgbClr val="474B57"/>
                </a:solidFill>
              </a:rPr>
              <a:t>, </a:t>
            </a:r>
            <a:r>
              <a:rPr lang="en-US" sz="2300" dirty="0" err="1">
                <a:solidFill>
                  <a:srgbClr val="474B57"/>
                </a:solidFill>
              </a:rPr>
              <a:t>nộp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trước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thời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điểm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diễn</a:t>
            </a:r>
            <a:r>
              <a:rPr lang="en-US" sz="2300" dirty="0">
                <a:solidFill>
                  <a:srgbClr val="474B57"/>
                </a:solidFill>
              </a:rPr>
              <a:t> ra </a:t>
            </a:r>
            <a:r>
              <a:rPr lang="en-US" sz="2300" dirty="0" err="1">
                <a:solidFill>
                  <a:srgbClr val="474B57"/>
                </a:solidFill>
              </a:rPr>
              <a:t>lớp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thực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hành</a:t>
            </a:r>
            <a:r>
              <a:rPr lang="en-US" sz="2300" dirty="0">
                <a:solidFill>
                  <a:srgbClr val="474B57"/>
                </a:solidFill>
              </a:rPr>
              <a:t>) </a:t>
            </a:r>
            <a:r>
              <a:rPr lang="en-US" sz="2300" dirty="0" err="1">
                <a:solidFill>
                  <a:srgbClr val="474B57"/>
                </a:solidFill>
              </a:rPr>
              <a:t>và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đi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học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đúng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giờ</a:t>
            </a:r>
            <a:r>
              <a:rPr lang="en-US" sz="2300" dirty="0">
                <a:solidFill>
                  <a:srgbClr val="474B57"/>
                </a:solidFill>
              </a:rPr>
              <a:t>.</a:t>
            </a:r>
          </a:p>
          <a:p>
            <a:pPr marL="469900" marR="9525" lvl="0" indent="-457200" algn="just" rtl="0">
              <a:lnSpc>
                <a:spcPct val="121739"/>
              </a:lnSpc>
              <a:spcBef>
                <a:spcPts val="60"/>
              </a:spcBef>
              <a:spcAft>
                <a:spcPts val="0"/>
              </a:spcAft>
              <a:buClr>
                <a:srgbClr val="474B57"/>
              </a:buClr>
              <a:buSzPts val="2300"/>
              <a:buFont typeface="Arial"/>
              <a:buChar char="●"/>
            </a:pPr>
            <a:r>
              <a:rPr lang="en-US" sz="2300" dirty="0" err="1">
                <a:solidFill>
                  <a:srgbClr val="474B57"/>
                </a:solidFill>
              </a:rPr>
              <a:t>Các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bài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tập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thực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hành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sẽ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được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thực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hiện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trên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hệ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thống</a:t>
            </a:r>
            <a:r>
              <a:rPr lang="en-US" sz="2300" dirty="0">
                <a:solidFill>
                  <a:srgbClr val="474B57"/>
                </a:solidFill>
              </a:rPr>
              <a:t> BKEL.</a:t>
            </a:r>
          </a:p>
          <a:p>
            <a:pPr marL="469900" marR="9525" lvl="0" indent="-457200" algn="just" rtl="0">
              <a:lnSpc>
                <a:spcPct val="121739"/>
              </a:lnSpc>
              <a:spcBef>
                <a:spcPts val="60"/>
              </a:spcBef>
              <a:spcAft>
                <a:spcPts val="0"/>
              </a:spcAft>
              <a:buClr>
                <a:srgbClr val="474B57"/>
              </a:buClr>
              <a:buSzPts val="2300"/>
              <a:buFont typeface="Arial"/>
              <a:buChar char="●"/>
            </a:pPr>
            <a:r>
              <a:rPr lang="en-US" sz="2300" dirty="0" err="1">
                <a:solidFill>
                  <a:srgbClr val="474B57"/>
                </a:solidFill>
              </a:rPr>
              <a:t>Mỗi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buổi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có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thể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có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điểm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danh</a:t>
            </a:r>
            <a:r>
              <a:rPr lang="en-US" sz="2300" dirty="0">
                <a:solidFill>
                  <a:srgbClr val="474B57"/>
                </a:solidFill>
              </a:rPr>
              <a:t>. </a:t>
            </a:r>
            <a:r>
              <a:rPr lang="en-US" sz="2300" dirty="0" err="1">
                <a:solidFill>
                  <a:srgbClr val="474B57"/>
                </a:solidFill>
              </a:rPr>
              <a:t>Sinh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viên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vắng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quá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b="1" dirty="0">
                <a:solidFill>
                  <a:srgbClr val="FF0000"/>
                </a:solidFill>
              </a:rPr>
              <a:t>2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buổi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thực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hành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thì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dirty="0" err="1">
                <a:solidFill>
                  <a:srgbClr val="474B57"/>
                </a:solidFill>
              </a:rPr>
              <a:t>điểm</a:t>
            </a:r>
            <a:r>
              <a:rPr lang="en-US" sz="2300" dirty="0">
                <a:solidFill>
                  <a:srgbClr val="474B57"/>
                </a:solidFill>
              </a:rPr>
              <a:t> </a:t>
            </a:r>
            <a:r>
              <a:rPr lang="en-US" sz="2300" b="1" dirty="0">
                <a:solidFill>
                  <a:srgbClr val="FF0000"/>
                </a:solidFill>
              </a:rPr>
              <a:t>Tổng kết TH = 0.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Trong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trường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hợp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lý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chính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đáng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thể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gửi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mail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xin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phép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để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được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xem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xét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marR="12700" lvl="0" indent="0" algn="l" rtl="0">
              <a:lnSpc>
                <a:spcPct val="121739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300" dirty="0">
              <a:solidFill>
                <a:schemeClr val="dk1"/>
              </a:solidFill>
            </a:endParaRPr>
          </a:p>
          <a:p>
            <a:pPr marL="0" marR="12700" lvl="0" indent="0" algn="l" rtl="0">
              <a:lnSpc>
                <a:spcPct val="121739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300" dirty="0">
              <a:solidFill>
                <a:srgbClr val="474B57"/>
              </a:solidFill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2904150" y="1355150"/>
            <a:ext cx="87177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QUY ĐỊNH VỀ BUỔI THỰC HÀNH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xfrm>
            <a:off x="615315" y="2433320"/>
            <a:ext cx="11424285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0982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409825" marR="5080" lvl="0" indent="0" algn="l" rtl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/>
          </a:p>
          <a:p>
            <a:pPr marL="2409825" marR="5080" lvl="0" indent="0" algn="l" rtl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u="none">
              <a:solidFill>
                <a:srgbClr val="262626"/>
              </a:solidFill>
            </a:endParaRPr>
          </a:p>
        </p:txBody>
      </p:sp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564603" y="1355153"/>
            <a:ext cx="11062792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7887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THÔNG TIN LIÊN HỆ</a:t>
            </a:r>
            <a:endParaRPr/>
          </a:p>
        </p:txBody>
      </p:sp>
      <p:sp>
        <p:nvSpPr>
          <p:cNvPr id="4" name="Google Shape;81;p6">
            <a:extLst>
              <a:ext uri="{FF2B5EF4-FFF2-40B4-BE49-F238E27FC236}">
                <a16:creationId xmlns:a16="http://schemas.microsoft.com/office/drawing/2014/main" id="{6CF121F9-7EEF-4128-A4E4-48C2086F5E91}"/>
              </a:ext>
            </a:extLst>
          </p:cNvPr>
          <p:cNvSpPr txBox="1">
            <a:spLocks/>
          </p:cNvSpPr>
          <p:nvPr/>
        </p:nvSpPr>
        <p:spPr>
          <a:xfrm>
            <a:off x="1645920" y="2433320"/>
            <a:ext cx="9101797" cy="129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1" i="0" u="sng" strike="noStrike" cap="none">
                <a:solidFill>
                  <a:srgbClr val="85C4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409825" marR="508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85C4D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Name: 	</a:t>
            </a:r>
            <a:r>
              <a:rPr kumimoji="0" lang="en-US" sz="2500" b="1" i="0" u="none" strike="noStrike" kern="0" cap="none" spc="0" normalizeH="0" baseline="0" noProof="0" dirty="0" err="1">
                <a:ln>
                  <a:noFill/>
                </a:ln>
                <a:solidFill>
                  <a:srgbClr val="85C4D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Trần</a:t>
            </a: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85C4D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Huy</a:t>
            </a:r>
          </a:p>
          <a:p>
            <a:pPr marL="2409825" marR="508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85C4D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Email: 	</a:t>
            </a:r>
            <a:r>
              <a:rPr kumimoji="0" lang="en-US" sz="2500" b="1" i="0" u="none" strike="noStrike" kern="0" cap="none" spc="0" normalizeH="0" baseline="0" noProof="0">
                <a:ln>
                  <a:noFill/>
                </a:ln>
                <a:solidFill>
                  <a:srgbClr val="85C4D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tranhuy</a:t>
            </a:r>
            <a:r>
              <a:rPr lang="en-US"/>
              <a:t>@</a:t>
            </a:r>
            <a:r>
              <a:rPr lang="en-US" dirty="0"/>
              <a:t>hcmut.edu.vn</a:t>
            </a:r>
          </a:p>
          <a:p>
            <a:pPr marL="2409825" marR="5080" lvl="0" indent="0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25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7802225" y="3395875"/>
            <a:ext cx="2103900" cy="16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508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lt1"/>
                </a:solidFill>
              </a:rPr>
              <a:t>Q&amp;A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341</Words>
  <Application>Microsoft Office PowerPoint</Application>
  <PresentationFormat>Widescreen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1_Office Theme</vt:lpstr>
      <vt:lpstr>PowerPoint Presentation</vt:lpstr>
      <vt:lpstr>GIỚI THIỆU CHUNG</vt:lpstr>
      <vt:lpstr>NỘI DUNG</vt:lpstr>
      <vt:lpstr>CẤU TRÚC ĐIỂM THỰC HÀNH</vt:lpstr>
      <vt:lpstr>QUY ĐỊNH VỀ BUỔI THỰC HÀNH</vt:lpstr>
      <vt:lpstr>THÔNG TIN LIÊN HỆ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Vu Van</dc:creator>
  <cp:lastModifiedBy>Huy Tran</cp:lastModifiedBy>
  <cp:revision>28</cp:revision>
  <dcterms:modified xsi:type="dcterms:W3CDTF">2022-09-27T16:23:42Z</dcterms:modified>
</cp:coreProperties>
</file>