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nter" charset="1" panose="020B0502030000000004"/>
      <p:regular r:id="rId17"/>
    </p:embeddedFont>
    <p:embeddedFont>
      <p:font typeface="Canva Sans Bold" charset="1" panose="020B0803030501040103"/>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16" Target="../media/image22.png" Type="http://schemas.openxmlformats.org/officeDocument/2006/relationships/image"/><Relationship Id="rId17" Target="../media/image23.svg" Type="http://schemas.openxmlformats.org/officeDocument/2006/relationships/image"/><Relationship Id="rId18" Target="../media/image24.png" Type="http://schemas.openxmlformats.org/officeDocument/2006/relationships/image"/><Relationship Id="rId19" Target="../media/image25.svg" Type="http://schemas.openxmlformats.org/officeDocument/2006/relationships/image"/><Relationship Id="rId2" Target="../media/image8.png" Type="http://schemas.openxmlformats.org/officeDocument/2006/relationships/image"/><Relationship Id="rId20" Target="../media/image26.png" Type="http://schemas.openxmlformats.org/officeDocument/2006/relationships/image"/><Relationship Id="rId21" Target="../media/image27.svg" Type="http://schemas.openxmlformats.org/officeDocument/2006/relationships/image"/><Relationship Id="rId22" Target="../media/image28.png" Type="http://schemas.openxmlformats.org/officeDocument/2006/relationships/image"/><Relationship Id="rId23" Target="../media/image29.svg" Type="http://schemas.openxmlformats.org/officeDocument/2006/relationships/image"/><Relationship Id="rId24" Target="../media/image30.png" Type="http://schemas.openxmlformats.org/officeDocument/2006/relationships/image"/><Relationship Id="rId25" Target="../media/image31.svg" Type="http://schemas.openxmlformats.org/officeDocument/2006/relationships/image"/><Relationship Id="rId26" Target="../media/image32.png" Type="http://schemas.openxmlformats.org/officeDocument/2006/relationships/image"/><Relationship Id="rId27" Target="../media/image33.svg" Type="http://schemas.openxmlformats.org/officeDocument/2006/relationships/image"/><Relationship Id="rId28" Target="../media/image34.png" Type="http://schemas.openxmlformats.org/officeDocument/2006/relationships/image"/><Relationship Id="rId29" Target="../media/image35.svg" Type="http://schemas.openxmlformats.org/officeDocument/2006/relationships/image"/><Relationship Id="rId3" Target="../media/image9.svg" Type="http://schemas.openxmlformats.org/officeDocument/2006/relationships/image"/><Relationship Id="rId30" Target="../media/image36.png" Type="http://schemas.openxmlformats.org/officeDocument/2006/relationships/image"/><Relationship Id="rId31" Target="../media/image37.svg" Type="http://schemas.openxmlformats.org/officeDocument/2006/relationships/image"/><Relationship Id="rId32" Target="../media/image38.png" Type="http://schemas.openxmlformats.org/officeDocument/2006/relationships/image"/><Relationship Id="rId33" Target="../media/image39.svg" Type="http://schemas.openxmlformats.org/officeDocument/2006/relationships/image"/><Relationship Id="rId34" Target="../media/image40.png" Type="http://schemas.openxmlformats.org/officeDocument/2006/relationships/image"/><Relationship Id="rId35" Target="../media/image41.svg" Type="http://schemas.openxmlformats.org/officeDocument/2006/relationships/image"/><Relationship Id="rId36" Target="../media/image42.png" Type="http://schemas.openxmlformats.org/officeDocument/2006/relationships/image"/><Relationship Id="rId37" Target="../media/image43.svg" Type="http://schemas.openxmlformats.org/officeDocument/2006/relationships/image"/><Relationship Id="rId38" Target="../media/image44.png" Type="http://schemas.openxmlformats.org/officeDocument/2006/relationships/image"/><Relationship Id="rId39" Target="../media/image45.svg" Type="http://schemas.openxmlformats.org/officeDocument/2006/relationships/image"/><Relationship Id="rId4" Target="../media/image10.png" Type="http://schemas.openxmlformats.org/officeDocument/2006/relationships/image"/><Relationship Id="rId40" Target="../media/image46.png" Type="http://schemas.openxmlformats.org/officeDocument/2006/relationships/image"/><Relationship Id="rId41" Target="../media/image47.svg" Type="http://schemas.openxmlformats.org/officeDocument/2006/relationships/image"/><Relationship Id="rId42" Target="../media/image48.png" Type="http://schemas.openxmlformats.org/officeDocument/2006/relationships/image"/><Relationship Id="rId43" Target="../media/image49.svg" Type="http://schemas.openxmlformats.org/officeDocument/2006/relationships/image"/><Relationship Id="rId44" Target="../media/image50.png" Type="http://schemas.openxmlformats.org/officeDocument/2006/relationships/image"/><Relationship Id="rId45" Target="../media/image51.svg" Type="http://schemas.openxmlformats.org/officeDocument/2006/relationships/image"/><Relationship Id="rId46" Target="../media/image52.png" Type="http://schemas.openxmlformats.org/officeDocument/2006/relationships/image"/><Relationship Id="rId47" Target="../media/image53.svg" Type="http://schemas.openxmlformats.org/officeDocument/2006/relationships/image"/><Relationship Id="rId48" Target="../media/image54.png" Type="http://schemas.openxmlformats.org/officeDocument/2006/relationships/image"/><Relationship Id="rId49" Target="../media/image55.svg" Type="http://schemas.openxmlformats.org/officeDocument/2006/relationships/image"/><Relationship Id="rId5" Target="../media/image11.svg" Type="http://schemas.openxmlformats.org/officeDocument/2006/relationships/image"/><Relationship Id="rId50" Target="../media/image56.png" Type="http://schemas.openxmlformats.org/officeDocument/2006/relationships/image"/><Relationship Id="rId51" Target="../media/image57.svg" Type="http://schemas.openxmlformats.org/officeDocument/2006/relationships/image"/><Relationship Id="rId52" Target="../media/image58.png" Type="http://schemas.openxmlformats.org/officeDocument/2006/relationships/image"/><Relationship Id="rId53" Target="../media/image59.svg" Type="http://schemas.openxmlformats.org/officeDocument/2006/relationships/image"/><Relationship Id="rId54" Target="../media/image60.png" Type="http://schemas.openxmlformats.org/officeDocument/2006/relationships/image"/><Relationship Id="rId55" Target="../media/image61.svg" Type="http://schemas.openxmlformats.org/officeDocument/2006/relationships/image"/><Relationship Id="rId56" Target="../media/image62.png" Type="http://schemas.openxmlformats.org/officeDocument/2006/relationships/image"/><Relationship Id="rId57" Target="../media/image63.svg" Type="http://schemas.openxmlformats.org/officeDocument/2006/relationships/image"/><Relationship Id="rId58" Target="../media/image64.png" Type="http://schemas.openxmlformats.org/officeDocument/2006/relationships/image"/><Relationship Id="rId59" Target="../media/image65.svg" Type="http://schemas.openxmlformats.org/officeDocument/2006/relationships/image"/><Relationship Id="rId6" Target="../media/image12.png" Type="http://schemas.openxmlformats.org/officeDocument/2006/relationships/image"/><Relationship Id="rId60" Target="../media/image66.png" Type="http://schemas.openxmlformats.org/officeDocument/2006/relationships/image"/><Relationship Id="rId61" Target="../media/image67.sv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299526">
            <a:off x="-1005568" y="1619159"/>
            <a:ext cx="20666348" cy="5885343"/>
          </a:xfrm>
          <a:custGeom>
            <a:avLst/>
            <a:gdLst/>
            <a:ahLst/>
            <a:cxnLst/>
            <a:rect r="r" b="b" t="t" l="l"/>
            <a:pathLst>
              <a:path h="5885343" w="20666348">
                <a:moveTo>
                  <a:pt x="0" y="0"/>
                </a:moveTo>
                <a:lnTo>
                  <a:pt x="20666348" y="0"/>
                </a:lnTo>
                <a:lnTo>
                  <a:pt x="20666348" y="5885343"/>
                </a:lnTo>
                <a:lnTo>
                  <a:pt x="0" y="5885343"/>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53614" y="3237856"/>
            <a:ext cx="12940316" cy="2638425"/>
          </a:xfrm>
          <a:prstGeom prst="rect">
            <a:avLst/>
          </a:prstGeom>
        </p:spPr>
        <p:txBody>
          <a:bodyPr anchor="t" rtlCol="false" tIns="0" lIns="0" bIns="0" rIns="0">
            <a:spAutoFit/>
          </a:bodyPr>
          <a:lstStyle/>
          <a:p>
            <a:pPr algn="ctr">
              <a:lnSpc>
                <a:spcPts val="10423"/>
              </a:lnSpc>
            </a:pPr>
            <a:r>
              <a:rPr lang="en-US" sz="8686">
                <a:solidFill>
                  <a:srgbClr val="FFFFFF"/>
                </a:solidFill>
                <a:latin typeface="Inter"/>
                <a:ea typeface="Inter"/>
                <a:cs typeface="Inter"/>
                <a:sym typeface="Inter"/>
              </a:rPr>
              <a:t>TRƯỜNG ĐẠI HỌC HOA SEN</a:t>
            </a:r>
          </a:p>
        </p:txBody>
      </p:sp>
      <p:sp>
        <p:nvSpPr>
          <p:cNvPr name="TextBox 4" id="4"/>
          <p:cNvSpPr txBox="true"/>
          <p:nvPr/>
        </p:nvSpPr>
        <p:spPr>
          <a:xfrm rot="0">
            <a:off x="1802620" y="7024197"/>
            <a:ext cx="15049972" cy="1019177"/>
          </a:xfrm>
          <a:prstGeom prst="rect">
            <a:avLst/>
          </a:prstGeom>
        </p:spPr>
        <p:txBody>
          <a:bodyPr anchor="t" rtlCol="false" tIns="0" lIns="0" bIns="0" rIns="0">
            <a:spAutoFit/>
          </a:bodyPr>
          <a:lstStyle/>
          <a:p>
            <a:pPr algn="ctr">
              <a:lnSpc>
                <a:spcPts val="8399"/>
              </a:lnSpc>
            </a:pPr>
            <a:r>
              <a:rPr lang="en-US" sz="5999">
                <a:solidFill>
                  <a:srgbClr val="FFFFFF"/>
                </a:solidFill>
                <a:latin typeface="Inter"/>
                <a:ea typeface="Inter"/>
                <a:cs typeface="Inter"/>
                <a:sym typeface="Inter"/>
              </a:rPr>
              <a:t>ĐỀ TÀI: HEART DISEASE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1020264">
            <a:off x="8955447" y="-1405395"/>
            <a:ext cx="12801600" cy="6015711"/>
          </a:xfrm>
          <a:custGeom>
            <a:avLst/>
            <a:gdLst/>
            <a:ahLst/>
            <a:cxnLst/>
            <a:rect r="r" b="b" t="t" l="l"/>
            <a:pathLst>
              <a:path h="6015711" w="12801600">
                <a:moveTo>
                  <a:pt x="0" y="0"/>
                </a:moveTo>
                <a:lnTo>
                  <a:pt x="12801600" y="0"/>
                </a:lnTo>
                <a:lnTo>
                  <a:pt x="12801600" y="6015711"/>
                </a:lnTo>
                <a:lnTo>
                  <a:pt x="0" y="6015711"/>
                </a:lnTo>
                <a:lnTo>
                  <a:pt x="0"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19175"/>
            <a:ext cx="8115300" cy="4010025"/>
          </a:xfrm>
          <a:prstGeom prst="rect">
            <a:avLst/>
          </a:prstGeom>
        </p:spPr>
        <p:txBody>
          <a:bodyPr anchor="t" rtlCol="false" tIns="0" lIns="0" bIns="0" rIns="0">
            <a:spAutoFit/>
          </a:bodyPr>
          <a:lstStyle/>
          <a:p>
            <a:pPr algn="l">
              <a:lnSpc>
                <a:spcPts val="10538"/>
              </a:lnSpc>
            </a:pPr>
            <a:r>
              <a:rPr lang="en-US" sz="8782">
                <a:solidFill>
                  <a:srgbClr val="FFFFFF"/>
                </a:solidFill>
                <a:latin typeface="Inter"/>
                <a:ea typeface="Inter"/>
                <a:cs typeface="Inter"/>
                <a:sym typeface="Inter"/>
              </a:rPr>
              <a:t>Cảm ơn thầy và các bạn đã lắng nghe</a:t>
            </a:r>
          </a:p>
        </p:txBody>
      </p:sp>
      <p:sp>
        <p:nvSpPr>
          <p:cNvPr name="TextBox 4" id="4"/>
          <p:cNvSpPr txBox="true"/>
          <p:nvPr/>
        </p:nvSpPr>
        <p:spPr>
          <a:xfrm rot="0">
            <a:off x="1028700" y="8710930"/>
            <a:ext cx="13659794" cy="547370"/>
          </a:xfrm>
          <a:prstGeom prst="rect">
            <a:avLst/>
          </a:prstGeom>
        </p:spPr>
        <p:txBody>
          <a:bodyPr anchor="t" rtlCol="false" tIns="0" lIns="0" bIns="0" rIns="0">
            <a:spAutoFit/>
          </a:bodyPr>
          <a:lstStyle/>
          <a:p>
            <a:pPr algn="l">
              <a:lnSpc>
                <a:spcPts val="4480"/>
              </a:lnSpc>
            </a:pPr>
            <a:r>
              <a:rPr lang="en-US" sz="3200">
                <a:solidFill>
                  <a:srgbClr val="FFFFFF"/>
                </a:solidFill>
                <a:latin typeface="Inter"/>
                <a:ea typeface="Inter"/>
                <a:cs typeface="Inter"/>
                <a:sym typeface="Inter"/>
              </a:rPr>
              <a:t>Send it to us! We hope you learned something new.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78397" y="1736821"/>
            <a:ext cx="637676" cy="460286"/>
          </a:xfrm>
          <a:custGeom>
            <a:avLst/>
            <a:gdLst/>
            <a:ahLst/>
            <a:cxnLst/>
            <a:rect r="r" b="b" t="t" l="l"/>
            <a:pathLst>
              <a:path h="460286" w="637676">
                <a:moveTo>
                  <a:pt x="0" y="0"/>
                </a:moveTo>
                <a:lnTo>
                  <a:pt x="637677" y="0"/>
                </a:lnTo>
                <a:lnTo>
                  <a:pt x="637677" y="460286"/>
                </a:lnTo>
                <a:lnTo>
                  <a:pt x="0" y="460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01798" y="1634749"/>
            <a:ext cx="506174" cy="664429"/>
          </a:xfrm>
          <a:custGeom>
            <a:avLst/>
            <a:gdLst/>
            <a:ahLst/>
            <a:cxnLst/>
            <a:rect r="r" b="b" t="t" l="l"/>
            <a:pathLst>
              <a:path h="664429" w="506174">
                <a:moveTo>
                  <a:pt x="0" y="0"/>
                </a:moveTo>
                <a:lnTo>
                  <a:pt x="506174" y="0"/>
                </a:lnTo>
                <a:lnTo>
                  <a:pt x="506174" y="664430"/>
                </a:lnTo>
                <a:lnTo>
                  <a:pt x="0" y="6644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98123" y="1685785"/>
            <a:ext cx="573835" cy="562358"/>
          </a:xfrm>
          <a:custGeom>
            <a:avLst/>
            <a:gdLst/>
            <a:ahLst/>
            <a:cxnLst/>
            <a:rect r="r" b="b" t="t" l="l"/>
            <a:pathLst>
              <a:path h="562358" w="573835">
                <a:moveTo>
                  <a:pt x="0" y="0"/>
                </a:moveTo>
                <a:lnTo>
                  <a:pt x="573835" y="0"/>
                </a:lnTo>
                <a:lnTo>
                  <a:pt x="573835" y="562358"/>
                </a:lnTo>
                <a:lnTo>
                  <a:pt x="0" y="562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625834" y="1634749"/>
            <a:ext cx="443356" cy="664429"/>
          </a:xfrm>
          <a:custGeom>
            <a:avLst/>
            <a:gdLst/>
            <a:ahLst/>
            <a:cxnLst/>
            <a:rect r="r" b="b" t="t" l="l"/>
            <a:pathLst>
              <a:path h="664429" w="443356">
                <a:moveTo>
                  <a:pt x="0" y="0"/>
                </a:moveTo>
                <a:lnTo>
                  <a:pt x="443356" y="0"/>
                </a:lnTo>
                <a:lnTo>
                  <a:pt x="443356" y="664430"/>
                </a:lnTo>
                <a:lnTo>
                  <a:pt x="0" y="664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098795" y="1681883"/>
            <a:ext cx="540100" cy="570163"/>
          </a:xfrm>
          <a:custGeom>
            <a:avLst/>
            <a:gdLst/>
            <a:ahLst/>
            <a:cxnLst/>
            <a:rect r="r" b="b" t="t" l="l"/>
            <a:pathLst>
              <a:path h="570163" w="540100">
                <a:moveTo>
                  <a:pt x="0" y="0"/>
                </a:moveTo>
                <a:lnTo>
                  <a:pt x="540099" y="0"/>
                </a:lnTo>
                <a:lnTo>
                  <a:pt x="540099" y="570162"/>
                </a:lnTo>
                <a:lnTo>
                  <a:pt x="0" y="5701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014922" y="1634749"/>
            <a:ext cx="591946" cy="664429"/>
          </a:xfrm>
          <a:custGeom>
            <a:avLst/>
            <a:gdLst/>
            <a:ahLst/>
            <a:cxnLst/>
            <a:rect r="r" b="b" t="t" l="l"/>
            <a:pathLst>
              <a:path h="664429" w="591946">
                <a:moveTo>
                  <a:pt x="0" y="0"/>
                </a:moveTo>
                <a:lnTo>
                  <a:pt x="591946" y="0"/>
                </a:lnTo>
                <a:lnTo>
                  <a:pt x="591946" y="664430"/>
                </a:lnTo>
                <a:lnTo>
                  <a:pt x="0" y="6644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8672651" y="8069686"/>
            <a:ext cx="643423" cy="500700"/>
          </a:xfrm>
          <a:custGeom>
            <a:avLst/>
            <a:gdLst/>
            <a:ahLst/>
            <a:cxnLst/>
            <a:rect r="r" b="b" t="t" l="l"/>
            <a:pathLst>
              <a:path h="500700" w="643423">
                <a:moveTo>
                  <a:pt x="0" y="0"/>
                </a:moveTo>
                <a:lnTo>
                  <a:pt x="643423" y="0"/>
                </a:lnTo>
                <a:lnTo>
                  <a:pt x="643423" y="500700"/>
                </a:lnTo>
                <a:lnTo>
                  <a:pt x="0" y="5007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0321999" y="7987821"/>
            <a:ext cx="265772" cy="664429"/>
          </a:xfrm>
          <a:custGeom>
            <a:avLst/>
            <a:gdLst/>
            <a:ahLst/>
            <a:cxnLst/>
            <a:rect r="r" b="b" t="t" l="l"/>
            <a:pathLst>
              <a:path h="664429" w="265772">
                <a:moveTo>
                  <a:pt x="0" y="0"/>
                </a:moveTo>
                <a:lnTo>
                  <a:pt x="265772" y="0"/>
                </a:lnTo>
                <a:lnTo>
                  <a:pt x="265772" y="664430"/>
                </a:lnTo>
                <a:lnTo>
                  <a:pt x="0" y="6644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1543407" y="8086483"/>
            <a:ext cx="683268" cy="467107"/>
          </a:xfrm>
          <a:custGeom>
            <a:avLst/>
            <a:gdLst/>
            <a:ahLst/>
            <a:cxnLst/>
            <a:rect r="r" b="b" t="t" l="l"/>
            <a:pathLst>
              <a:path h="467107" w="683268">
                <a:moveTo>
                  <a:pt x="0" y="0"/>
                </a:moveTo>
                <a:lnTo>
                  <a:pt x="683267" y="0"/>
                </a:lnTo>
                <a:lnTo>
                  <a:pt x="683267" y="467106"/>
                </a:lnTo>
                <a:lnTo>
                  <a:pt x="0" y="46710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4564698" y="8038764"/>
            <a:ext cx="565628" cy="562543"/>
          </a:xfrm>
          <a:custGeom>
            <a:avLst/>
            <a:gdLst/>
            <a:ahLst/>
            <a:cxnLst/>
            <a:rect r="r" b="b" t="t" l="l"/>
            <a:pathLst>
              <a:path h="562543" w="565628">
                <a:moveTo>
                  <a:pt x="0" y="0"/>
                </a:moveTo>
                <a:lnTo>
                  <a:pt x="565628" y="0"/>
                </a:lnTo>
                <a:lnTo>
                  <a:pt x="565628" y="562544"/>
                </a:lnTo>
                <a:lnTo>
                  <a:pt x="0" y="56254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3247435" y="7987821"/>
            <a:ext cx="242819" cy="664429"/>
          </a:xfrm>
          <a:custGeom>
            <a:avLst/>
            <a:gdLst/>
            <a:ahLst/>
            <a:cxnLst/>
            <a:rect r="r" b="b" t="t" l="l"/>
            <a:pathLst>
              <a:path h="664429" w="242819">
                <a:moveTo>
                  <a:pt x="0" y="0"/>
                </a:moveTo>
                <a:lnTo>
                  <a:pt x="242819" y="0"/>
                </a:lnTo>
                <a:lnTo>
                  <a:pt x="242819" y="664430"/>
                </a:lnTo>
                <a:lnTo>
                  <a:pt x="0" y="66443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6014922" y="8035364"/>
            <a:ext cx="591946" cy="569344"/>
          </a:xfrm>
          <a:custGeom>
            <a:avLst/>
            <a:gdLst/>
            <a:ahLst/>
            <a:cxnLst/>
            <a:rect r="r" b="b" t="t" l="l"/>
            <a:pathLst>
              <a:path h="569344" w="591946">
                <a:moveTo>
                  <a:pt x="0" y="0"/>
                </a:moveTo>
                <a:lnTo>
                  <a:pt x="591946" y="0"/>
                </a:lnTo>
                <a:lnTo>
                  <a:pt x="591946" y="569344"/>
                </a:lnTo>
                <a:lnTo>
                  <a:pt x="0" y="56934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8805759" y="6399553"/>
            <a:ext cx="382953" cy="664429"/>
          </a:xfrm>
          <a:custGeom>
            <a:avLst/>
            <a:gdLst/>
            <a:ahLst/>
            <a:cxnLst/>
            <a:rect r="r" b="b" t="t" l="l"/>
            <a:pathLst>
              <a:path h="664429" w="382953">
                <a:moveTo>
                  <a:pt x="0" y="0"/>
                </a:moveTo>
                <a:lnTo>
                  <a:pt x="382953" y="0"/>
                </a:lnTo>
                <a:lnTo>
                  <a:pt x="382953" y="664430"/>
                </a:lnTo>
                <a:lnTo>
                  <a:pt x="0" y="66443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5" id="15"/>
          <p:cNvSpPr/>
          <p:nvPr/>
        </p:nvSpPr>
        <p:spPr>
          <a:xfrm flipH="false" flipV="false" rot="0">
            <a:off x="10222939" y="6399553"/>
            <a:ext cx="463892" cy="664429"/>
          </a:xfrm>
          <a:custGeom>
            <a:avLst/>
            <a:gdLst/>
            <a:ahLst/>
            <a:cxnLst/>
            <a:rect r="r" b="b" t="t" l="l"/>
            <a:pathLst>
              <a:path h="664429" w="463892">
                <a:moveTo>
                  <a:pt x="0" y="0"/>
                </a:moveTo>
                <a:lnTo>
                  <a:pt x="463892" y="0"/>
                </a:lnTo>
                <a:lnTo>
                  <a:pt x="463892" y="664430"/>
                </a:lnTo>
                <a:lnTo>
                  <a:pt x="0" y="664430"/>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6" id="16"/>
          <p:cNvSpPr/>
          <p:nvPr/>
        </p:nvSpPr>
        <p:spPr>
          <a:xfrm flipH="false" flipV="false" rot="0">
            <a:off x="11635578" y="6399553"/>
            <a:ext cx="498926" cy="664429"/>
          </a:xfrm>
          <a:custGeom>
            <a:avLst/>
            <a:gdLst/>
            <a:ahLst/>
            <a:cxnLst/>
            <a:rect r="r" b="b" t="t" l="l"/>
            <a:pathLst>
              <a:path h="664429" w="498926">
                <a:moveTo>
                  <a:pt x="0" y="0"/>
                </a:moveTo>
                <a:lnTo>
                  <a:pt x="498925" y="0"/>
                </a:lnTo>
                <a:lnTo>
                  <a:pt x="498925" y="664430"/>
                </a:lnTo>
                <a:lnTo>
                  <a:pt x="0" y="664430"/>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17" id="17"/>
          <p:cNvSpPr/>
          <p:nvPr/>
        </p:nvSpPr>
        <p:spPr>
          <a:xfrm flipH="false" flipV="false" rot="0">
            <a:off x="14591405" y="6399553"/>
            <a:ext cx="512215" cy="664429"/>
          </a:xfrm>
          <a:custGeom>
            <a:avLst/>
            <a:gdLst/>
            <a:ahLst/>
            <a:cxnLst/>
            <a:rect r="r" b="b" t="t" l="l"/>
            <a:pathLst>
              <a:path h="664429" w="512215">
                <a:moveTo>
                  <a:pt x="0" y="0"/>
                </a:moveTo>
                <a:lnTo>
                  <a:pt x="512214" y="0"/>
                </a:lnTo>
                <a:lnTo>
                  <a:pt x="512214" y="664430"/>
                </a:lnTo>
                <a:lnTo>
                  <a:pt x="0" y="664430"/>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18" id="18"/>
          <p:cNvSpPr/>
          <p:nvPr/>
        </p:nvSpPr>
        <p:spPr>
          <a:xfrm flipH="false" flipV="false" rot="0">
            <a:off x="13222670" y="6399553"/>
            <a:ext cx="292349" cy="664429"/>
          </a:xfrm>
          <a:custGeom>
            <a:avLst/>
            <a:gdLst/>
            <a:ahLst/>
            <a:cxnLst/>
            <a:rect r="r" b="b" t="t" l="l"/>
            <a:pathLst>
              <a:path h="664429" w="292349">
                <a:moveTo>
                  <a:pt x="0" y="0"/>
                </a:moveTo>
                <a:lnTo>
                  <a:pt x="292349" y="0"/>
                </a:lnTo>
                <a:lnTo>
                  <a:pt x="292349" y="664430"/>
                </a:lnTo>
                <a:lnTo>
                  <a:pt x="0" y="664430"/>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19" id="19"/>
          <p:cNvSpPr/>
          <p:nvPr/>
        </p:nvSpPr>
        <p:spPr>
          <a:xfrm flipH="false" flipV="false" rot="0">
            <a:off x="16052096" y="6472969"/>
            <a:ext cx="517597" cy="517597"/>
          </a:xfrm>
          <a:custGeom>
            <a:avLst/>
            <a:gdLst/>
            <a:ahLst/>
            <a:cxnLst/>
            <a:rect r="r" b="b" t="t" l="l"/>
            <a:pathLst>
              <a:path h="517597" w="517597">
                <a:moveTo>
                  <a:pt x="0" y="0"/>
                </a:moveTo>
                <a:lnTo>
                  <a:pt x="517598" y="0"/>
                </a:lnTo>
                <a:lnTo>
                  <a:pt x="517598" y="517598"/>
                </a:lnTo>
                <a:lnTo>
                  <a:pt x="0" y="517598"/>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0" id="20"/>
          <p:cNvSpPr/>
          <p:nvPr/>
        </p:nvSpPr>
        <p:spPr>
          <a:xfrm flipH="false" flipV="false" rot="0">
            <a:off x="8697612" y="4851504"/>
            <a:ext cx="599246" cy="583992"/>
          </a:xfrm>
          <a:custGeom>
            <a:avLst/>
            <a:gdLst/>
            <a:ahLst/>
            <a:cxnLst/>
            <a:rect r="r" b="b" t="t" l="l"/>
            <a:pathLst>
              <a:path h="583992" w="599246">
                <a:moveTo>
                  <a:pt x="0" y="0"/>
                </a:moveTo>
                <a:lnTo>
                  <a:pt x="599246" y="0"/>
                </a:lnTo>
                <a:lnTo>
                  <a:pt x="599246" y="583992"/>
                </a:lnTo>
                <a:lnTo>
                  <a:pt x="0" y="583992"/>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1" id="21"/>
          <p:cNvSpPr/>
          <p:nvPr/>
        </p:nvSpPr>
        <p:spPr>
          <a:xfrm flipH="false" flipV="false" rot="0">
            <a:off x="10210858" y="4811285"/>
            <a:ext cx="488053" cy="664429"/>
          </a:xfrm>
          <a:custGeom>
            <a:avLst/>
            <a:gdLst/>
            <a:ahLst/>
            <a:cxnLst/>
            <a:rect r="r" b="b" t="t" l="l"/>
            <a:pathLst>
              <a:path h="664429" w="488053">
                <a:moveTo>
                  <a:pt x="0" y="0"/>
                </a:moveTo>
                <a:lnTo>
                  <a:pt x="488053" y="0"/>
                </a:lnTo>
                <a:lnTo>
                  <a:pt x="488053" y="664430"/>
                </a:lnTo>
                <a:lnTo>
                  <a:pt x="0" y="664430"/>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2" id="22"/>
          <p:cNvSpPr/>
          <p:nvPr/>
        </p:nvSpPr>
        <p:spPr>
          <a:xfrm flipH="false" flipV="false" rot="0">
            <a:off x="11589672" y="4811285"/>
            <a:ext cx="590738" cy="664429"/>
          </a:xfrm>
          <a:custGeom>
            <a:avLst/>
            <a:gdLst/>
            <a:ahLst/>
            <a:cxnLst/>
            <a:rect r="r" b="b" t="t" l="l"/>
            <a:pathLst>
              <a:path h="664429" w="590738">
                <a:moveTo>
                  <a:pt x="0" y="0"/>
                </a:moveTo>
                <a:lnTo>
                  <a:pt x="590738" y="0"/>
                </a:lnTo>
                <a:lnTo>
                  <a:pt x="590738" y="664430"/>
                </a:lnTo>
                <a:lnTo>
                  <a:pt x="0" y="664430"/>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sp>
        <p:nvSpPr>
          <p:cNvPr name="Freeform 23" id="23"/>
          <p:cNvSpPr/>
          <p:nvPr/>
        </p:nvSpPr>
        <p:spPr>
          <a:xfrm flipH="false" flipV="false" rot="0">
            <a:off x="14587780" y="4811285"/>
            <a:ext cx="519463" cy="664429"/>
          </a:xfrm>
          <a:custGeom>
            <a:avLst/>
            <a:gdLst/>
            <a:ahLst/>
            <a:cxnLst/>
            <a:rect r="r" b="b" t="t" l="l"/>
            <a:pathLst>
              <a:path h="664429" w="519463">
                <a:moveTo>
                  <a:pt x="0" y="0"/>
                </a:moveTo>
                <a:lnTo>
                  <a:pt x="519463" y="0"/>
                </a:lnTo>
                <a:lnTo>
                  <a:pt x="519463" y="664430"/>
                </a:lnTo>
                <a:lnTo>
                  <a:pt x="0" y="664430"/>
                </a:lnTo>
                <a:lnTo>
                  <a:pt x="0" y="0"/>
                </a:lnTo>
                <a:close/>
              </a:path>
            </a:pathLst>
          </a:custGeom>
          <a:blipFill>
            <a:blip r:embed="rId44">
              <a:extLst>
                <a:ext uri="{96DAC541-7B7A-43D3-8B79-37D633B846F1}">
                  <asvg:svgBlip xmlns:asvg="http://schemas.microsoft.com/office/drawing/2016/SVG/main" r:embed="rId45"/>
                </a:ext>
              </a:extLst>
            </a:blip>
            <a:stretch>
              <a:fillRect l="0" t="0" r="0" b="0"/>
            </a:stretch>
          </a:blipFill>
        </p:spPr>
      </p:sp>
      <p:sp>
        <p:nvSpPr>
          <p:cNvPr name="Freeform 24" id="24"/>
          <p:cNvSpPr/>
          <p:nvPr/>
        </p:nvSpPr>
        <p:spPr>
          <a:xfrm flipH="false" flipV="false" rot="0">
            <a:off x="13024095" y="4865193"/>
            <a:ext cx="689500" cy="556614"/>
          </a:xfrm>
          <a:custGeom>
            <a:avLst/>
            <a:gdLst/>
            <a:ahLst/>
            <a:cxnLst/>
            <a:rect r="r" b="b" t="t" l="l"/>
            <a:pathLst>
              <a:path h="556614" w="689500">
                <a:moveTo>
                  <a:pt x="0" y="0"/>
                </a:moveTo>
                <a:lnTo>
                  <a:pt x="689499" y="0"/>
                </a:lnTo>
                <a:lnTo>
                  <a:pt x="689499" y="556614"/>
                </a:lnTo>
                <a:lnTo>
                  <a:pt x="0" y="556614"/>
                </a:lnTo>
                <a:lnTo>
                  <a:pt x="0" y="0"/>
                </a:lnTo>
                <a:close/>
              </a:path>
            </a:pathLst>
          </a:custGeom>
          <a:blipFill>
            <a:blip r:embed="rId46">
              <a:extLst>
                <a:ext uri="{96DAC541-7B7A-43D3-8B79-37D633B846F1}">
                  <asvg:svgBlip xmlns:asvg="http://schemas.microsoft.com/office/drawing/2016/SVG/main" r:embed="rId47"/>
                </a:ext>
              </a:extLst>
            </a:blip>
            <a:stretch>
              <a:fillRect l="0" t="0" r="0" b="0"/>
            </a:stretch>
          </a:blipFill>
        </p:spPr>
      </p:sp>
      <p:sp>
        <p:nvSpPr>
          <p:cNvPr name="Freeform 25" id="25"/>
          <p:cNvSpPr/>
          <p:nvPr/>
        </p:nvSpPr>
        <p:spPr>
          <a:xfrm flipH="false" flipV="false" rot="0">
            <a:off x="15981429" y="4909879"/>
            <a:ext cx="658931" cy="467242"/>
          </a:xfrm>
          <a:custGeom>
            <a:avLst/>
            <a:gdLst/>
            <a:ahLst/>
            <a:cxnLst/>
            <a:rect r="r" b="b" t="t" l="l"/>
            <a:pathLst>
              <a:path h="467242" w="658931">
                <a:moveTo>
                  <a:pt x="0" y="0"/>
                </a:moveTo>
                <a:lnTo>
                  <a:pt x="658932" y="0"/>
                </a:lnTo>
                <a:lnTo>
                  <a:pt x="658932" y="467242"/>
                </a:lnTo>
                <a:lnTo>
                  <a:pt x="0" y="467242"/>
                </a:lnTo>
                <a:lnTo>
                  <a:pt x="0" y="0"/>
                </a:lnTo>
                <a:close/>
              </a:path>
            </a:pathLst>
          </a:custGeom>
          <a:blipFill>
            <a:blip r:embed="rId48">
              <a:extLst>
                <a:ext uri="{96DAC541-7B7A-43D3-8B79-37D633B846F1}">
                  <asvg:svgBlip xmlns:asvg="http://schemas.microsoft.com/office/drawing/2016/SVG/main" r:embed="rId49"/>
                </a:ext>
              </a:extLst>
            </a:blip>
            <a:stretch>
              <a:fillRect l="0" t="0" r="0" b="0"/>
            </a:stretch>
          </a:blipFill>
        </p:spPr>
      </p:sp>
      <p:sp>
        <p:nvSpPr>
          <p:cNvPr name="Freeform 26" id="26"/>
          <p:cNvSpPr/>
          <p:nvPr/>
        </p:nvSpPr>
        <p:spPr>
          <a:xfrm flipH="false" flipV="false" rot="0">
            <a:off x="8628108" y="3223017"/>
            <a:ext cx="738255" cy="664429"/>
          </a:xfrm>
          <a:custGeom>
            <a:avLst/>
            <a:gdLst/>
            <a:ahLst/>
            <a:cxnLst/>
            <a:rect r="r" b="b" t="t" l="l"/>
            <a:pathLst>
              <a:path h="664429" w="738255">
                <a:moveTo>
                  <a:pt x="0" y="0"/>
                </a:moveTo>
                <a:lnTo>
                  <a:pt x="738255" y="0"/>
                </a:lnTo>
                <a:lnTo>
                  <a:pt x="738255" y="664430"/>
                </a:lnTo>
                <a:lnTo>
                  <a:pt x="0" y="664430"/>
                </a:lnTo>
                <a:lnTo>
                  <a:pt x="0" y="0"/>
                </a:lnTo>
                <a:close/>
              </a:path>
            </a:pathLst>
          </a:custGeom>
          <a:blipFill>
            <a:blip r:embed="rId50">
              <a:extLst>
                <a:ext uri="{96DAC541-7B7A-43D3-8B79-37D633B846F1}">
                  <asvg:svgBlip xmlns:asvg="http://schemas.microsoft.com/office/drawing/2016/SVG/main" r:embed="rId51"/>
                </a:ext>
              </a:extLst>
            </a:blip>
            <a:stretch>
              <a:fillRect l="0" t="0" r="0" b="0"/>
            </a:stretch>
          </a:blipFill>
        </p:spPr>
      </p:sp>
      <p:sp>
        <p:nvSpPr>
          <p:cNvPr name="Freeform 27" id="27"/>
          <p:cNvSpPr/>
          <p:nvPr/>
        </p:nvSpPr>
        <p:spPr>
          <a:xfrm flipH="false" flipV="false" rot="0">
            <a:off x="10163783" y="3255969"/>
            <a:ext cx="582204" cy="598527"/>
          </a:xfrm>
          <a:custGeom>
            <a:avLst/>
            <a:gdLst/>
            <a:ahLst/>
            <a:cxnLst/>
            <a:rect r="r" b="b" t="t" l="l"/>
            <a:pathLst>
              <a:path h="598527" w="582204">
                <a:moveTo>
                  <a:pt x="0" y="0"/>
                </a:moveTo>
                <a:lnTo>
                  <a:pt x="582203" y="0"/>
                </a:lnTo>
                <a:lnTo>
                  <a:pt x="582203" y="598527"/>
                </a:lnTo>
                <a:lnTo>
                  <a:pt x="0" y="598527"/>
                </a:lnTo>
                <a:lnTo>
                  <a:pt x="0" y="0"/>
                </a:lnTo>
                <a:close/>
              </a:path>
            </a:pathLst>
          </a:custGeom>
          <a:blipFill>
            <a:blip r:embed="rId52">
              <a:extLst>
                <a:ext uri="{96DAC541-7B7A-43D3-8B79-37D633B846F1}">
                  <asvg:svgBlip xmlns:asvg="http://schemas.microsoft.com/office/drawing/2016/SVG/main" r:embed="rId53"/>
                </a:ext>
              </a:extLst>
            </a:blip>
            <a:stretch>
              <a:fillRect l="0" t="0" r="0" b="0"/>
            </a:stretch>
          </a:blipFill>
        </p:spPr>
      </p:sp>
      <p:sp>
        <p:nvSpPr>
          <p:cNvPr name="Freeform 28" id="28"/>
          <p:cNvSpPr/>
          <p:nvPr/>
        </p:nvSpPr>
        <p:spPr>
          <a:xfrm flipH="false" flipV="false" rot="0">
            <a:off x="11576232" y="3255969"/>
            <a:ext cx="617617" cy="598527"/>
          </a:xfrm>
          <a:custGeom>
            <a:avLst/>
            <a:gdLst/>
            <a:ahLst/>
            <a:cxnLst/>
            <a:rect r="r" b="b" t="t" l="l"/>
            <a:pathLst>
              <a:path h="598527" w="617617">
                <a:moveTo>
                  <a:pt x="0" y="0"/>
                </a:moveTo>
                <a:lnTo>
                  <a:pt x="617617" y="0"/>
                </a:lnTo>
                <a:lnTo>
                  <a:pt x="617617" y="598527"/>
                </a:lnTo>
                <a:lnTo>
                  <a:pt x="0" y="598527"/>
                </a:lnTo>
                <a:lnTo>
                  <a:pt x="0" y="0"/>
                </a:lnTo>
                <a:close/>
              </a:path>
            </a:pathLst>
          </a:custGeom>
          <a:blipFill>
            <a:blip r:embed="rId54">
              <a:extLst>
                <a:ext uri="{96DAC541-7B7A-43D3-8B79-37D633B846F1}">
                  <asvg:svgBlip xmlns:asvg="http://schemas.microsoft.com/office/drawing/2016/SVG/main" r:embed="rId55"/>
                </a:ext>
              </a:extLst>
            </a:blip>
            <a:stretch>
              <a:fillRect l="0" t="0" r="0" b="0"/>
            </a:stretch>
          </a:blipFill>
        </p:spPr>
      </p:sp>
      <p:sp>
        <p:nvSpPr>
          <p:cNvPr name="Freeform 29" id="29"/>
          <p:cNvSpPr/>
          <p:nvPr/>
        </p:nvSpPr>
        <p:spPr>
          <a:xfrm flipH="false" flipV="false" rot="0">
            <a:off x="14511015" y="3223017"/>
            <a:ext cx="672995" cy="664429"/>
          </a:xfrm>
          <a:custGeom>
            <a:avLst/>
            <a:gdLst/>
            <a:ahLst/>
            <a:cxnLst/>
            <a:rect r="r" b="b" t="t" l="l"/>
            <a:pathLst>
              <a:path h="664429" w="672995">
                <a:moveTo>
                  <a:pt x="0" y="0"/>
                </a:moveTo>
                <a:lnTo>
                  <a:pt x="672994" y="0"/>
                </a:lnTo>
                <a:lnTo>
                  <a:pt x="672994" y="664430"/>
                </a:lnTo>
                <a:lnTo>
                  <a:pt x="0" y="664430"/>
                </a:lnTo>
                <a:lnTo>
                  <a:pt x="0" y="0"/>
                </a:lnTo>
                <a:close/>
              </a:path>
            </a:pathLst>
          </a:custGeom>
          <a:blipFill>
            <a:blip r:embed="rId56">
              <a:extLst>
                <a:ext uri="{96DAC541-7B7A-43D3-8B79-37D633B846F1}">
                  <asvg:svgBlip xmlns:asvg="http://schemas.microsoft.com/office/drawing/2016/SVG/main" r:embed="rId57"/>
                </a:ext>
              </a:extLst>
            </a:blip>
            <a:stretch>
              <a:fillRect l="0" t="0" r="0" b="0"/>
            </a:stretch>
          </a:blipFill>
        </p:spPr>
      </p:sp>
      <p:sp>
        <p:nvSpPr>
          <p:cNvPr name="Freeform 30" id="30"/>
          <p:cNvSpPr/>
          <p:nvPr/>
        </p:nvSpPr>
        <p:spPr>
          <a:xfrm flipH="false" flipV="false" rot="0">
            <a:off x="13119985" y="3223017"/>
            <a:ext cx="497718" cy="664429"/>
          </a:xfrm>
          <a:custGeom>
            <a:avLst/>
            <a:gdLst/>
            <a:ahLst/>
            <a:cxnLst/>
            <a:rect r="r" b="b" t="t" l="l"/>
            <a:pathLst>
              <a:path h="664429" w="497718">
                <a:moveTo>
                  <a:pt x="0" y="0"/>
                </a:moveTo>
                <a:lnTo>
                  <a:pt x="497718" y="0"/>
                </a:lnTo>
                <a:lnTo>
                  <a:pt x="497718" y="664430"/>
                </a:lnTo>
                <a:lnTo>
                  <a:pt x="0" y="664430"/>
                </a:lnTo>
                <a:lnTo>
                  <a:pt x="0" y="0"/>
                </a:lnTo>
                <a:close/>
              </a:path>
            </a:pathLst>
          </a:custGeom>
          <a:blipFill>
            <a:blip r:embed="rId58">
              <a:extLst>
                <a:ext uri="{96DAC541-7B7A-43D3-8B79-37D633B846F1}">
                  <asvg:svgBlip xmlns:asvg="http://schemas.microsoft.com/office/drawing/2016/SVG/main" r:embed="rId59"/>
                </a:ext>
              </a:extLst>
            </a:blip>
            <a:stretch>
              <a:fillRect l="0" t="0" r="0" b="0"/>
            </a:stretch>
          </a:blipFill>
        </p:spPr>
      </p:sp>
      <p:sp>
        <p:nvSpPr>
          <p:cNvPr name="Freeform 31" id="31"/>
          <p:cNvSpPr/>
          <p:nvPr/>
        </p:nvSpPr>
        <p:spPr>
          <a:xfrm flipH="false" flipV="false" rot="0">
            <a:off x="16092841" y="3223017"/>
            <a:ext cx="436107" cy="664429"/>
          </a:xfrm>
          <a:custGeom>
            <a:avLst/>
            <a:gdLst/>
            <a:ahLst/>
            <a:cxnLst/>
            <a:rect r="r" b="b" t="t" l="l"/>
            <a:pathLst>
              <a:path h="664429" w="436107">
                <a:moveTo>
                  <a:pt x="0" y="0"/>
                </a:moveTo>
                <a:lnTo>
                  <a:pt x="436108" y="0"/>
                </a:lnTo>
                <a:lnTo>
                  <a:pt x="436108" y="664430"/>
                </a:lnTo>
                <a:lnTo>
                  <a:pt x="0" y="664430"/>
                </a:lnTo>
                <a:lnTo>
                  <a:pt x="0" y="0"/>
                </a:lnTo>
                <a:close/>
              </a:path>
            </a:pathLst>
          </a:custGeom>
          <a:blipFill>
            <a:blip r:embed="rId60">
              <a:extLst>
                <a:ext uri="{96DAC541-7B7A-43D3-8B79-37D633B846F1}">
                  <asvg:svgBlip xmlns:asvg="http://schemas.microsoft.com/office/drawing/2016/SVG/main" r:embed="rId61"/>
                </a:ext>
              </a:extLst>
            </a:blip>
            <a:stretch>
              <a:fillRect l="0" t="0" r="0" b="0"/>
            </a:stretch>
          </a:blipFill>
        </p:spPr>
      </p:sp>
      <p:grpSp>
        <p:nvGrpSpPr>
          <p:cNvPr name="Group 32" id="32"/>
          <p:cNvGrpSpPr/>
          <p:nvPr/>
        </p:nvGrpSpPr>
        <p:grpSpPr>
          <a:xfrm rot="0">
            <a:off x="1169669" y="1634749"/>
            <a:ext cx="5578317" cy="3151569"/>
            <a:chOff x="0" y="0"/>
            <a:chExt cx="7437757" cy="4202092"/>
          </a:xfrm>
        </p:grpSpPr>
        <p:sp>
          <p:nvSpPr>
            <p:cNvPr name="TextBox 33" id="33"/>
            <p:cNvSpPr txBox="true"/>
            <p:nvPr/>
          </p:nvSpPr>
          <p:spPr>
            <a:xfrm rot="0">
              <a:off x="0" y="-9525"/>
              <a:ext cx="7437757" cy="2727325"/>
            </a:xfrm>
            <a:prstGeom prst="rect">
              <a:avLst/>
            </a:prstGeom>
          </p:spPr>
          <p:txBody>
            <a:bodyPr anchor="t" rtlCol="false" tIns="0" lIns="0" bIns="0" rIns="0">
              <a:spAutoFit/>
            </a:bodyPr>
            <a:lstStyle/>
            <a:p>
              <a:pPr algn="l">
                <a:lnSpc>
                  <a:spcPts val="8039"/>
                </a:lnSpc>
              </a:pPr>
              <a:r>
                <a:rPr lang="en-US" sz="6699" spc="-66">
                  <a:solidFill>
                    <a:srgbClr val="9988FF"/>
                  </a:solidFill>
                  <a:latin typeface="Inter"/>
                  <a:ea typeface="Inter"/>
                  <a:cs typeface="Inter"/>
                  <a:sym typeface="Inter"/>
                </a:rPr>
                <a:t>Free</a:t>
              </a:r>
              <a:r>
                <a:rPr lang="en-US" sz="6699" spc="-66">
                  <a:solidFill>
                    <a:srgbClr val="292828"/>
                  </a:solidFill>
                  <a:latin typeface="Inter"/>
                  <a:ea typeface="Inter"/>
                  <a:cs typeface="Inter"/>
                  <a:sym typeface="Inter"/>
                </a:rPr>
                <a:t> Resources</a:t>
              </a:r>
            </a:p>
          </p:txBody>
        </p:sp>
        <p:sp>
          <p:nvSpPr>
            <p:cNvPr name="TextBox 34" id="34"/>
            <p:cNvSpPr txBox="true"/>
            <p:nvPr/>
          </p:nvSpPr>
          <p:spPr>
            <a:xfrm rot="0">
              <a:off x="0" y="3070734"/>
              <a:ext cx="7437757" cy="1131358"/>
            </a:xfrm>
            <a:prstGeom prst="rect">
              <a:avLst/>
            </a:prstGeom>
          </p:spPr>
          <p:txBody>
            <a:bodyPr anchor="t" rtlCol="false" tIns="0" lIns="0" bIns="0" rIns="0">
              <a:spAutoFit/>
            </a:bodyPr>
            <a:lstStyle/>
            <a:p>
              <a:pPr algn="l">
                <a:lnSpc>
                  <a:spcPts val="3499"/>
                </a:lnSpc>
                <a:spcBef>
                  <a:spcPct val="0"/>
                </a:spcBef>
              </a:pPr>
              <a:r>
                <a:rPr lang="en-US" sz="2499">
                  <a:solidFill>
                    <a:srgbClr val="292828"/>
                  </a:solidFill>
                  <a:latin typeface="Inter"/>
                  <a:ea typeface="Inter"/>
                  <a:cs typeface="Inter"/>
                  <a:sym typeface="Inter"/>
                </a:rPr>
                <a:t>Use these free recolorable icons and illustrations in your Canva design</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725063" y="2553005"/>
            <a:ext cx="11366421" cy="1493773"/>
          </a:xfrm>
          <a:prstGeom prst="rect">
            <a:avLst/>
          </a:prstGeom>
        </p:spPr>
        <p:txBody>
          <a:bodyPr anchor="t" rtlCol="false" tIns="0" lIns="0" bIns="0" rIns="0">
            <a:spAutoFit/>
          </a:bodyPr>
          <a:lstStyle/>
          <a:p>
            <a:pPr algn="ctr">
              <a:lnSpc>
                <a:spcPts val="12166"/>
              </a:lnSpc>
            </a:pPr>
            <a:r>
              <a:rPr lang="en-US" sz="8690">
                <a:solidFill>
                  <a:srgbClr val="000000"/>
                </a:solidFill>
                <a:latin typeface="Canva Sans Bold"/>
                <a:ea typeface="Canva Sans Bold"/>
                <a:cs typeface="Canva Sans Bold"/>
                <a:sym typeface="Canva Sans Bold"/>
              </a:rPr>
              <a:t>Tên thành viên nhóm</a:t>
            </a:r>
          </a:p>
        </p:txBody>
      </p:sp>
      <p:sp>
        <p:nvSpPr>
          <p:cNvPr name="TextBox 3" id="3"/>
          <p:cNvSpPr txBox="true"/>
          <p:nvPr/>
        </p:nvSpPr>
        <p:spPr>
          <a:xfrm rot="0">
            <a:off x="6488906" y="5029200"/>
            <a:ext cx="5310188" cy="2095500"/>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a:ea typeface="Canva Sans"/>
                <a:cs typeface="Canva Sans"/>
                <a:sym typeface="Canva Sans"/>
              </a:rPr>
              <a:t>Trần Doãn Tín</a:t>
            </a:r>
          </a:p>
          <a:p>
            <a:pPr algn="ctr">
              <a:lnSpc>
                <a:spcPts val="8400"/>
              </a:lnSpc>
            </a:pPr>
            <a:r>
              <a:rPr lang="en-US" sz="6000">
                <a:solidFill>
                  <a:srgbClr val="000000"/>
                </a:solidFill>
                <a:latin typeface="Canva Sans"/>
                <a:ea typeface="Canva Sans"/>
                <a:cs typeface="Canva Sans"/>
                <a:sym typeface="Canva Sans"/>
              </a:rPr>
              <a:t>Lê Hoàng Nam</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792980"/>
            <a:ext cx="11617974" cy="3451226"/>
          </a:xfrm>
          <a:prstGeom prst="rect">
            <a:avLst/>
          </a:prstGeom>
        </p:spPr>
        <p:txBody>
          <a:bodyPr anchor="t" rtlCol="false" tIns="0" lIns="0" bIns="0" rIns="0">
            <a:spAutoFit/>
          </a:bodyPr>
          <a:lstStyle/>
          <a:p>
            <a:pPr algn="l" marL="734056" indent="-367028" lvl="1">
              <a:lnSpc>
                <a:spcPts val="5779"/>
              </a:lnSpc>
              <a:buAutoNum type="arabicPeriod" startAt="1"/>
            </a:pPr>
            <a:r>
              <a:rPr lang="en-US" sz="3399">
                <a:solidFill>
                  <a:srgbClr val="292828"/>
                </a:solidFill>
                <a:latin typeface="Inter"/>
                <a:ea typeface="Inter"/>
                <a:cs typeface="Inter"/>
                <a:sym typeface="Inter"/>
              </a:rPr>
              <a:t>Giới thiệu đề tài</a:t>
            </a:r>
          </a:p>
          <a:p>
            <a:pPr algn="l" marL="734056" indent="-367028" lvl="1">
              <a:lnSpc>
                <a:spcPts val="5779"/>
              </a:lnSpc>
              <a:buAutoNum type="arabicPeriod" startAt="1"/>
            </a:pPr>
            <a:r>
              <a:rPr lang="en-US" sz="3399">
                <a:solidFill>
                  <a:srgbClr val="292828"/>
                </a:solidFill>
                <a:latin typeface="Inter"/>
                <a:ea typeface="Inter"/>
                <a:cs typeface="Inter"/>
                <a:sym typeface="Inter"/>
              </a:rPr>
              <a:t>Giải thích các chỉ số</a:t>
            </a:r>
          </a:p>
          <a:p>
            <a:pPr algn="l" marL="734056" indent="-367028" lvl="1">
              <a:lnSpc>
                <a:spcPts val="5779"/>
              </a:lnSpc>
              <a:buAutoNum type="arabicPeriod" startAt="1"/>
            </a:pPr>
            <a:r>
              <a:rPr lang="en-US" sz="3399">
                <a:solidFill>
                  <a:srgbClr val="292828"/>
                </a:solidFill>
                <a:latin typeface="Inter"/>
                <a:ea typeface="Inter"/>
                <a:cs typeface="Inter"/>
                <a:sym typeface="Inter"/>
              </a:rPr>
              <a:t>Giao diện trang web</a:t>
            </a:r>
          </a:p>
          <a:p>
            <a:pPr algn="l" marL="734056" indent="-367028" lvl="1">
              <a:lnSpc>
                <a:spcPts val="5779"/>
              </a:lnSpc>
              <a:buAutoNum type="arabicPeriod" startAt="1"/>
            </a:pPr>
            <a:r>
              <a:rPr lang="en-US" sz="3399">
                <a:solidFill>
                  <a:srgbClr val="292828"/>
                </a:solidFill>
                <a:latin typeface="Inter"/>
                <a:ea typeface="Inter"/>
                <a:cs typeface="Inter"/>
                <a:sym typeface="Inter"/>
              </a:rPr>
              <a:t>Demo</a:t>
            </a:r>
          </a:p>
          <a:p>
            <a:pPr algn="l">
              <a:lnSpc>
                <a:spcPts val="4249"/>
              </a:lnSpc>
            </a:pPr>
          </a:p>
        </p:txBody>
      </p:sp>
      <p:sp>
        <p:nvSpPr>
          <p:cNvPr name="TextBox 3" id="3"/>
          <p:cNvSpPr txBox="true"/>
          <p:nvPr/>
        </p:nvSpPr>
        <p:spPr>
          <a:xfrm rot="0">
            <a:off x="1028700" y="1175479"/>
            <a:ext cx="11386274" cy="1581150"/>
          </a:xfrm>
          <a:prstGeom prst="rect">
            <a:avLst/>
          </a:prstGeom>
        </p:spPr>
        <p:txBody>
          <a:bodyPr anchor="t" rtlCol="false" tIns="0" lIns="0" bIns="0" rIns="0">
            <a:spAutoFit/>
          </a:bodyPr>
          <a:lstStyle/>
          <a:p>
            <a:pPr algn="l">
              <a:lnSpc>
                <a:spcPts val="12480"/>
              </a:lnSpc>
            </a:pPr>
            <a:r>
              <a:rPr lang="en-US" sz="10400">
                <a:solidFill>
                  <a:srgbClr val="9988FF"/>
                </a:solidFill>
                <a:latin typeface="Inter"/>
                <a:ea typeface="Inter"/>
                <a:cs typeface="Inter"/>
                <a:sym typeface="Inter"/>
              </a:rPr>
              <a:t>Nội dung</a:t>
            </a:r>
          </a:p>
        </p:txBody>
      </p:sp>
      <p:sp>
        <p:nvSpPr>
          <p:cNvPr name="AutoShape 4" id="4"/>
          <p:cNvSpPr/>
          <p:nvPr/>
        </p:nvSpPr>
        <p:spPr>
          <a:xfrm rot="0">
            <a:off x="-129391" y="4828871"/>
            <a:ext cx="19313131" cy="0"/>
          </a:xfrm>
          <a:prstGeom prst="line">
            <a:avLst/>
          </a:prstGeom>
          <a:ln cap="rnd" w="9525">
            <a:solidFill>
              <a:srgbClr val="292828">
                <a:alpha val="47843"/>
              </a:srgbClr>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988FF"/>
        </a:solidFill>
      </p:bgPr>
    </p:bg>
    <p:spTree>
      <p:nvGrpSpPr>
        <p:cNvPr id="1" name=""/>
        <p:cNvGrpSpPr/>
        <p:nvPr/>
      </p:nvGrpSpPr>
      <p:grpSpPr>
        <a:xfrm>
          <a:off x="0" y="0"/>
          <a:ext cx="0" cy="0"/>
          <a:chOff x="0" y="0"/>
          <a:chExt cx="0" cy="0"/>
        </a:xfrm>
      </p:grpSpPr>
      <p:sp>
        <p:nvSpPr>
          <p:cNvPr name="Freeform 2" id="2"/>
          <p:cNvSpPr/>
          <p:nvPr/>
        </p:nvSpPr>
        <p:spPr>
          <a:xfrm flipH="false" flipV="false" rot="0">
            <a:off x="-8630889" y="-6356397"/>
            <a:ext cx="35755116" cy="20248417"/>
          </a:xfrm>
          <a:custGeom>
            <a:avLst/>
            <a:gdLst/>
            <a:ahLst/>
            <a:cxnLst/>
            <a:rect r="r" b="b" t="t" l="l"/>
            <a:pathLst>
              <a:path h="20248417" w="35755116">
                <a:moveTo>
                  <a:pt x="0" y="0"/>
                </a:moveTo>
                <a:lnTo>
                  <a:pt x="35755117" y="0"/>
                </a:lnTo>
                <a:lnTo>
                  <a:pt x="35755117" y="20248417"/>
                </a:lnTo>
                <a:lnTo>
                  <a:pt x="0" y="2024841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184997" y="2761528"/>
            <a:ext cx="13918006" cy="4763943"/>
            <a:chOff x="0" y="0"/>
            <a:chExt cx="18557342" cy="6351924"/>
          </a:xfrm>
        </p:grpSpPr>
        <p:sp>
          <p:nvSpPr>
            <p:cNvPr name="TextBox 4" id="4"/>
            <p:cNvSpPr txBox="true"/>
            <p:nvPr/>
          </p:nvSpPr>
          <p:spPr>
            <a:xfrm rot="0">
              <a:off x="0" y="-9525"/>
              <a:ext cx="18557342" cy="1787525"/>
            </a:xfrm>
            <a:prstGeom prst="rect">
              <a:avLst/>
            </a:prstGeom>
          </p:spPr>
          <p:txBody>
            <a:bodyPr anchor="t" rtlCol="false" tIns="0" lIns="0" bIns="0" rIns="0">
              <a:spAutoFit/>
            </a:bodyPr>
            <a:lstStyle/>
            <a:p>
              <a:pPr algn="ctr">
                <a:lnSpc>
                  <a:spcPts val="10560"/>
                </a:lnSpc>
              </a:pPr>
              <a:r>
                <a:rPr lang="en-US" sz="8800">
                  <a:solidFill>
                    <a:srgbClr val="FFFFFF"/>
                  </a:solidFill>
                  <a:latin typeface="Inter"/>
                  <a:ea typeface="Inter"/>
                  <a:cs typeface="Inter"/>
                  <a:sym typeface="Inter"/>
                </a:rPr>
                <a:t>1.Giới thiệu đề tài</a:t>
              </a:r>
            </a:p>
          </p:txBody>
        </p:sp>
        <p:sp>
          <p:nvSpPr>
            <p:cNvPr name="TextBox 5" id="5"/>
            <p:cNvSpPr txBox="true"/>
            <p:nvPr/>
          </p:nvSpPr>
          <p:spPr>
            <a:xfrm rot="0">
              <a:off x="0" y="2599074"/>
              <a:ext cx="18557342" cy="3752850"/>
            </a:xfrm>
            <a:prstGeom prst="rect">
              <a:avLst/>
            </a:prstGeom>
          </p:spPr>
          <p:txBody>
            <a:bodyPr anchor="t" rtlCol="false" tIns="0" lIns="0" bIns="0" rIns="0">
              <a:spAutoFit/>
            </a:bodyPr>
            <a:lstStyle/>
            <a:p>
              <a:pPr algn="ctr">
                <a:lnSpc>
                  <a:spcPts val="4500"/>
                </a:lnSpc>
              </a:pPr>
              <a:r>
                <a:rPr lang="en-US" sz="3000">
                  <a:solidFill>
                    <a:srgbClr val="FFFFFF"/>
                  </a:solidFill>
                  <a:latin typeface="Inter"/>
                  <a:ea typeface="Inter"/>
                  <a:cs typeface="Inter"/>
                  <a:sym typeface="Inter"/>
                </a:rPr>
                <a:t>Đề tài về machine learning chẩn đoán bệnh tim mạch tập trung vào việc phát triển các mô hình học máy để phân tích và dự đoán nguy cơ mắc bệnh tim dựa trên các thông số y tế như tuổi, huyết áp, cholesterol, và các yếu tố khác. Mục tiêu là cải thiện độ chính xác trong chẩn đoán sớm, hỗ trợ các bác sĩ trong quá trình điều trị và chăm sóc bệnh nhân.</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52164"/>
            <a:ext cx="6994749" cy="771525"/>
          </a:xfrm>
          <a:prstGeom prst="rect">
            <a:avLst/>
          </a:prstGeom>
        </p:spPr>
        <p:txBody>
          <a:bodyPr anchor="t" rtlCol="false" tIns="0" lIns="0" bIns="0" rIns="0">
            <a:spAutoFit/>
          </a:bodyPr>
          <a:lstStyle/>
          <a:p>
            <a:pPr algn="l">
              <a:lnSpc>
                <a:spcPts val="6000"/>
              </a:lnSpc>
            </a:pPr>
            <a:r>
              <a:rPr lang="en-US" sz="5000">
                <a:solidFill>
                  <a:srgbClr val="292828"/>
                </a:solidFill>
                <a:latin typeface="Inter"/>
                <a:ea typeface="Inter"/>
                <a:cs typeface="Inter"/>
                <a:sym typeface="Inter"/>
              </a:rPr>
              <a:t>2.Giải thích các chỉ số</a:t>
            </a:r>
          </a:p>
        </p:txBody>
      </p:sp>
      <p:sp>
        <p:nvSpPr>
          <p:cNvPr name="TextBox 3" id="3"/>
          <p:cNvSpPr txBox="true"/>
          <p:nvPr/>
        </p:nvSpPr>
        <p:spPr>
          <a:xfrm rot="0">
            <a:off x="2930603" y="1852551"/>
            <a:ext cx="10830355" cy="7405749"/>
          </a:xfrm>
          <a:prstGeom prst="rect">
            <a:avLst/>
          </a:prstGeom>
        </p:spPr>
        <p:txBody>
          <a:bodyPr anchor="t" rtlCol="false" tIns="0" lIns="0" bIns="0" rIns="0">
            <a:spAutoFit/>
          </a:bodyPr>
          <a:lstStyle/>
          <a:p>
            <a:pPr algn="l" marL="606696" indent="-303348" lvl="1">
              <a:lnSpc>
                <a:spcPts val="3934"/>
              </a:lnSpc>
              <a:buFont typeface="Arial"/>
              <a:buChar char="•"/>
            </a:pPr>
            <a:r>
              <a:rPr lang="en-US" sz="2810">
                <a:solidFill>
                  <a:srgbClr val="292828"/>
                </a:solidFill>
                <a:latin typeface="Canva Sans Bold"/>
                <a:ea typeface="Canva Sans Bold"/>
                <a:cs typeface="Canva Sans Bold"/>
                <a:sym typeface="Canva Sans Bold"/>
              </a:rPr>
              <a:t>age:</a:t>
            </a:r>
            <a:r>
              <a:rPr lang="en-US" sz="2810">
                <a:solidFill>
                  <a:srgbClr val="292828"/>
                </a:solidFill>
                <a:latin typeface="Canva Sans"/>
                <a:ea typeface="Canva Sans"/>
                <a:cs typeface="Canva Sans"/>
                <a:sym typeface="Canva Sans"/>
              </a:rPr>
              <a:t> Tuổi của bệnh nhân (đơn vị là năm).</a:t>
            </a:r>
          </a:p>
          <a:p>
            <a:pPr algn="l" marL="606696" indent="-303348" lvl="1">
              <a:lnSpc>
                <a:spcPts val="3934"/>
              </a:lnSpc>
              <a:buFont typeface="Arial"/>
              <a:buChar char="•"/>
            </a:pPr>
            <a:r>
              <a:rPr lang="en-US" sz="2810">
                <a:solidFill>
                  <a:srgbClr val="292828"/>
                </a:solidFill>
                <a:latin typeface="Canva Sans Bold"/>
                <a:ea typeface="Canva Sans Bold"/>
                <a:cs typeface="Canva Sans Bold"/>
                <a:sym typeface="Canva Sans Bold"/>
              </a:rPr>
              <a:t>sex</a:t>
            </a:r>
            <a:r>
              <a:rPr lang="en-US" sz="2810">
                <a:solidFill>
                  <a:srgbClr val="292828"/>
                </a:solidFill>
                <a:latin typeface="Canva Sans"/>
                <a:ea typeface="Canva Sans"/>
                <a:cs typeface="Canva Sans"/>
                <a:sym typeface="Canva Sans"/>
              </a:rPr>
              <a:t>: Giới tính của bệnh nhân (1 = Nam, 0 = Nữ).</a:t>
            </a:r>
          </a:p>
          <a:p>
            <a:pPr algn="l" marL="606696" indent="-303348" lvl="1">
              <a:lnSpc>
                <a:spcPts val="3934"/>
              </a:lnSpc>
              <a:buFont typeface="Arial"/>
              <a:buChar char="•"/>
            </a:pPr>
            <a:r>
              <a:rPr lang="en-US" sz="2810">
                <a:solidFill>
                  <a:srgbClr val="292828"/>
                </a:solidFill>
                <a:latin typeface="Canva Sans Bold"/>
                <a:ea typeface="Canva Sans Bold"/>
                <a:cs typeface="Canva Sans Bold"/>
                <a:sym typeface="Canva Sans Bold"/>
              </a:rPr>
              <a:t>cp (chest pain type)</a:t>
            </a:r>
            <a:r>
              <a:rPr lang="en-US" sz="2810">
                <a:solidFill>
                  <a:srgbClr val="292828"/>
                </a:solidFill>
                <a:latin typeface="Canva Sans"/>
                <a:ea typeface="Canva Sans"/>
                <a:cs typeface="Canva Sans"/>
                <a:sym typeface="Canva Sans"/>
              </a:rPr>
              <a:t>: Loại đau ngực, chia làm 4 loại:</a:t>
            </a:r>
          </a:p>
          <a:p>
            <a:pPr algn="l">
              <a:lnSpc>
                <a:spcPts val="3934"/>
              </a:lnSpc>
            </a:pPr>
            <a:r>
              <a:rPr lang="en-US" sz="2810">
                <a:solidFill>
                  <a:srgbClr val="292828"/>
                </a:solidFill>
                <a:latin typeface="Canva Sans"/>
                <a:ea typeface="Canva Sans"/>
                <a:cs typeface="Canva Sans"/>
                <a:sym typeface="Canva Sans"/>
              </a:rPr>
              <a:t>0: Không đau ngực</a:t>
            </a:r>
          </a:p>
          <a:p>
            <a:pPr algn="l">
              <a:lnSpc>
                <a:spcPts val="3934"/>
              </a:lnSpc>
            </a:pPr>
            <a:r>
              <a:rPr lang="en-US" sz="2810">
                <a:solidFill>
                  <a:srgbClr val="292828"/>
                </a:solidFill>
                <a:latin typeface="Canva Sans"/>
                <a:ea typeface="Canva Sans"/>
                <a:cs typeface="Canva Sans"/>
                <a:sym typeface="Canva Sans"/>
              </a:rPr>
              <a:t>1:</a:t>
            </a:r>
            <a:r>
              <a:rPr lang="en-US" sz="2810">
                <a:solidFill>
                  <a:srgbClr val="292828"/>
                </a:solidFill>
                <a:latin typeface="Canva Sans"/>
                <a:ea typeface="Canva Sans"/>
                <a:cs typeface="Canva Sans"/>
                <a:sym typeface="Canva Sans"/>
              </a:rPr>
              <a:t> Đau thắt ngực điển hình (typical angina)</a:t>
            </a:r>
          </a:p>
          <a:p>
            <a:pPr algn="l">
              <a:lnSpc>
                <a:spcPts val="3934"/>
              </a:lnSpc>
            </a:pPr>
            <a:r>
              <a:rPr lang="en-US" sz="2810">
                <a:solidFill>
                  <a:srgbClr val="292828"/>
                </a:solidFill>
                <a:latin typeface="Canva Sans"/>
                <a:ea typeface="Canva Sans"/>
                <a:cs typeface="Canva Sans"/>
                <a:sym typeface="Canva Sans"/>
              </a:rPr>
              <a:t>2: Đau thắt ngực không điển hình (atypical angina)</a:t>
            </a:r>
          </a:p>
          <a:p>
            <a:pPr algn="l">
              <a:lnSpc>
                <a:spcPts val="3934"/>
              </a:lnSpc>
            </a:pPr>
            <a:r>
              <a:rPr lang="en-US" sz="2810">
                <a:solidFill>
                  <a:srgbClr val="292828"/>
                </a:solidFill>
                <a:latin typeface="Canva Sans"/>
                <a:ea typeface="Canva Sans"/>
                <a:cs typeface="Canva Sans"/>
                <a:sym typeface="Canva Sans"/>
              </a:rPr>
              <a:t>3: Đau không phải do tim (non-anginal pain)</a:t>
            </a:r>
          </a:p>
          <a:p>
            <a:pPr algn="l">
              <a:lnSpc>
                <a:spcPts val="3934"/>
              </a:lnSpc>
            </a:pPr>
            <a:r>
              <a:rPr lang="en-US" sz="2810">
                <a:solidFill>
                  <a:srgbClr val="292828"/>
                </a:solidFill>
                <a:latin typeface="Canva Sans"/>
                <a:ea typeface="Canva Sans"/>
                <a:cs typeface="Canva Sans"/>
                <a:sym typeface="Canva Sans"/>
              </a:rPr>
              <a:t>4: Không triệu chứng (asymptomatic)</a:t>
            </a:r>
          </a:p>
          <a:p>
            <a:pPr algn="l" marL="606696" indent="-303348" lvl="1">
              <a:lnSpc>
                <a:spcPts val="3934"/>
              </a:lnSpc>
              <a:buFont typeface="Arial"/>
              <a:buChar char="•"/>
            </a:pPr>
            <a:r>
              <a:rPr lang="en-US" sz="2810">
                <a:solidFill>
                  <a:srgbClr val="292828"/>
                </a:solidFill>
                <a:latin typeface="Canva Sans Bold"/>
                <a:ea typeface="Canva Sans Bold"/>
                <a:cs typeface="Canva Sans Bold"/>
                <a:sym typeface="Canva Sans Bold"/>
              </a:rPr>
              <a:t>trestbps (resting blood pressure)</a:t>
            </a:r>
            <a:r>
              <a:rPr lang="en-US" sz="2810">
                <a:solidFill>
                  <a:srgbClr val="292828"/>
                </a:solidFill>
                <a:latin typeface="Canva Sans"/>
                <a:ea typeface="Canva Sans"/>
                <a:cs typeface="Canva Sans"/>
                <a:sym typeface="Canva Sans"/>
              </a:rPr>
              <a:t>: Huyết áp lúc nghỉ ngơi của bệnh nhân, tính bằng mm Hg.</a:t>
            </a:r>
          </a:p>
          <a:p>
            <a:pPr algn="l" marL="606696" indent="-303348" lvl="1">
              <a:lnSpc>
                <a:spcPts val="3934"/>
              </a:lnSpc>
              <a:buFont typeface="Arial"/>
              <a:buChar char="•"/>
            </a:pPr>
            <a:r>
              <a:rPr lang="en-US" sz="2810">
                <a:solidFill>
                  <a:srgbClr val="292828"/>
                </a:solidFill>
                <a:latin typeface="Canva Sans Bold"/>
                <a:ea typeface="Canva Sans Bold"/>
                <a:cs typeface="Canva Sans Bold"/>
                <a:sym typeface="Canva Sans Bold"/>
              </a:rPr>
              <a:t>chol (serum cholesterol)</a:t>
            </a:r>
            <a:r>
              <a:rPr lang="en-US" sz="2810">
                <a:solidFill>
                  <a:srgbClr val="292828"/>
                </a:solidFill>
                <a:latin typeface="Canva Sans"/>
                <a:ea typeface="Canva Sans"/>
                <a:cs typeface="Canva Sans"/>
                <a:sym typeface="Canva Sans"/>
              </a:rPr>
              <a:t>: Mức cholesterol trong máu của bệnh nhân, tính bằng mg/dl.</a:t>
            </a:r>
          </a:p>
          <a:p>
            <a:pPr algn="l" marL="606696" indent="-303348" lvl="1">
              <a:lnSpc>
                <a:spcPts val="3934"/>
              </a:lnSpc>
              <a:buFont typeface="Arial"/>
              <a:buChar char="•"/>
            </a:pPr>
            <a:r>
              <a:rPr lang="en-US" sz="2810">
                <a:solidFill>
                  <a:srgbClr val="292828"/>
                </a:solidFill>
                <a:latin typeface="Canva Sans Bold"/>
                <a:ea typeface="Canva Sans Bold"/>
                <a:cs typeface="Canva Sans Bold"/>
                <a:sym typeface="Canva Sans Bold"/>
              </a:rPr>
              <a:t>fbs (fasting blood sugar)</a:t>
            </a:r>
            <a:r>
              <a:rPr lang="en-US" sz="2810">
                <a:solidFill>
                  <a:srgbClr val="292828"/>
                </a:solidFill>
                <a:latin typeface="Canva Sans"/>
                <a:ea typeface="Canva Sans"/>
                <a:cs typeface="Canva Sans"/>
                <a:sym typeface="Canva Sans"/>
              </a:rPr>
              <a:t>: Lượng đường trong máu lúc đói (1 = Lớn hơn 120 mg/dl, 0 = Nhỏ hơn hoặc bằng 120 mg/dl).</a:t>
            </a:r>
          </a:p>
          <a:p>
            <a:pPr algn="l">
              <a:lnSpc>
                <a:spcPts val="3934"/>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7886" y="544513"/>
            <a:ext cx="6549152"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Inter"/>
                <a:ea typeface="Inter"/>
                <a:cs typeface="Inter"/>
                <a:sym typeface="Inter"/>
              </a:rPr>
              <a:t>2.Giải thích các chỉ số</a:t>
            </a:r>
          </a:p>
        </p:txBody>
      </p:sp>
      <p:sp>
        <p:nvSpPr>
          <p:cNvPr name="TextBox 3" id="3"/>
          <p:cNvSpPr txBox="true"/>
          <p:nvPr/>
        </p:nvSpPr>
        <p:spPr>
          <a:xfrm rot="0">
            <a:off x="0" y="2066689"/>
            <a:ext cx="18288000" cy="6994849"/>
          </a:xfrm>
          <a:prstGeom prst="rect">
            <a:avLst/>
          </a:prstGeom>
        </p:spPr>
        <p:txBody>
          <a:bodyPr anchor="t" rtlCol="false" tIns="0" lIns="0" bIns="0" rIns="0">
            <a:spAutoFit/>
          </a:bodyPr>
          <a:lstStyle/>
          <a:p>
            <a:pPr algn="l" marL="536993" indent="-268497" lvl="1">
              <a:lnSpc>
                <a:spcPts val="3482"/>
              </a:lnSpc>
              <a:buFont typeface="Arial"/>
              <a:buChar char="•"/>
            </a:pPr>
            <a:r>
              <a:rPr lang="en-US" sz="2487">
                <a:solidFill>
                  <a:srgbClr val="000000"/>
                </a:solidFill>
                <a:latin typeface="Canva Sans Bold"/>
                <a:ea typeface="Canva Sans Bold"/>
                <a:cs typeface="Canva Sans Bold"/>
                <a:sym typeface="Canva Sans Bold"/>
              </a:rPr>
              <a:t>fbs (fasting bloo</a:t>
            </a:r>
            <a:r>
              <a:rPr lang="en-US" sz="2487">
                <a:solidFill>
                  <a:srgbClr val="000000"/>
                </a:solidFill>
                <a:latin typeface="Canva Sans Bold"/>
                <a:ea typeface="Canva Sans Bold"/>
                <a:cs typeface="Canva Sans Bold"/>
                <a:sym typeface="Canva Sans Bold"/>
              </a:rPr>
              <a:t>d sugar)</a:t>
            </a:r>
            <a:r>
              <a:rPr lang="en-US" sz="2487">
                <a:solidFill>
                  <a:srgbClr val="000000"/>
                </a:solidFill>
                <a:latin typeface="Canva Sans"/>
                <a:ea typeface="Canva Sans"/>
                <a:cs typeface="Canva Sans"/>
                <a:sym typeface="Canva Sans"/>
              </a:rPr>
              <a:t>: Lượng đường trong máu lúc đói (1 = Lớn hơn 120 mg/dl, 0 = Nhỏ hơn hoặc bằng 120 mg/dl).</a:t>
            </a:r>
          </a:p>
          <a:p>
            <a:pPr algn="l" marL="536993" indent="-268497" lvl="1">
              <a:lnSpc>
                <a:spcPts val="3482"/>
              </a:lnSpc>
              <a:buFont typeface="Arial"/>
              <a:buChar char="•"/>
            </a:pPr>
            <a:r>
              <a:rPr lang="en-US" sz="2487">
                <a:solidFill>
                  <a:srgbClr val="000000"/>
                </a:solidFill>
                <a:latin typeface="Canva Sans Bold"/>
                <a:ea typeface="Canva Sans Bold"/>
                <a:cs typeface="Canva Sans Bold"/>
                <a:sym typeface="Canva Sans Bold"/>
              </a:rPr>
              <a:t>restecg (resting electrocardiographic results)</a:t>
            </a:r>
            <a:r>
              <a:rPr lang="en-US" sz="2487">
                <a:solidFill>
                  <a:srgbClr val="000000"/>
                </a:solidFill>
                <a:latin typeface="Canva Sans"/>
                <a:ea typeface="Canva Sans"/>
                <a:cs typeface="Canva Sans"/>
                <a:sym typeface="Canva Sans"/>
              </a:rPr>
              <a:t>: Kết quả điện tâm đồ khi nghỉ ngơi:</a:t>
            </a:r>
          </a:p>
          <a:p>
            <a:pPr algn="l" marL="536993" indent="-268497" lvl="1">
              <a:lnSpc>
                <a:spcPts val="3482"/>
              </a:lnSpc>
              <a:buFont typeface="Arial"/>
              <a:buChar char="•"/>
            </a:pPr>
            <a:r>
              <a:rPr lang="en-US" sz="2487">
                <a:solidFill>
                  <a:srgbClr val="000000"/>
                </a:solidFill>
                <a:latin typeface="Canva Sans"/>
                <a:ea typeface="Canva Sans"/>
                <a:cs typeface="Canva Sans"/>
                <a:sym typeface="Canva Sans"/>
              </a:rPr>
              <a:t>0: Bình thường</a:t>
            </a:r>
          </a:p>
          <a:p>
            <a:pPr algn="l">
              <a:lnSpc>
                <a:spcPts val="3482"/>
              </a:lnSpc>
            </a:pPr>
            <a:r>
              <a:rPr lang="en-US" sz="2487">
                <a:solidFill>
                  <a:srgbClr val="000000"/>
                </a:solidFill>
                <a:latin typeface="Canva Sans"/>
                <a:ea typeface="Canva Sans"/>
                <a:cs typeface="Canva Sans"/>
                <a:sym typeface="Canva Sans"/>
              </a:rPr>
              <a:t>1: Có bất thường về ST-T (như T đảo ngược và ST chênh)</a:t>
            </a:r>
          </a:p>
          <a:p>
            <a:pPr algn="l">
              <a:lnSpc>
                <a:spcPts val="3482"/>
              </a:lnSpc>
            </a:pPr>
            <a:r>
              <a:rPr lang="en-US" sz="2487">
                <a:solidFill>
                  <a:srgbClr val="000000"/>
                </a:solidFill>
                <a:latin typeface="Canva Sans"/>
                <a:ea typeface="Canva Sans"/>
                <a:cs typeface="Canva Sans"/>
                <a:sym typeface="Canva Sans"/>
              </a:rPr>
              <a:t>2: Dày thất trái chắc chắn hoặc đã từng nhồi máu cơ tim</a:t>
            </a:r>
          </a:p>
          <a:p>
            <a:pPr algn="l" marL="536993" indent="-268497" lvl="1">
              <a:lnSpc>
                <a:spcPts val="3482"/>
              </a:lnSpc>
              <a:buFont typeface="Arial"/>
              <a:buChar char="•"/>
            </a:pPr>
            <a:r>
              <a:rPr lang="en-US" sz="2487">
                <a:solidFill>
                  <a:srgbClr val="000000"/>
                </a:solidFill>
                <a:latin typeface="Canva Sans Bold"/>
                <a:ea typeface="Canva Sans Bold"/>
                <a:cs typeface="Canva Sans Bold"/>
                <a:sym typeface="Canva Sans Bold"/>
              </a:rPr>
              <a:t>thalach (maximum heart rate achieved)</a:t>
            </a:r>
            <a:r>
              <a:rPr lang="en-US" sz="2487">
                <a:solidFill>
                  <a:srgbClr val="000000"/>
                </a:solidFill>
                <a:latin typeface="Canva Sans"/>
                <a:ea typeface="Canva Sans"/>
                <a:cs typeface="Canva Sans"/>
                <a:sym typeface="Canva Sans"/>
              </a:rPr>
              <a:t>: Nhịp tim tối đa mà bệnh nhân đạt được.</a:t>
            </a:r>
          </a:p>
          <a:p>
            <a:pPr algn="l" marL="536993" indent="-268497" lvl="1">
              <a:lnSpc>
                <a:spcPts val="3482"/>
              </a:lnSpc>
              <a:buFont typeface="Arial"/>
              <a:buChar char="•"/>
            </a:pPr>
            <a:r>
              <a:rPr lang="en-US" sz="2487">
                <a:solidFill>
                  <a:srgbClr val="000000"/>
                </a:solidFill>
                <a:latin typeface="Canva Sans Bold"/>
                <a:ea typeface="Canva Sans Bold"/>
                <a:cs typeface="Canva Sans Bold"/>
                <a:sym typeface="Canva Sans Bold"/>
              </a:rPr>
              <a:t>exang (exercise-induced angina)</a:t>
            </a:r>
            <a:r>
              <a:rPr lang="en-US" sz="2487">
                <a:solidFill>
                  <a:srgbClr val="000000"/>
                </a:solidFill>
                <a:latin typeface="Canva Sans"/>
                <a:ea typeface="Canva Sans"/>
                <a:cs typeface="Canva Sans"/>
                <a:sym typeface="Canva Sans"/>
              </a:rPr>
              <a:t>: Đau thắt ngực do tập luyện (1 = Có, 0 = Không).</a:t>
            </a:r>
          </a:p>
          <a:p>
            <a:pPr algn="l" marL="536993" indent="-268497" lvl="1">
              <a:lnSpc>
                <a:spcPts val="3482"/>
              </a:lnSpc>
              <a:buFont typeface="Arial"/>
              <a:buChar char="•"/>
            </a:pPr>
            <a:r>
              <a:rPr lang="en-US" sz="2487">
                <a:solidFill>
                  <a:srgbClr val="000000"/>
                </a:solidFill>
                <a:latin typeface="Canva Sans Bold"/>
                <a:ea typeface="Canva Sans Bold"/>
                <a:cs typeface="Canva Sans Bold"/>
                <a:sym typeface="Canva Sans Bold"/>
              </a:rPr>
              <a:t>oldpeak</a:t>
            </a:r>
            <a:r>
              <a:rPr lang="en-US" sz="2487">
                <a:solidFill>
                  <a:srgbClr val="000000"/>
                </a:solidFill>
                <a:latin typeface="Canva Sans"/>
                <a:ea typeface="Canva Sans"/>
                <a:cs typeface="Canva Sans"/>
                <a:sym typeface="Canva Sans"/>
              </a:rPr>
              <a:t>: Giá trị của ST depression (độ chênh ST) so với mức nghỉ ngơi, liên quan đến tập luyện.</a:t>
            </a:r>
          </a:p>
          <a:p>
            <a:pPr algn="l" marL="536993" indent="-268497" lvl="1">
              <a:lnSpc>
                <a:spcPts val="3482"/>
              </a:lnSpc>
              <a:buFont typeface="Arial"/>
              <a:buChar char="•"/>
            </a:pPr>
            <a:r>
              <a:rPr lang="en-US" sz="2487">
                <a:solidFill>
                  <a:srgbClr val="000000"/>
                </a:solidFill>
                <a:latin typeface="Canva Sans Bold"/>
                <a:ea typeface="Canva Sans Bold"/>
                <a:cs typeface="Canva Sans Bold"/>
                <a:sym typeface="Canva Sans Bold"/>
              </a:rPr>
              <a:t>slope (slope of the peak exercise ST segment)</a:t>
            </a:r>
            <a:r>
              <a:rPr lang="en-US" sz="2487">
                <a:solidFill>
                  <a:srgbClr val="000000"/>
                </a:solidFill>
                <a:latin typeface="Canva Sans"/>
                <a:ea typeface="Canva Sans"/>
                <a:cs typeface="Canva Sans"/>
                <a:sym typeface="Canva Sans"/>
              </a:rPr>
              <a:t>: Độ dốc của đoạn ST trên điện tâm đồ trong khi tập thể dục:</a:t>
            </a:r>
          </a:p>
          <a:p>
            <a:pPr algn="l">
              <a:lnSpc>
                <a:spcPts val="3482"/>
              </a:lnSpc>
            </a:pPr>
            <a:r>
              <a:rPr lang="en-US" sz="2487">
                <a:solidFill>
                  <a:srgbClr val="000000"/>
                </a:solidFill>
                <a:latin typeface="Canva Sans"/>
                <a:ea typeface="Canva Sans"/>
                <a:cs typeface="Canva Sans"/>
                <a:sym typeface="Canva Sans"/>
              </a:rPr>
              <a:t>0: Giảm dần</a:t>
            </a:r>
          </a:p>
          <a:p>
            <a:pPr algn="l">
              <a:lnSpc>
                <a:spcPts val="3482"/>
              </a:lnSpc>
            </a:pPr>
            <a:r>
              <a:rPr lang="en-US" sz="2487">
                <a:solidFill>
                  <a:srgbClr val="000000"/>
                </a:solidFill>
                <a:latin typeface="Canva Sans"/>
                <a:ea typeface="Canva Sans"/>
                <a:cs typeface="Canva Sans"/>
                <a:sym typeface="Canva Sans"/>
              </a:rPr>
              <a:t>1: Bằng phẳng</a:t>
            </a:r>
          </a:p>
          <a:p>
            <a:pPr algn="l">
              <a:lnSpc>
                <a:spcPts val="3482"/>
              </a:lnSpc>
            </a:pPr>
            <a:r>
              <a:rPr lang="en-US" sz="2487">
                <a:solidFill>
                  <a:srgbClr val="000000"/>
                </a:solidFill>
                <a:latin typeface="Canva Sans"/>
                <a:ea typeface="Canva Sans"/>
                <a:cs typeface="Canva Sans"/>
                <a:sym typeface="Canva Sans"/>
              </a:rPr>
              <a:t>2: Tăng dần</a:t>
            </a:r>
          </a:p>
          <a:p>
            <a:pPr algn="l" marL="536993" indent="-268497" lvl="1">
              <a:lnSpc>
                <a:spcPts val="3482"/>
              </a:lnSpc>
              <a:buFont typeface="Arial"/>
              <a:buChar char="•"/>
            </a:pPr>
            <a:r>
              <a:rPr lang="en-US" sz="2487">
                <a:solidFill>
                  <a:srgbClr val="000000"/>
                </a:solidFill>
                <a:latin typeface="Canva Sans Bold"/>
                <a:ea typeface="Canva Sans Bold"/>
                <a:cs typeface="Canva Sans Bold"/>
                <a:sym typeface="Canva Sans Bold"/>
              </a:rPr>
              <a:t>ca (number of major vessels colored by fluoroscopy)</a:t>
            </a:r>
            <a:r>
              <a:rPr lang="en-US" sz="2487">
                <a:solidFill>
                  <a:srgbClr val="000000"/>
                </a:solidFill>
                <a:latin typeface="Canva Sans"/>
                <a:ea typeface="Canva Sans"/>
                <a:cs typeface="Canva Sans"/>
                <a:sym typeface="Canva Sans"/>
              </a:rPr>
              <a:t>: Số lượng mạch máu lớn được đánh dấu bằng fluoroscopy (có thể là từ 0 đến 3).</a:t>
            </a:r>
          </a:p>
          <a:p>
            <a:pPr algn="l">
              <a:lnSpc>
                <a:spcPts val="3482"/>
              </a:lnSpc>
            </a:pPr>
          </a:p>
          <a:p>
            <a:pPr algn="l">
              <a:lnSpc>
                <a:spcPts val="3482"/>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1818" y="544513"/>
            <a:ext cx="6549152"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Inter"/>
                <a:ea typeface="Inter"/>
                <a:cs typeface="Inter"/>
                <a:sym typeface="Inter"/>
              </a:rPr>
              <a:t>2.Giải thích các chỉ số</a:t>
            </a:r>
          </a:p>
        </p:txBody>
      </p:sp>
      <p:sp>
        <p:nvSpPr>
          <p:cNvPr name="TextBox 3" id="3"/>
          <p:cNvSpPr txBox="true"/>
          <p:nvPr/>
        </p:nvSpPr>
        <p:spPr>
          <a:xfrm rot="0">
            <a:off x="0" y="1988553"/>
            <a:ext cx="18288000" cy="788034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exang (exercise-induced angina): </a:t>
            </a:r>
            <a:r>
              <a:rPr lang="en-US" sz="2500">
                <a:solidFill>
                  <a:srgbClr val="000000"/>
                </a:solidFill>
                <a:latin typeface="Canva Sans"/>
                <a:ea typeface="Canva Sans"/>
                <a:cs typeface="Canva Sans"/>
                <a:sym typeface="Canva Sans"/>
              </a:rPr>
              <a:t>Đau thắt ngực do tập luyện (1 = Có, 0 = Không).</a:t>
            </a: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oldpeak: </a:t>
            </a:r>
            <a:r>
              <a:rPr lang="en-US" sz="2500">
                <a:solidFill>
                  <a:srgbClr val="000000"/>
                </a:solidFill>
                <a:latin typeface="Canva Sans"/>
                <a:ea typeface="Canva Sans"/>
                <a:cs typeface="Canva Sans"/>
                <a:sym typeface="Canva Sans"/>
              </a:rPr>
              <a:t>Giá trị của ST depression (độ chênh ST) so với mức nghỉ ngơi, liên quan đến tập luyện.</a:t>
            </a:r>
          </a:p>
          <a:p>
            <a:pPr algn="l" marL="539754" indent="-269877" lvl="1">
              <a:lnSpc>
                <a:spcPts val="3500"/>
              </a:lnSpc>
              <a:buFont typeface="Arial"/>
              <a:buChar char="•"/>
            </a:pP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slope (slope of the peak exercise ST segment): Độ dốc của đoạn ST trên điện tâm đồ trong khi tập thể dục:</a:t>
            </a: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0: Giảm dần</a:t>
            </a: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1: Bằng phẳng</a:t>
            </a: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2: Tăng dần</a:t>
            </a:r>
          </a:p>
          <a:p>
            <a:pPr algn="l" marL="539754" indent="-269877" lvl="1">
              <a:lnSpc>
                <a:spcPts val="3500"/>
              </a:lnSpc>
              <a:buFont typeface="Arial"/>
              <a:buChar char="•"/>
            </a:pP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ca (number of major vessels colored by fluoroscopy): </a:t>
            </a:r>
            <a:r>
              <a:rPr lang="en-US" sz="2500">
                <a:solidFill>
                  <a:srgbClr val="000000"/>
                </a:solidFill>
                <a:latin typeface="Canva Sans"/>
                <a:ea typeface="Canva Sans"/>
                <a:cs typeface="Canva Sans"/>
                <a:sym typeface="Canva Sans"/>
              </a:rPr>
              <a:t>Số lượng mạch máu lớn được đánh dấu bằng fluoroscopy (có thể là từ 0 đến 3).</a:t>
            </a:r>
          </a:p>
          <a:p>
            <a:pPr algn="l">
              <a:lnSpc>
                <a:spcPts val="3500"/>
              </a:lnSpc>
            </a:pP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thal</a:t>
            </a:r>
            <a:r>
              <a:rPr lang="en-US" sz="2500">
                <a:solidFill>
                  <a:srgbClr val="000000"/>
                </a:solidFill>
                <a:latin typeface="Canva Sans"/>
                <a:ea typeface="Canva Sans"/>
                <a:cs typeface="Canva Sans"/>
                <a:sym typeface="Canva Sans"/>
              </a:rPr>
              <a:t>:</a:t>
            </a:r>
            <a:r>
              <a:rPr lang="en-US" sz="2500">
                <a:solidFill>
                  <a:srgbClr val="000000"/>
                </a:solidFill>
                <a:latin typeface="Canva Sans"/>
                <a:ea typeface="Canva Sans"/>
                <a:cs typeface="Canva Sans"/>
                <a:sym typeface="Canva Sans"/>
              </a:rPr>
              <a:t> Kết quả kiểm tra Thallium scan:</a:t>
            </a:r>
          </a:p>
          <a:p>
            <a:pPr algn="l">
              <a:lnSpc>
                <a:spcPts val="3500"/>
              </a:lnSpc>
            </a:pPr>
            <a:r>
              <a:rPr lang="en-US" sz="2500">
                <a:solidFill>
                  <a:srgbClr val="000000"/>
                </a:solidFill>
                <a:latin typeface="Canva Sans"/>
                <a:ea typeface="Canva Sans"/>
                <a:cs typeface="Canva Sans"/>
                <a:sym typeface="Canva Sans"/>
              </a:rPr>
              <a:t>0: Bình thường</a:t>
            </a:r>
          </a:p>
          <a:p>
            <a:pPr algn="l">
              <a:lnSpc>
                <a:spcPts val="3500"/>
              </a:lnSpc>
            </a:pPr>
            <a:r>
              <a:rPr lang="en-US" sz="2500">
                <a:solidFill>
                  <a:srgbClr val="000000"/>
                </a:solidFill>
                <a:latin typeface="Canva Sans"/>
                <a:ea typeface="Canva Sans"/>
                <a:cs typeface="Canva Sans"/>
                <a:sym typeface="Canva Sans"/>
              </a:rPr>
              <a:t>1: Khiếm khuyết cố định (fixed defect)</a:t>
            </a:r>
          </a:p>
          <a:p>
            <a:pPr algn="l">
              <a:lnSpc>
                <a:spcPts val="3500"/>
              </a:lnSpc>
            </a:pPr>
            <a:r>
              <a:rPr lang="en-US" sz="2500">
                <a:solidFill>
                  <a:srgbClr val="000000"/>
                </a:solidFill>
                <a:latin typeface="Canva Sans"/>
                <a:ea typeface="Canva Sans"/>
                <a:cs typeface="Canva Sans"/>
                <a:sym typeface="Canva Sans"/>
              </a:rPr>
              <a:t>                            2: Khiếm khuyết có thể đảo ngược (reversible defect)</a:t>
            </a:r>
          </a:p>
          <a:p>
            <a:pPr algn="l">
              <a:lnSpc>
                <a:spcPts val="3500"/>
              </a:lnSpc>
            </a:pPr>
          </a:p>
          <a:p>
            <a:pPr algn="l" marL="539754" indent="-269877" lvl="1">
              <a:lnSpc>
                <a:spcPts val="3500"/>
              </a:lnSpc>
              <a:buFont typeface="Arial"/>
              <a:buChar char="•"/>
            </a:pPr>
            <a:r>
              <a:rPr lang="en-US" sz="2500">
                <a:solidFill>
                  <a:srgbClr val="000000"/>
                </a:solidFill>
                <a:latin typeface="Canva Sans Bold"/>
                <a:ea typeface="Canva Sans Bold"/>
                <a:cs typeface="Canva Sans Bold"/>
                <a:sym typeface="Canva Sans Bold"/>
              </a:rPr>
              <a:t>num</a:t>
            </a:r>
            <a:r>
              <a:rPr lang="en-US" sz="2500">
                <a:solidFill>
                  <a:srgbClr val="000000"/>
                </a:solidFill>
                <a:latin typeface="Canva Sans"/>
                <a:ea typeface="Canva Sans"/>
                <a:cs typeface="Canva Sans"/>
                <a:sym typeface="Canva Sans"/>
              </a:rPr>
              <a:t>: Chẩn đoán bệnh tim (0: Không có bệnh, 1-4: Mức độ bệnh tim từ nhẹ đến nặng).</a:t>
            </a:r>
          </a:p>
          <a:p>
            <a:pPr algn="l">
              <a:lnSpc>
                <a:spcPts val="35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64427" y="598259"/>
            <a:ext cx="6631186" cy="1749425"/>
          </a:xfrm>
          <a:prstGeom prst="rect">
            <a:avLst/>
          </a:prstGeom>
        </p:spPr>
        <p:txBody>
          <a:bodyPr anchor="t" rtlCol="false" tIns="0" lIns="0" bIns="0" rIns="0">
            <a:spAutoFit/>
          </a:bodyPr>
          <a:lstStyle/>
          <a:p>
            <a:pPr algn="ctr">
              <a:lnSpc>
                <a:spcPts val="7000"/>
              </a:lnSpc>
            </a:pPr>
            <a:r>
              <a:rPr lang="en-US" sz="5000">
                <a:solidFill>
                  <a:srgbClr val="000000"/>
                </a:solidFill>
                <a:latin typeface="Inter"/>
                <a:ea typeface="Inter"/>
                <a:cs typeface="Inter"/>
                <a:sym typeface="Inter"/>
              </a:rPr>
              <a:t>3.Giao diện trang web</a:t>
            </a:r>
          </a:p>
          <a:p>
            <a:pPr algn="ctr">
              <a:lnSpc>
                <a:spcPts val="7000"/>
              </a:lnSpc>
              <a:spcBef>
                <a:spcPct val="0"/>
              </a:spcBef>
            </a:pPr>
          </a:p>
        </p:txBody>
      </p:sp>
      <p:sp>
        <p:nvSpPr>
          <p:cNvPr name="Freeform 3" id="3"/>
          <p:cNvSpPr/>
          <p:nvPr/>
        </p:nvSpPr>
        <p:spPr>
          <a:xfrm flipH="false" flipV="false" rot="0">
            <a:off x="1933070" y="2347684"/>
            <a:ext cx="14421860" cy="6754542"/>
          </a:xfrm>
          <a:custGeom>
            <a:avLst/>
            <a:gdLst/>
            <a:ahLst/>
            <a:cxnLst/>
            <a:rect r="r" b="b" t="t" l="l"/>
            <a:pathLst>
              <a:path h="6754542" w="14421860">
                <a:moveTo>
                  <a:pt x="0" y="0"/>
                </a:moveTo>
                <a:lnTo>
                  <a:pt x="14421860" y="0"/>
                </a:lnTo>
                <a:lnTo>
                  <a:pt x="14421860" y="6754542"/>
                </a:lnTo>
                <a:lnTo>
                  <a:pt x="0" y="675454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9915" y="165100"/>
            <a:ext cx="2339697"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Inter"/>
                <a:ea typeface="Inter"/>
                <a:cs typeface="Inter"/>
                <a:sym typeface="Inter"/>
              </a:rPr>
              <a:t>4.Demo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DAGN4nAYvh4</dc:identifier>
  <dcterms:modified xsi:type="dcterms:W3CDTF">2011-08-01T06:04:30Z</dcterms:modified>
  <cp:revision>1</cp:revision>
  <dc:title>TRƯỜNG ĐẠI HỌC</dc:title>
</cp:coreProperties>
</file>