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7"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C24573-4874-436B-A65A-28A97EE57EF3}"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D651-3B33-4900-96C2-AD939F00968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5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24573-4874-436B-A65A-28A97EE57EF3}"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D651-3B33-4900-96C2-AD939F009687}" type="slidenum">
              <a:rPr lang="en-US" smtClean="0"/>
              <a:t>‹#›</a:t>
            </a:fld>
            <a:endParaRPr lang="en-US"/>
          </a:p>
        </p:txBody>
      </p:sp>
    </p:spTree>
    <p:extLst>
      <p:ext uri="{BB962C8B-B14F-4D97-AF65-F5344CB8AC3E}">
        <p14:creationId xmlns:p14="http://schemas.microsoft.com/office/powerpoint/2010/main" val="287716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24573-4874-436B-A65A-28A97EE57EF3}"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D651-3B33-4900-96C2-AD939F009687}" type="slidenum">
              <a:rPr lang="en-US" smtClean="0"/>
              <a:t>‹#›</a:t>
            </a:fld>
            <a:endParaRPr lang="en-US"/>
          </a:p>
        </p:txBody>
      </p:sp>
    </p:spTree>
    <p:extLst>
      <p:ext uri="{BB962C8B-B14F-4D97-AF65-F5344CB8AC3E}">
        <p14:creationId xmlns:p14="http://schemas.microsoft.com/office/powerpoint/2010/main" val="155112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24573-4874-436B-A65A-28A97EE57EF3}"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D651-3B33-4900-96C2-AD939F009687}" type="slidenum">
              <a:rPr lang="en-US" smtClean="0"/>
              <a:t>‹#›</a:t>
            </a:fld>
            <a:endParaRPr lang="en-US"/>
          </a:p>
        </p:txBody>
      </p:sp>
    </p:spTree>
    <p:extLst>
      <p:ext uri="{BB962C8B-B14F-4D97-AF65-F5344CB8AC3E}">
        <p14:creationId xmlns:p14="http://schemas.microsoft.com/office/powerpoint/2010/main" val="424713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24573-4874-436B-A65A-28A97EE57EF3}" type="datetimeFigureOut">
              <a:rPr lang="en-US" smtClean="0"/>
              <a:t>31-Oct-18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7D651-3B33-4900-96C2-AD939F00968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42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C24573-4874-436B-A65A-28A97EE57EF3}" type="datetimeFigureOut">
              <a:rPr lang="en-US" smtClean="0"/>
              <a:t>31-Oct-18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7D651-3B33-4900-96C2-AD939F009687}" type="slidenum">
              <a:rPr lang="en-US" smtClean="0"/>
              <a:t>‹#›</a:t>
            </a:fld>
            <a:endParaRPr lang="en-US"/>
          </a:p>
        </p:txBody>
      </p:sp>
    </p:spTree>
    <p:extLst>
      <p:ext uri="{BB962C8B-B14F-4D97-AF65-F5344CB8AC3E}">
        <p14:creationId xmlns:p14="http://schemas.microsoft.com/office/powerpoint/2010/main" val="392394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C24573-4874-436B-A65A-28A97EE57EF3}" type="datetimeFigureOut">
              <a:rPr lang="en-US" smtClean="0"/>
              <a:t>31-Oct-18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7D651-3B33-4900-96C2-AD939F009687}" type="slidenum">
              <a:rPr lang="en-US" smtClean="0"/>
              <a:t>‹#›</a:t>
            </a:fld>
            <a:endParaRPr lang="en-US"/>
          </a:p>
        </p:txBody>
      </p:sp>
    </p:spTree>
    <p:extLst>
      <p:ext uri="{BB962C8B-B14F-4D97-AF65-F5344CB8AC3E}">
        <p14:creationId xmlns:p14="http://schemas.microsoft.com/office/powerpoint/2010/main" val="408113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C24573-4874-436B-A65A-28A97EE57EF3}" type="datetimeFigureOut">
              <a:rPr lang="en-US" smtClean="0"/>
              <a:t>31-Oct-18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7D651-3B33-4900-96C2-AD939F009687}" type="slidenum">
              <a:rPr lang="en-US" smtClean="0"/>
              <a:t>‹#›</a:t>
            </a:fld>
            <a:endParaRPr lang="en-US"/>
          </a:p>
        </p:txBody>
      </p:sp>
    </p:spTree>
    <p:extLst>
      <p:ext uri="{BB962C8B-B14F-4D97-AF65-F5344CB8AC3E}">
        <p14:creationId xmlns:p14="http://schemas.microsoft.com/office/powerpoint/2010/main" val="279215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C24573-4874-436B-A65A-28A97EE57EF3}" type="datetimeFigureOut">
              <a:rPr lang="en-US" smtClean="0"/>
              <a:t>31-Oct-18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07D651-3B33-4900-96C2-AD939F009687}" type="slidenum">
              <a:rPr lang="en-US" smtClean="0"/>
              <a:t>‹#›</a:t>
            </a:fld>
            <a:endParaRPr lang="en-US"/>
          </a:p>
        </p:txBody>
      </p:sp>
    </p:spTree>
    <p:extLst>
      <p:ext uri="{BB962C8B-B14F-4D97-AF65-F5344CB8AC3E}">
        <p14:creationId xmlns:p14="http://schemas.microsoft.com/office/powerpoint/2010/main" val="167361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C24573-4874-436B-A65A-28A97EE57EF3}" type="datetimeFigureOut">
              <a:rPr lang="en-US" smtClean="0"/>
              <a:t>31-Oct-18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07D651-3B33-4900-96C2-AD939F009687}" type="slidenum">
              <a:rPr lang="en-US" smtClean="0"/>
              <a:t>‹#›</a:t>
            </a:fld>
            <a:endParaRPr lang="en-US"/>
          </a:p>
        </p:txBody>
      </p:sp>
    </p:spTree>
    <p:extLst>
      <p:ext uri="{BB962C8B-B14F-4D97-AF65-F5344CB8AC3E}">
        <p14:creationId xmlns:p14="http://schemas.microsoft.com/office/powerpoint/2010/main" val="15910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C24573-4874-436B-A65A-28A97EE57EF3}" type="datetimeFigureOut">
              <a:rPr lang="en-US" smtClean="0"/>
              <a:t>31-Oct-18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7D651-3B33-4900-96C2-AD939F009687}" type="slidenum">
              <a:rPr lang="en-US" smtClean="0"/>
              <a:t>‹#›</a:t>
            </a:fld>
            <a:endParaRPr lang="en-US"/>
          </a:p>
        </p:txBody>
      </p:sp>
    </p:spTree>
    <p:extLst>
      <p:ext uri="{BB962C8B-B14F-4D97-AF65-F5344CB8AC3E}">
        <p14:creationId xmlns:p14="http://schemas.microsoft.com/office/powerpoint/2010/main" val="201154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C24573-4874-436B-A65A-28A97EE57EF3}" type="datetimeFigureOut">
              <a:rPr lang="en-US" smtClean="0"/>
              <a:t>31-Oct-18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07D651-3B33-4900-96C2-AD939F00968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365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3645" y="437883"/>
            <a:ext cx="8912179" cy="1938992"/>
          </a:xfrm>
          <a:prstGeom prst="rect">
            <a:avLst/>
          </a:prstGeom>
          <a:noFill/>
        </p:spPr>
        <p:txBody>
          <a:bodyPr wrap="square" rtlCol="0">
            <a:spAutoFit/>
          </a:bodyPr>
          <a:lstStyle/>
          <a:p>
            <a:pPr algn="ctr"/>
            <a:r>
              <a:rPr lang="en-US" sz="4800" b="1">
                <a:solidFill>
                  <a:srgbClr val="C00000"/>
                </a:solidFill>
                <a:latin typeface="Times New Roman" panose="02020603050405020304" pitchFamily="18" charset="0"/>
                <a:cs typeface="Times New Roman" panose="02020603050405020304" pitchFamily="18" charset="0"/>
              </a:rPr>
              <a:t>Game cờ caro 3x3 sử dụng AI</a:t>
            </a:r>
            <a:endParaRPr lang="en-US" sz="4800">
              <a:solidFill>
                <a:srgbClr val="C00000"/>
              </a:solidFill>
              <a:latin typeface="Times New Roman" panose="02020603050405020304" pitchFamily="18" charset="0"/>
              <a:cs typeface="Times New Roman" panose="02020603050405020304" pitchFamily="18" charset="0"/>
            </a:endParaRPr>
          </a:p>
          <a:p>
            <a:pPr algn="ctr"/>
            <a:r>
              <a:rPr lang="en-US" sz="4800" b="1">
                <a:solidFill>
                  <a:srgbClr val="C00000"/>
                </a:solidFill>
                <a:latin typeface="Times New Roman" panose="02020603050405020304" pitchFamily="18" charset="0"/>
                <a:cs typeface="Times New Roman" panose="02020603050405020304" pitchFamily="18" charset="0"/>
              </a:rPr>
              <a:t>(thuật toán minimax)</a:t>
            </a:r>
            <a:endParaRPr lang="en-US" sz="4800">
              <a:solidFill>
                <a:srgbClr val="C00000"/>
              </a:solidFill>
              <a:latin typeface="Times New Roman" panose="02020603050405020304" pitchFamily="18" charset="0"/>
              <a:cs typeface="Times New Roman" panose="02020603050405020304" pitchFamily="18" charset="0"/>
            </a:endParaRPr>
          </a:p>
          <a:p>
            <a:pPr algn="ctr"/>
            <a:endParaRPr lang="en-US" sz="2400">
              <a:latin typeface="Times New Roman" panose="02020603050405020304" pitchFamily="18" charset="0"/>
              <a:cs typeface="Times New Roman" panose="02020603050405020304" pitchFamily="18" charset="0"/>
            </a:endParaRPr>
          </a:p>
        </p:txBody>
      </p:sp>
      <p:sp>
        <p:nvSpPr>
          <p:cNvPr id="4" name="TextBox 3"/>
          <p:cNvSpPr txBox="1"/>
          <p:nvPr/>
        </p:nvSpPr>
        <p:spPr>
          <a:xfrm>
            <a:off x="1313645" y="3007320"/>
            <a:ext cx="8912179" cy="707886"/>
          </a:xfrm>
          <a:prstGeom prst="rect">
            <a:avLst/>
          </a:prstGeom>
          <a:noFill/>
        </p:spPr>
        <p:txBody>
          <a:bodyPr wrap="square" rtlCol="0">
            <a:spAutoFit/>
          </a:bodyPr>
          <a:lstStyle/>
          <a:p>
            <a:pPr algn="ctr"/>
            <a:r>
              <a:rPr lang="en-US" sz="4000" smtClean="0">
                <a:solidFill>
                  <a:schemeClr val="tx1">
                    <a:lumMod val="95000"/>
                    <a:lumOff val="5000"/>
                  </a:schemeClr>
                </a:solidFill>
                <a:latin typeface="Times New Roman" panose="02020603050405020304" pitchFamily="18" charset="0"/>
                <a:cs typeface="Times New Roman" panose="02020603050405020304" pitchFamily="18" charset="0"/>
              </a:rPr>
              <a:t>Nhóm 15</a:t>
            </a:r>
          </a:p>
        </p:txBody>
      </p:sp>
      <p:sp>
        <p:nvSpPr>
          <p:cNvPr id="5" name="TextBox 4"/>
          <p:cNvSpPr txBox="1"/>
          <p:nvPr/>
        </p:nvSpPr>
        <p:spPr>
          <a:xfrm>
            <a:off x="1313645" y="4752305"/>
            <a:ext cx="8912179" cy="584775"/>
          </a:xfrm>
          <a:prstGeom prst="rect">
            <a:avLst/>
          </a:prstGeom>
          <a:noFill/>
        </p:spPr>
        <p:txBody>
          <a:bodyPr wrap="square" rtlCol="0">
            <a:spAutoFit/>
          </a:bodyPr>
          <a:lstStyle/>
          <a:p>
            <a:pPr algn="ctr"/>
            <a:r>
              <a:rPr lang="en-US" sz="3200" smtClean="0">
                <a:latin typeface="Times New Roman" panose="02020603050405020304" pitchFamily="18" charset="0"/>
                <a:cs typeface="Times New Roman" panose="02020603050405020304" pitchFamily="18" charset="0"/>
              </a:rPr>
              <a:t>Giảng viên hướng dẫn: TS.Hàn Trung Định</a:t>
            </a:r>
          </a:p>
        </p:txBody>
      </p:sp>
    </p:spTree>
    <p:extLst>
      <p:ext uri="{BB962C8B-B14F-4D97-AF65-F5344CB8AC3E}">
        <p14:creationId xmlns:p14="http://schemas.microsoft.com/office/powerpoint/2010/main" val="4383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p:tgtEl>
                                          <p:spTgt spid="3"/>
                                        </p:tgtEl>
                                      </p:cBhvr>
                                    </p:animEffect>
                                    <p:anim calcmode="lin" valueType="num">
                                      <p:cBhvr>
                                        <p:cTn id="8" dur="800" fill="hold"/>
                                        <p:tgtEl>
                                          <p:spTgt spid="3"/>
                                        </p:tgtEl>
                                        <p:attrNameLst>
                                          <p:attrName>ppt_x</p:attrName>
                                        </p:attrNameLst>
                                      </p:cBhvr>
                                      <p:tavLst>
                                        <p:tav tm="0">
                                          <p:val>
                                            <p:strVal val="#ppt_x"/>
                                          </p:val>
                                        </p:tav>
                                        <p:tav tm="100000">
                                          <p:val>
                                            <p:strVal val="#ppt_x"/>
                                          </p:val>
                                        </p:tav>
                                      </p:tavLst>
                                    </p:anim>
                                    <p:anim calcmode="lin" valueType="num">
                                      <p:cBhvr>
                                        <p:cTn id="9" dur="8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800"/>
                                        <p:tgtEl>
                                          <p:spTgt spid="4"/>
                                        </p:tgtEl>
                                      </p:cBhvr>
                                    </p:animEffect>
                                    <p:anim calcmode="lin" valueType="num">
                                      <p:cBhvr>
                                        <p:cTn id="13" dur="800" fill="hold"/>
                                        <p:tgtEl>
                                          <p:spTgt spid="4"/>
                                        </p:tgtEl>
                                        <p:attrNameLst>
                                          <p:attrName>ppt_x</p:attrName>
                                        </p:attrNameLst>
                                      </p:cBhvr>
                                      <p:tavLst>
                                        <p:tav tm="0">
                                          <p:val>
                                            <p:strVal val="#ppt_x"/>
                                          </p:val>
                                        </p:tav>
                                        <p:tav tm="100000">
                                          <p:val>
                                            <p:strVal val="#ppt_x"/>
                                          </p:val>
                                        </p:tav>
                                      </p:tavLst>
                                    </p:anim>
                                    <p:anim calcmode="lin" valueType="num">
                                      <p:cBhvr>
                                        <p:cTn id="14" dur="8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900"/>
                                        <p:tgtEl>
                                          <p:spTgt spid="5"/>
                                        </p:tgtEl>
                                      </p:cBhvr>
                                    </p:animEffect>
                                    <p:anim calcmode="lin" valueType="num">
                                      <p:cBhvr>
                                        <p:cTn id="18" dur="900" fill="hold"/>
                                        <p:tgtEl>
                                          <p:spTgt spid="5"/>
                                        </p:tgtEl>
                                        <p:attrNameLst>
                                          <p:attrName>ppt_x</p:attrName>
                                        </p:attrNameLst>
                                      </p:cBhvr>
                                      <p:tavLst>
                                        <p:tav tm="0">
                                          <p:val>
                                            <p:strVal val="#ppt_x"/>
                                          </p:val>
                                        </p:tav>
                                        <p:tav tm="100000">
                                          <p:val>
                                            <p:strVal val="#ppt_x"/>
                                          </p:val>
                                        </p:tav>
                                      </p:tavLst>
                                    </p:anim>
                                    <p:anim calcmode="lin" valueType="num">
                                      <p:cBhvr>
                                        <p:cTn id="19" dur="9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7" y="1162595"/>
            <a:ext cx="9588136" cy="4937760"/>
          </a:xfrm>
          <a:prstGeom prst="rect">
            <a:avLst/>
          </a:prstGeom>
        </p:spPr>
      </p:pic>
      <p:sp>
        <p:nvSpPr>
          <p:cNvPr id="3" name="TextBox 2"/>
          <p:cNvSpPr txBox="1"/>
          <p:nvPr/>
        </p:nvSpPr>
        <p:spPr>
          <a:xfrm>
            <a:off x="849086" y="248194"/>
            <a:ext cx="3735977" cy="584775"/>
          </a:xfrm>
          <a:prstGeom prst="rect">
            <a:avLst/>
          </a:prstGeom>
          <a:noFill/>
        </p:spPr>
        <p:txBody>
          <a:bodyPr wrap="square" rtlCol="0">
            <a:spAutoFit/>
          </a:bodyPr>
          <a:lstStyle/>
          <a:p>
            <a:r>
              <a:rPr lang="en-US" sz="3200" b="1" smtClean="0">
                <a:solidFill>
                  <a:srgbClr val="C00000"/>
                </a:solidFill>
                <a:latin typeface="Times New Roman" panose="02020603050405020304" pitchFamily="18" charset="0"/>
                <a:cs typeface="Times New Roman" panose="02020603050405020304" pitchFamily="18" charset="0"/>
              </a:rPr>
              <a:t>Thành viên nhóm:</a:t>
            </a:r>
            <a:endParaRPr lang="en-US" sz="3200"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813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171" y="309093"/>
            <a:ext cx="10193629" cy="584775"/>
          </a:xfrm>
          <a:prstGeom prst="rect">
            <a:avLst/>
          </a:prstGeom>
          <a:noFill/>
        </p:spPr>
        <p:txBody>
          <a:bodyPr wrap="square" rtlCol="0">
            <a:spAutoFit/>
          </a:bodyPr>
          <a:lstStyle/>
          <a:p>
            <a:pPr lvl="0"/>
            <a:r>
              <a:rPr lang="en-US" sz="3200" b="1" smtClean="0">
                <a:solidFill>
                  <a:srgbClr val="C00000"/>
                </a:solidFill>
                <a:latin typeface="Times New Roman" panose="02020603050405020304" pitchFamily="18" charset="0"/>
                <a:cs typeface="Times New Roman" panose="02020603050405020304" pitchFamily="18" charset="0"/>
              </a:rPr>
              <a:t>I. GIỚI </a:t>
            </a:r>
            <a:r>
              <a:rPr lang="en-US" sz="3200" b="1">
                <a:solidFill>
                  <a:srgbClr val="C00000"/>
                </a:solidFill>
                <a:latin typeface="Times New Roman" panose="02020603050405020304" pitchFamily="18" charset="0"/>
                <a:cs typeface="Times New Roman" panose="02020603050405020304" pitchFamily="18" charset="0"/>
              </a:rPr>
              <a:t>THIỆU TỔNG </a:t>
            </a:r>
            <a:r>
              <a:rPr lang="en-US" sz="3200" b="1" smtClean="0">
                <a:solidFill>
                  <a:srgbClr val="C00000"/>
                </a:solidFill>
                <a:latin typeface="Times New Roman" panose="02020603050405020304" pitchFamily="18" charset="0"/>
                <a:cs typeface="Times New Roman" panose="02020603050405020304" pitchFamily="18" charset="0"/>
              </a:rPr>
              <a:t>QUAN</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79170" y="1506828"/>
            <a:ext cx="10193629" cy="4031873"/>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Game này là một trò chơi phổ biến dùng viết trên bàn cờ giấy có chín ô, 3x3. Hai người chơi, người dùng ký hiệu </a:t>
            </a:r>
            <a:r>
              <a:rPr lang="en-US" sz="3200" b="1">
                <a:latin typeface="Times New Roman" panose="02020603050405020304" pitchFamily="18" charset="0"/>
                <a:cs typeface="Times New Roman" panose="02020603050405020304" pitchFamily="18" charset="0"/>
              </a:rPr>
              <a:t>O</a:t>
            </a:r>
            <a:r>
              <a:rPr lang="en-US" sz="3200">
                <a:latin typeface="Times New Roman" panose="02020603050405020304" pitchFamily="18" charset="0"/>
                <a:cs typeface="Times New Roman" panose="02020603050405020304" pitchFamily="18" charset="0"/>
              </a:rPr>
              <a:t>, người kia dùng ký hiệu </a:t>
            </a:r>
            <a:r>
              <a:rPr lang="en-US" sz="3200" b="1">
                <a:latin typeface="Times New Roman" panose="02020603050405020304" pitchFamily="18" charset="0"/>
                <a:cs typeface="Times New Roman" panose="02020603050405020304" pitchFamily="18" charset="0"/>
              </a:rPr>
              <a:t>X</a:t>
            </a:r>
            <a:r>
              <a:rPr lang="en-US" sz="3200">
                <a:latin typeface="Times New Roman" panose="02020603050405020304" pitchFamily="18" charset="0"/>
                <a:cs typeface="Times New Roman" panose="02020603050405020304" pitchFamily="18" charset="0"/>
              </a:rPr>
              <a:t>, lần lượt điền ký hiệu của mình vào các ô. Người thắng là người thể tạo được đầu tiên một dãy ba ký hiệu của mình, ngang dọc hay chéo đều được.</a:t>
            </a:r>
          </a:p>
          <a:p>
            <a:r>
              <a:rPr lang="en-US" sz="3200">
                <a:latin typeface="Times New Roman" panose="02020603050405020304" pitchFamily="18" charset="0"/>
                <a:cs typeface="Times New Roman" panose="02020603050405020304" pitchFamily="18" charset="0"/>
              </a:rPr>
              <a:t>Chương trình thay vì hai người chơi thì sẽ ứng dụng trí tuệ nhân tạo để tạo ra một người tự động chơi. Cụ thể ở đây sử dụng thuật toán minimax để thiết lập ra người chơi ảo.</a:t>
            </a:r>
          </a:p>
        </p:txBody>
      </p:sp>
    </p:spTree>
    <p:extLst>
      <p:ext uri="{BB962C8B-B14F-4D97-AF65-F5344CB8AC3E}">
        <p14:creationId xmlns:p14="http://schemas.microsoft.com/office/powerpoint/2010/main" val="186458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3" y="1184855"/>
            <a:ext cx="9440213" cy="452431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Hai người thay phiên nhau đưa ra các nước đi tuân theo các luật game Tic – Tac – Toe </a:t>
            </a:r>
          </a:p>
          <a:p>
            <a:pPr marL="285750" indent="-285750">
              <a:buFontTx/>
              <a:buChar char="-"/>
            </a:pPr>
            <a:r>
              <a:rPr lang="en-US" sz="3200" smtClean="0">
                <a:latin typeface="Times New Roman" panose="02020603050405020304" pitchFamily="18" charset="0"/>
                <a:cs typeface="Times New Roman" panose="02020603050405020304" pitchFamily="18" charset="0"/>
              </a:rPr>
              <a:t>Không gian là bàn chơi gồm 9 ô</a:t>
            </a:r>
          </a:p>
          <a:p>
            <a:pPr marL="285750" indent="-285750">
              <a:buFontTx/>
              <a:buChar char="-"/>
            </a:pPr>
            <a:r>
              <a:rPr lang="en-US" sz="3200" smtClean="0">
                <a:latin typeface="Times New Roman" panose="02020603050405020304" pitchFamily="18" charset="0"/>
                <a:cs typeface="Times New Roman" panose="02020603050405020304" pitchFamily="18" charset="0"/>
              </a:rPr>
              <a:t>Trạng thái ban đầu là các ô đều trống</a:t>
            </a:r>
          </a:p>
          <a:p>
            <a:pPr marL="285750" indent="-285750">
              <a:buFontTx/>
              <a:buChar char="-"/>
            </a:pPr>
            <a:r>
              <a:rPr lang="en-US" sz="3200" smtClean="0">
                <a:latin typeface="Times New Roman" panose="02020603050405020304" pitchFamily="18" charset="0"/>
                <a:cs typeface="Times New Roman" panose="02020603050405020304" pitchFamily="18" charset="0"/>
              </a:rPr>
              <a:t>Các toán tử biến đổi trạng thái là các nước đi hợp lệ</a:t>
            </a:r>
          </a:p>
          <a:p>
            <a:pPr marL="285750" indent="-285750">
              <a:buFontTx/>
              <a:buChar char="-"/>
            </a:pPr>
            <a:r>
              <a:rPr lang="en-US" sz="3200" smtClean="0">
                <a:latin typeface="Times New Roman" panose="02020603050405020304" pitchFamily="18" charset="0"/>
                <a:cs typeface="Times New Roman" panose="02020603050405020304" pitchFamily="18" charset="0"/>
              </a:rPr>
              <a:t>Các trạng thái kết thúc là các tình thế mà cuộc chơi dừng</a:t>
            </a:r>
          </a:p>
          <a:p>
            <a:pPr marL="285750" indent="-285750">
              <a:buFontTx/>
              <a:buChar char="-"/>
            </a:pPr>
            <a:r>
              <a:rPr lang="en-US" sz="3200" smtClean="0">
                <a:latin typeface="Times New Roman" panose="02020603050405020304" pitchFamily="18" charset="0"/>
                <a:cs typeface="Times New Roman" panose="02020603050405020304" pitchFamily="18" charset="0"/>
              </a:rPr>
              <a:t>Hàm kết cuộc: mang giá trị tương ứng với mỗi trạng thái kết thúc</a:t>
            </a:r>
          </a:p>
        </p:txBody>
      </p:sp>
      <p:sp>
        <p:nvSpPr>
          <p:cNvPr id="3" name="TextBox 2"/>
          <p:cNvSpPr txBox="1"/>
          <p:nvPr/>
        </p:nvSpPr>
        <p:spPr>
          <a:xfrm>
            <a:off x="888643" y="244699"/>
            <a:ext cx="5731098" cy="1077218"/>
          </a:xfrm>
          <a:prstGeom prst="rect">
            <a:avLst/>
          </a:prstGeom>
          <a:noFill/>
        </p:spPr>
        <p:txBody>
          <a:bodyPr wrap="square" rtlCol="0">
            <a:spAutoFit/>
          </a:bodyPr>
          <a:lstStyle/>
          <a:p>
            <a:r>
              <a:rPr lang="en-US" sz="3200" b="1">
                <a:solidFill>
                  <a:srgbClr val="C00000"/>
                </a:solidFill>
                <a:latin typeface="Times New Roman" panose="02020603050405020304" pitchFamily="18" charset="0"/>
                <a:cs typeface="Times New Roman" panose="02020603050405020304" pitchFamily="18" charset="0"/>
              </a:rPr>
              <a:t>Cây trò chơi đầy đủ:</a:t>
            </a:r>
          </a:p>
          <a:p>
            <a:endParaRPr lang="en-US" sz="3200"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60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278" y="115911"/>
            <a:ext cx="3992450" cy="584775"/>
          </a:xfrm>
          <a:prstGeom prst="rect">
            <a:avLst/>
          </a:prstGeom>
          <a:noFill/>
        </p:spPr>
        <p:txBody>
          <a:bodyPr wrap="square" rtlCol="0">
            <a:spAutoFit/>
          </a:bodyPr>
          <a:lstStyle/>
          <a:p>
            <a:r>
              <a:rPr lang="en-US" sz="3200" b="1" smtClean="0">
                <a:solidFill>
                  <a:srgbClr val="C00000"/>
                </a:solidFill>
                <a:latin typeface="Times New Roman" panose="02020603050405020304" pitchFamily="18" charset="0"/>
                <a:cs typeface="Times New Roman" panose="02020603050405020304" pitchFamily="18" charset="0"/>
              </a:rPr>
              <a:t>Giải thuật Minimax</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02278" y="855233"/>
            <a:ext cx="11526590" cy="5262979"/>
          </a:xfrm>
          <a:prstGeom prst="rect">
            <a:avLst/>
          </a:prstGeom>
          <a:noFill/>
        </p:spPr>
        <p:txBody>
          <a:bodyPr wrap="square" rtlCol="0">
            <a:spAutoFit/>
          </a:bodyPr>
          <a:lstStyle/>
          <a:p>
            <a:pPr marL="285750" indent="-285750">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Tính toán phản ứng của đối thủ</a:t>
            </a:r>
          </a:p>
          <a:p>
            <a:pPr marL="285750" indent="-285750">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Giả sử đối thủ của bạn cũng sử dụng kiến thức vè không gian và trạng thái</a:t>
            </a:r>
          </a:p>
          <a:p>
            <a:pPr marL="285750" indent="-285750">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Hai đối thủ trong một trò chơi được gọi là MIN và MAX</a:t>
            </a:r>
          </a:p>
          <a:p>
            <a:pPr marL="285750" indent="-285750">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MAX là đại diện cho đối thủ quyết định giảnh thắng lợi hay cố gắng tối đa hóa ưu thế của mình</a:t>
            </a:r>
          </a:p>
          <a:p>
            <a:pPr marL="285750" indent="-285750">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MIN là đối thủ cố gắng tối thiểu hóa điểm số của MAX</a:t>
            </a:r>
          </a:p>
          <a:p>
            <a:pPr marL="285750" indent="-285750">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Minimax sẽ truyền các giá trị này lên cao dần trên đồ thị qua các nút cha mẹ kế tiếp nhau theo luật sau:</a:t>
            </a:r>
          </a:p>
          <a:p>
            <a:pPr marL="742950" lvl="1" indent="-285750">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Nếu trạng thái cha mẹ là nút MAX, gán cho nó giá trị tối đa của các con cháu của nó</a:t>
            </a:r>
          </a:p>
          <a:p>
            <a:pPr marL="742950" lvl="1" indent="-285750">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Nếu trạng thái cha mẹ là MIN, gán cho nó giá trị tối thiểu của các con cháu của nó</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6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549" y="334850"/>
            <a:ext cx="8822028" cy="584775"/>
          </a:xfrm>
          <a:prstGeom prst="rect">
            <a:avLst/>
          </a:prstGeom>
          <a:noFill/>
        </p:spPr>
        <p:txBody>
          <a:bodyPr wrap="square" rtlCol="0">
            <a:spAutoFit/>
          </a:bodyPr>
          <a:lstStyle/>
          <a:p>
            <a:r>
              <a:rPr lang="en-US" sz="3200" b="1" smtClean="0">
                <a:solidFill>
                  <a:srgbClr val="C00000"/>
                </a:solidFill>
                <a:latin typeface="Times New Roman" panose="02020603050405020304" pitchFamily="18" charset="0"/>
                <a:cs typeface="Times New Roman" panose="02020603050405020304" pitchFamily="18" charset="0"/>
              </a:rPr>
              <a:t>II. CHI TIẾT CHƯƠNG TRÌNH</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46220" y="1120462"/>
            <a:ext cx="9118242" cy="5016758"/>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Gồm 3 Class:</a:t>
            </a:r>
          </a:p>
          <a:p>
            <a:pPr marL="342900" indent="-342900">
              <a:buFont typeface="+mj-lt"/>
              <a:buAutoNum type="arabicPeriod"/>
            </a:pPr>
            <a:r>
              <a:rPr lang="en-US" sz="3200" smtClean="0">
                <a:latin typeface="Times New Roman" panose="02020603050405020304" pitchFamily="18" charset="0"/>
                <a:cs typeface="Times New Roman" panose="02020603050405020304" pitchFamily="18" charset="0"/>
              </a:rPr>
              <a:t>Class Move: </a:t>
            </a:r>
            <a:r>
              <a:rPr lang="en-US" sz="3200">
                <a:latin typeface="Times New Roman" panose="02020603050405020304" pitchFamily="18" charset="0"/>
                <a:cs typeface="Times New Roman" panose="02020603050405020304" pitchFamily="18" charset="0"/>
              </a:rPr>
              <a:t> đối tượng Move chứa hàng và cột, phục vụ cho việc xác định vị </a:t>
            </a:r>
            <a:r>
              <a:rPr lang="en-US" sz="3200">
                <a:latin typeface="Times New Roman" panose="02020603050405020304" pitchFamily="18" charset="0"/>
                <a:cs typeface="Times New Roman" panose="02020603050405020304" pitchFamily="18" charset="0"/>
              </a:rPr>
              <a:t>trí </a:t>
            </a:r>
            <a:r>
              <a:rPr lang="en-US" sz="3200" smtClean="0">
                <a:latin typeface="Times New Roman" panose="02020603050405020304" pitchFamily="18" charset="0"/>
                <a:cs typeface="Times New Roman" panose="02020603050405020304" pitchFamily="18" charset="0"/>
              </a:rPr>
              <a:t>ô</a:t>
            </a: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Class Button là đối tượng Button đại diện cho mỗi ô trong bảng game, trong đó mỗi nút chứa 1 kí tự (token) </a:t>
            </a:r>
            <a:r>
              <a:rPr lang="en-US" sz="3200">
                <a:latin typeface="Times New Roman" panose="02020603050405020304" pitchFamily="18" charset="0"/>
                <a:cs typeface="Times New Roman" panose="02020603050405020304" pitchFamily="18" charset="0"/>
              </a:rPr>
              <a:t>đặc </a:t>
            </a:r>
            <a:r>
              <a:rPr lang="en-US" sz="3200" smtClean="0">
                <a:latin typeface="Times New Roman" panose="02020603050405020304" pitchFamily="18" charset="0"/>
                <a:cs typeface="Times New Roman" panose="02020603050405020304" pitchFamily="18" charset="0"/>
              </a:rPr>
              <a:t>trưng</a:t>
            </a:r>
          </a:p>
          <a:p>
            <a:pPr marL="342900" lvl="0" indent="-342900">
              <a:buFont typeface="+mj-lt"/>
              <a:buAutoNum type="arabicPeriod"/>
            </a:pPr>
            <a:r>
              <a:rPr lang="en-US" sz="3200" smtClean="0">
                <a:latin typeface="Times New Roman" panose="02020603050405020304" pitchFamily="18" charset="0"/>
                <a:cs typeface="Times New Roman" panose="02020603050405020304" pitchFamily="18" charset="0"/>
              </a:rPr>
              <a:t> Class TicTacToe </a:t>
            </a:r>
            <a:r>
              <a:rPr lang="en-US" sz="3200">
                <a:latin typeface="Times New Roman" panose="02020603050405020304" pitchFamily="18" charset="0"/>
                <a:cs typeface="Times New Roman" panose="02020603050405020304" pitchFamily="18" charset="0"/>
              </a:rPr>
              <a:t>là chương trình chính giao diện, giải thuật, sự kiện </a:t>
            </a:r>
            <a:r>
              <a:rPr lang="en-US" sz="3200">
                <a:latin typeface="Times New Roman" panose="02020603050405020304" pitchFamily="18" charset="0"/>
                <a:cs typeface="Times New Roman" panose="02020603050405020304" pitchFamily="18" charset="0"/>
              </a:rPr>
              <a:t>của </a:t>
            </a:r>
            <a:r>
              <a:rPr lang="en-US" sz="3200" smtClean="0">
                <a:latin typeface="Times New Roman" panose="02020603050405020304" pitchFamily="18" charset="0"/>
                <a:cs typeface="Times New Roman" panose="02020603050405020304" pitchFamily="18" charset="0"/>
              </a:rPr>
              <a:t>game</a:t>
            </a: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Class Test: Chạy chương trình</a:t>
            </a:r>
          </a:p>
          <a:p>
            <a:pPr marL="342900" lvl="0" indent="-342900">
              <a:buFont typeface="+mj-lt"/>
              <a:buAutoNum type="arabicPeriod"/>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27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50" y="2892410"/>
            <a:ext cx="5924282" cy="584775"/>
          </a:xfrm>
          <a:prstGeom prst="rect">
            <a:avLst/>
          </a:prstGeom>
          <a:noFill/>
        </p:spPr>
        <p:txBody>
          <a:bodyPr wrap="square" rtlCol="0">
            <a:spAutoFit/>
          </a:bodyPr>
          <a:lstStyle/>
          <a:p>
            <a:r>
              <a:rPr lang="en-US" sz="3200" b="1" smtClean="0">
                <a:solidFill>
                  <a:srgbClr val="C00000"/>
                </a:solidFill>
                <a:latin typeface="Times New Roman" panose="02020603050405020304" pitchFamily="18" charset="0"/>
                <a:cs typeface="Times New Roman" panose="02020603050405020304" pitchFamily="18" charset="0"/>
              </a:rPr>
              <a:t>Giao diện ban đầu</a:t>
            </a:r>
            <a:endParaRPr lang="en-US" sz="3200" b="1">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5539" y="103031"/>
            <a:ext cx="4734586" cy="6163535"/>
          </a:xfrm>
          <a:prstGeom prst="rect">
            <a:avLst/>
          </a:prstGeom>
        </p:spPr>
      </p:pic>
    </p:spTree>
    <p:extLst>
      <p:ext uri="{BB962C8B-B14F-4D97-AF65-F5344CB8AC3E}">
        <p14:creationId xmlns:p14="http://schemas.microsoft.com/office/powerpoint/2010/main" val="285516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4551" y="2904792"/>
            <a:ext cx="4365938" cy="584775"/>
          </a:xfrm>
          <a:prstGeom prst="rect">
            <a:avLst/>
          </a:prstGeom>
          <a:noFill/>
        </p:spPr>
        <p:txBody>
          <a:bodyPr wrap="square" rtlCol="0">
            <a:spAutoFit/>
          </a:bodyPr>
          <a:lstStyle/>
          <a:p>
            <a:r>
              <a:rPr lang="en-US" sz="3200" b="1" smtClean="0">
                <a:solidFill>
                  <a:srgbClr val="C00000"/>
                </a:solidFill>
                <a:latin typeface="Times New Roman" panose="02020603050405020304" pitchFamily="18" charset="0"/>
                <a:cs typeface="Times New Roman" panose="02020603050405020304" pitchFamily="18" charset="0"/>
              </a:rPr>
              <a:t>Máy thắng</a:t>
            </a:r>
            <a:endParaRPr lang="en-US" sz="3200" b="1">
              <a:solidFill>
                <a:srgbClr val="C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107" y="124939"/>
            <a:ext cx="4696480" cy="6144482"/>
          </a:xfrm>
          <a:prstGeom prst="rect">
            <a:avLst/>
          </a:prstGeom>
        </p:spPr>
      </p:pic>
    </p:spTree>
    <p:extLst>
      <p:ext uri="{BB962C8B-B14F-4D97-AF65-F5344CB8AC3E}">
        <p14:creationId xmlns:p14="http://schemas.microsoft.com/office/powerpoint/2010/main" val="356305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4172" y="590010"/>
            <a:ext cx="7474227" cy="1107996"/>
          </a:xfrm>
          <a:prstGeom prst="rect">
            <a:avLst/>
          </a:prstGeom>
          <a:noFill/>
        </p:spPr>
        <p:txBody>
          <a:bodyPr wrap="square" rtlCol="0">
            <a:spAutoFit/>
          </a:bodyPr>
          <a:lstStyle/>
          <a:p>
            <a:r>
              <a:rPr lang="en-US" sz="6600" b="1" dirty="0" err="1">
                <a:solidFill>
                  <a:srgbClr val="C00000"/>
                </a:solidFill>
                <a:latin typeface="Times New Roman" panose="02020603050405020304" pitchFamily="18" charset="0"/>
                <a:cs typeface="Times New Roman" panose="02020603050405020304" pitchFamily="18" charset="0"/>
              </a:rPr>
              <a:t>Bài</a:t>
            </a:r>
            <a:r>
              <a:rPr lang="en-US" sz="6600" b="1" dirty="0">
                <a:solidFill>
                  <a:srgbClr val="C00000"/>
                </a:solidFill>
                <a:latin typeface="Times New Roman" panose="02020603050405020304" pitchFamily="18" charset="0"/>
                <a:cs typeface="Times New Roman" panose="02020603050405020304" pitchFamily="18" charset="0"/>
              </a:rPr>
              <a:t> </a:t>
            </a:r>
            <a:r>
              <a:rPr lang="en-US" sz="6600" b="1" dirty="0" err="1">
                <a:solidFill>
                  <a:srgbClr val="C00000"/>
                </a:solidFill>
                <a:latin typeface="Times New Roman" panose="02020603050405020304" pitchFamily="18" charset="0"/>
                <a:cs typeface="Times New Roman" panose="02020603050405020304" pitchFamily="18" charset="0"/>
              </a:rPr>
              <a:t>thuyết</a:t>
            </a:r>
            <a:r>
              <a:rPr lang="en-US" sz="6600" b="1" dirty="0">
                <a:solidFill>
                  <a:srgbClr val="C00000"/>
                </a:solidFill>
                <a:latin typeface="Times New Roman" panose="02020603050405020304" pitchFamily="18" charset="0"/>
                <a:cs typeface="Times New Roman" panose="02020603050405020304" pitchFamily="18" charset="0"/>
              </a:rPr>
              <a:t> </a:t>
            </a:r>
            <a:r>
              <a:rPr lang="en-US" sz="6600" b="1" dirty="0" err="1">
                <a:solidFill>
                  <a:srgbClr val="C00000"/>
                </a:solidFill>
                <a:latin typeface="Times New Roman" panose="02020603050405020304" pitchFamily="18" charset="0"/>
                <a:cs typeface="Times New Roman" panose="02020603050405020304" pitchFamily="18" charset="0"/>
              </a:rPr>
              <a:t>trình</a:t>
            </a:r>
            <a:r>
              <a:rPr lang="en-US" sz="6600" b="1" dirty="0">
                <a:solidFill>
                  <a:srgbClr val="C00000"/>
                </a:solidFill>
                <a:latin typeface="Times New Roman" panose="02020603050405020304" pitchFamily="18" charset="0"/>
                <a:cs typeface="Times New Roman" panose="02020603050405020304" pitchFamily="18" charset="0"/>
              </a:rPr>
              <a:t> </a:t>
            </a:r>
          </a:p>
        </p:txBody>
      </p:sp>
      <p:sp>
        <p:nvSpPr>
          <p:cNvPr id="6" name="TextBox 5"/>
          <p:cNvSpPr txBox="1"/>
          <p:nvPr/>
        </p:nvSpPr>
        <p:spPr>
          <a:xfrm>
            <a:off x="4538866" y="2259952"/>
            <a:ext cx="2763455" cy="769441"/>
          </a:xfrm>
          <a:prstGeom prst="rect">
            <a:avLst/>
          </a:prstGeom>
          <a:noFill/>
        </p:spPr>
        <p:txBody>
          <a:bodyPr wrap="square" rtlCol="0">
            <a:spAutoFit/>
          </a:bodyPr>
          <a:lstStyle/>
          <a:p>
            <a:r>
              <a:rPr lang="en-US" sz="4400">
                <a:solidFill>
                  <a:schemeClr val="bg2">
                    <a:lumMod val="50000"/>
                  </a:schemeClr>
                </a:solidFill>
                <a:latin typeface="Times New Roman" panose="02020603050405020304" pitchFamily="18" charset="0"/>
                <a:cs typeface="Times New Roman" panose="02020603050405020304" pitchFamily="18" charset="0"/>
              </a:rPr>
              <a:t>Nhóm </a:t>
            </a:r>
            <a:r>
              <a:rPr lang="en-US" sz="4400" smtClean="0">
                <a:solidFill>
                  <a:schemeClr val="bg2">
                    <a:lumMod val="50000"/>
                  </a:schemeClr>
                </a:solidFill>
                <a:latin typeface="Times New Roman" panose="02020603050405020304" pitchFamily="18" charset="0"/>
                <a:cs typeface="Times New Roman" panose="02020603050405020304" pitchFamily="18" charset="0"/>
              </a:rPr>
              <a:t>15</a:t>
            </a:r>
            <a:endParaRPr lang="en-US" sz="4400">
              <a:solidFill>
                <a:schemeClr val="bg2">
                  <a:lumMod val="50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910" y="3552150"/>
            <a:ext cx="7050157" cy="2518274"/>
          </a:xfrm>
          <a:prstGeom prst="rect">
            <a:avLst/>
          </a:prstGeom>
        </p:spPr>
      </p:pic>
    </p:spTree>
    <p:extLst>
      <p:ext uri="{BB962C8B-B14F-4D97-AF65-F5344CB8AC3E}">
        <p14:creationId xmlns:p14="http://schemas.microsoft.com/office/powerpoint/2010/main" val="1225620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TotalTime>
  <Words>379</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 Dat</dc:creator>
  <cp:lastModifiedBy>Doan Dat</cp:lastModifiedBy>
  <cp:revision>14</cp:revision>
  <dcterms:created xsi:type="dcterms:W3CDTF">2018-10-31T02:49:14Z</dcterms:created>
  <dcterms:modified xsi:type="dcterms:W3CDTF">2018-10-31T05:54:15Z</dcterms:modified>
</cp:coreProperties>
</file>