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15"/>
  </p:notesMasterIdLst>
  <p:handoutMasterIdLst>
    <p:handoutMasterId r:id="rId16"/>
  </p:handoutMasterIdLst>
  <p:sldIdLst>
    <p:sldId id="257" r:id="rId3"/>
    <p:sldId id="381" r:id="rId4"/>
    <p:sldId id="392" r:id="rId5"/>
    <p:sldId id="391" r:id="rId6"/>
    <p:sldId id="398" r:id="rId7"/>
    <p:sldId id="394" r:id="rId8"/>
    <p:sldId id="395" r:id="rId9"/>
    <p:sldId id="400" r:id="rId10"/>
    <p:sldId id="399" r:id="rId11"/>
    <p:sldId id="401" r:id="rId12"/>
    <p:sldId id="402" r:id="rId13"/>
    <p:sldId id="379" r:id="rId14"/>
  </p:sldIdLst>
  <p:sldSz cx="9144000" cy="6858000" type="screen4x3"/>
  <p:notesSz cx="9866313" cy="67357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'" initials="'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E666"/>
    <a:srgbClr val="DEB6A6"/>
    <a:srgbClr val="41AADF"/>
    <a:srgbClr val="CCFFCC"/>
    <a:srgbClr val="FF9900"/>
    <a:srgbClr val="EDE9A1"/>
    <a:srgbClr val="F995ED"/>
    <a:srgbClr val="EFF896"/>
    <a:srgbClr val="CC6360"/>
    <a:srgbClr val="D39E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74" autoAdjust="0"/>
  </p:normalViewPr>
  <p:slideViewPr>
    <p:cSldViewPr snapToGrid="0">
      <p:cViewPr varScale="1">
        <p:scale>
          <a:sx n="99" d="100"/>
          <a:sy n="99" d="100"/>
        </p:scale>
        <p:origin x="19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158" y="151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4276256" cy="338143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87734" y="1"/>
            <a:ext cx="4276254" cy="338143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7155F50E-FE8B-45F3-A257-3B1B23590620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397622"/>
            <a:ext cx="4276256" cy="338143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87734" y="6397622"/>
            <a:ext cx="4276254" cy="338143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6E23B5B7-E84C-413F-AEAF-E6FEDAD5A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275400" cy="337959"/>
          </a:xfrm>
          <a:prstGeom prst="rect">
            <a:avLst/>
          </a:prstGeom>
        </p:spPr>
        <p:txBody>
          <a:bodyPr vert="horz" lIns="91806" tIns="45903" rIns="91806" bIns="4590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88633" y="2"/>
            <a:ext cx="4275400" cy="337959"/>
          </a:xfrm>
          <a:prstGeom prst="rect">
            <a:avLst/>
          </a:prstGeom>
        </p:spPr>
        <p:txBody>
          <a:bodyPr vert="horz" lIns="91806" tIns="45903" rIns="91806" bIns="45903" rtlCol="0"/>
          <a:lstStyle>
            <a:lvl1pPr algn="r">
              <a:defRPr sz="1200"/>
            </a:lvl1pPr>
          </a:lstStyle>
          <a:p>
            <a:fld id="{2F9F0FA1-43F3-4528-8DB0-93DE48CBBBEC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6300" y="841375"/>
            <a:ext cx="3033713" cy="2274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06" tIns="45903" rIns="91806" bIns="4590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6632" y="3241588"/>
            <a:ext cx="7893050" cy="2652207"/>
          </a:xfrm>
          <a:prstGeom prst="rect">
            <a:avLst/>
          </a:prstGeom>
        </p:spPr>
        <p:txBody>
          <a:bodyPr vert="horz" lIns="91806" tIns="45903" rIns="91806" bIns="4590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88633" y="6397808"/>
            <a:ext cx="4275400" cy="337958"/>
          </a:xfrm>
          <a:prstGeom prst="rect">
            <a:avLst/>
          </a:prstGeom>
        </p:spPr>
        <p:txBody>
          <a:bodyPr vert="horz" lIns="91806" tIns="45903" rIns="91806" bIns="45903" rtlCol="0" anchor="b"/>
          <a:lstStyle>
            <a:lvl1pPr algn="r">
              <a:defRPr sz="1200"/>
            </a:lvl1pPr>
          </a:lstStyle>
          <a:p>
            <a:fld id="{5BAE3491-FFBD-4DCE-9A18-814A59BC4B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8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27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5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50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0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23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7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783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E3491-FFBD-4DCE-9A18-814A59BC4B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5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bg2"/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7390" y="2455702"/>
            <a:ext cx="4972050" cy="1374139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0000"/>
            <a:ext cx="3886200" cy="490696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anose="05000000000000000000" pitchFamily="2" charset="2"/>
              <a:buChar char="v"/>
              <a:defRPr/>
            </a:lvl1pPr>
            <a:lvl2pPr marL="800100" indent="-3429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0000"/>
            <a:ext cx="3886200" cy="490696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/>
            </a:lvl1pPr>
            <a:lvl2pPr marL="685800" indent="-2286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5F24AC-6DCE-4F14-BE0F-9023A1A16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0" y="457200"/>
            <a:ext cx="5754027" cy="53022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43000"/>
            <a:ext cx="4629150" cy="4718051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3200"/>
            </a:lvl1pPr>
            <a:lvl2pPr marL="685800" indent="-228600">
              <a:buFont typeface="Wingdings" panose="05000000000000000000" pitchFamily="2" charset="2"/>
              <a:buChar char="Ø"/>
              <a:defRPr sz="2800"/>
            </a:lvl2pPr>
            <a:lvl3pPr marL="1143000" indent="-228600">
              <a:buFont typeface="Courier New" panose="02070309020205020404" pitchFamily="49" charset="0"/>
              <a:buChar char="o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143000"/>
            <a:ext cx="2949178" cy="47259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5F24AC-6DCE-4F14-BE0F-9023A1A16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454" y="1123673"/>
            <a:ext cx="7778750" cy="46123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5F24AC-6DCE-4F14-BE0F-9023A1A16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E5F24AC-6DCE-4F14-BE0F-9023A1A1669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0" y="414866"/>
            <a:ext cx="7994650" cy="57912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67" y="440267"/>
            <a:ext cx="7994650" cy="56620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499534"/>
            <a:ext cx="7994650" cy="47413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440267"/>
            <a:ext cx="7994650" cy="55033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440267"/>
            <a:ext cx="7994650" cy="55033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491066"/>
            <a:ext cx="7994650" cy="49106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" name="Rectangle: Rounded Corners 8"/>
          <p:cNvSpPr/>
          <p:nvPr userDrawn="1"/>
        </p:nvSpPr>
        <p:spPr>
          <a:xfrm>
            <a:off x="4542318" y="6522720"/>
            <a:ext cx="1158627" cy="264160"/>
          </a:xfrm>
          <a:prstGeom prst="round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>
                <a:solidFill>
                  <a:srgbClr val="FF0000"/>
                </a:solidFill>
              </a:rPr>
              <a:t>Efficiency</a:t>
            </a:r>
          </a:p>
        </p:txBody>
      </p:sp>
      <p:sp>
        <p:nvSpPr>
          <p:cNvPr id="24" name="Rectangle: Rounded Corners 7"/>
          <p:cNvSpPr/>
          <p:nvPr userDrawn="1"/>
        </p:nvSpPr>
        <p:spPr>
          <a:xfrm>
            <a:off x="2744850" y="6527800"/>
            <a:ext cx="172809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Hysteresis curve</a:t>
            </a:r>
          </a:p>
        </p:txBody>
      </p:sp>
      <p:sp>
        <p:nvSpPr>
          <p:cNvPr id="25" name="Rectangle: Rounded Corners 7"/>
          <p:cNvSpPr/>
          <p:nvPr userDrawn="1"/>
        </p:nvSpPr>
        <p:spPr>
          <a:xfrm>
            <a:off x="1670070" y="6527800"/>
            <a:ext cx="99312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Reviews</a:t>
            </a:r>
          </a:p>
        </p:txBody>
      </p:sp>
      <p:sp>
        <p:nvSpPr>
          <p:cNvPr id="26" name="Rectangle: Rounded Corners 6"/>
          <p:cNvSpPr/>
          <p:nvPr userDrawn="1"/>
        </p:nvSpPr>
        <p:spPr>
          <a:xfrm>
            <a:off x="41928" y="6522720"/>
            <a:ext cx="1553192" cy="2641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Res. Demands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825" y="474133"/>
            <a:ext cx="7994650" cy="49106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2" name="Rectangle: Rounded Corners 9"/>
          <p:cNvSpPr/>
          <p:nvPr userDrawn="1"/>
        </p:nvSpPr>
        <p:spPr>
          <a:xfrm>
            <a:off x="5768369" y="6522720"/>
            <a:ext cx="1844012" cy="264160"/>
          </a:xfrm>
          <a:prstGeom prst="roundRect">
            <a:avLst/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>
                <a:solidFill>
                  <a:srgbClr val="FF0000"/>
                </a:solidFill>
              </a:rPr>
              <a:t>Performance test</a:t>
            </a:r>
          </a:p>
        </p:txBody>
      </p:sp>
      <p:sp>
        <p:nvSpPr>
          <p:cNvPr id="24" name="Rectangle: Rounded Corners 8"/>
          <p:cNvSpPr/>
          <p:nvPr userDrawn="1"/>
        </p:nvSpPr>
        <p:spPr>
          <a:xfrm>
            <a:off x="4542318" y="6522720"/>
            <a:ext cx="1158627" cy="2641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Efficiency</a:t>
            </a:r>
          </a:p>
        </p:txBody>
      </p:sp>
      <p:sp>
        <p:nvSpPr>
          <p:cNvPr id="25" name="Rectangle: Rounded Corners 7"/>
          <p:cNvSpPr/>
          <p:nvPr userDrawn="1"/>
        </p:nvSpPr>
        <p:spPr>
          <a:xfrm>
            <a:off x="2744850" y="6527800"/>
            <a:ext cx="172809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Hysteresis curve</a:t>
            </a:r>
          </a:p>
        </p:txBody>
      </p:sp>
      <p:sp>
        <p:nvSpPr>
          <p:cNvPr id="26" name="Rectangle: Rounded Corners 7"/>
          <p:cNvSpPr/>
          <p:nvPr userDrawn="1"/>
        </p:nvSpPr>
        <p:spPr>
          <a:xfrm>
            <a:off x="1670070" y="6527800"/>
            <a:ext cx="993120" cy="25908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Reviews</a:t>
            </a:r>
          </a:p>
        </p:txBody>
      </p:sp>
      <p:sp>
        <p:nvSpPr>
          <p:cNvPr id="27" name="Rectangle: Rounded Corners 6"/>
          <p:cNvSpPr/>
          <p:nvPr userDrawn="1"/>
        </p:nvSpPr>
        <p:spPr>
          <a:xfrm>
            <a:off x="41928" y="6522720"/>
            <a:ext cx="1553192" cy="26416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solidFill>
                  <a:schemeClr val="tx1"/>
                </a:solidFill>
              </a:rPr>
              <a:t>Res. Demands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491067"/>
            <a:ext cx="7994650" cy="499533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038" y="493712"/>
            <a:ext cx="7953696" cy="4719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91"/>
          <p:cNvSpPr>
            <a:spLocks noChangeArrowheads="1"/>
          </p:cNvSpPr>
          <p:nvPr userDrawn="1"/>
        </p:nvSpPr>
        <p:spPr bwMode="gray">
          <a:xfrm>
            <a:off x="395288" y="798513"/>
            <a:ext cx="31750" cy="935037"/>
          </a:xfrm>
          <a:prstGeom prst="rect">
            <a:avLst/>
          </a:prstGeom>
          <a:solidFill>
            <a:schemeClr val="tx1">
              <a:alpha val="0"/>
            </a:schemeClr>
          </a:solidFill>
          <a:ln w="25400">
            <a:noFill/>
            <a:miter lim="800000"/>
          </a:ln>
          <a:effectLst/>
        </p:spPr>
        <p:txBody>
          <a:bodyPr wrap="none" anchor="ctr"/>
          <a:lstStyle/>
          <a:p>
            <a:pPr algn="ctr" latinLnBrk="0"/>
            <a:endParaRPr lang="ko-KR" altLang="en-US" b="0"/>
          </a:p>
        </p:txBody>
      </p:sp>
      <p:sp>
        <p:nvSpPr>
          <p:cNvPr id="18" name="Rectangle 91"/>
          <p:cNvSpPr>
            <a:spLocks noChangeArrowheads="1"/>
          </p:cNvSpPr>
          <p:nvPr userDrawn="1"/>
        </p:nvSpPr>
        <p:spPr bwMode="gray">
          <a:xfrm flipV="1">
            <a:off x="358774" y="135117"/>
            <a:ext cx="45719" cy="1404579"/>
          </a:xfrm>
          <a:prstGeom prst="rect">
            <a:avLst/>
          </a:prstGeom>
          <a:gradFill>
            <a:gsLst>
              <a:gs pos="49000">
                <a:schemeClr val="tx1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pPr algn="ctr" latinLnBrk="0"/>
            <a:endParaRPr lang="ko-KR" altLang="en-US" b="0"/>
          </a:p>
        </p:txBody>
      </p:sp>
      <p:sp>
        <p:nvSpPr>
          <p:cNvPr id="19" name="Rectangle 92"/>
          <p:cNvSpPr>
            <a:spLocks noChangeArrowheads="1"/>
          </p:cNvSpPr>
          <p:nvPr userDrawn="1"/>
        </p:nvSpPr>
        <p:spPr bwMode="gray">
          <a:xfrm>
            <a:off x="159706" y="980897"/>
            <a:ext cx="8561387" cy="42862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algn="ctr" latinLnBrk="0"/>
            <a:endParaRPr lang="ko-KR" altLang="en-US" b="0"/>
          </a:p>
        </p:txBody>
      </p:sp>
      <p:sp>
        <p:nvSpPr>
          <p:cNvPr id="24" name="Rectangle 102"/>
          <p:cNvSpPr>
            <a:spLocks noChangeArrowheads="1"/>
          </p:cNvSpPr>
          <p:nvPr userDrawn="1"/>
        </p:nvSpPr>
        <p:spPr bwMode="auto">
          <a:xfrm rot="10800000">
            <a:off x="159706" y="1032066"/>
            <a:ext cx="8653463" cy="2381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rot="10800000"/>
          <a:lstStyle/>
          <a:p>
            <a:pPr algn="l" latinLnBrk="0"/>
            <a:endParaRPr kumimoji="0" lang="ko-KR" altLang="en-US" b="0" dirty="0"/>
          </a:p>
        </p:txBody>
      </p:sp>
      <p:sp>
        <p:nvSpPr>
          <p:cNvPr id="33" name="Slide Number Placeholder 5"/>
          <p:cNvSpPr txBox="1"/>
          <p:nvPr userDrawn="1"/>
        </p:nvSpPr>
        <p:spPr>
          <a:xfrm>
            <a:off x="8633883" y="6424046"/>
            <a:ext cx="51011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E5F24AC-6DCE-4F14-BE0F-9023A1A1669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35" name="Picture 2" descr="No photo description available.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6215713"/>
            <a:ext cx="667193" cy="621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직사각형 27"/>
          <p:cNvSpPr>
            <a:spLocks noChangeArrowheads="1"/>
          </p:cNvSpPr>
          <p:nvPr userDrawn="1"/>
        </p:nvSpPr>
        <p:spPr bwMode="auto">
          <a:xfrm>
            <a:off x="673543" y="6464456"/>
            <a:ext cx="332705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ko-KR" sz="1700" b="0" i="0" kern="1200" dirty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rPr>
              <a:t>vonguyentuyetdoan@gmail.com</a:t>
            </a:r>
            <a:endParaRPr lang="ko-KR" altLang="en-US" sz="1700" b="1" i="1" dirty="0">
              <a:solidFill>
                <a:schemeClr val="accent1"/>
              </a:solidFill>
              <a:latin typeface="BrushScript BT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6600CC"/>
          </a:solidFill>
          <a:latin typeface="Malgun Gothic" panose="020B0503020000020004" pitchFamily="34" charset="-127"/>
          <a:ea typeface="Malgun Gothic" panose="020B0503020000020004" pitchFamily="34" charset="-127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9B9FF-70C8-4C36-9291-F5706A8786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142999" y="1052945"/>
            <a:ext cx="7461504" cy="31735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Federated Learning Implementation</a:t>
            </a:r>
            <a:br>
              <a:rPr lang="en-US" sz="5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54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20240120</a:t>
            </a:r>
            <a:r>
              <a:rPr lang="en-US" sz="5400" b="1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ubtitle 2"/>
          <p:cNvSpPr txBox="1"/>
          <p:nvPr/>
        </p:nvSpPr>
        <p:spPr>
          <a:xfrm>
            <a:off x="1627584" y="5765229"/>
            <a:ext cx="6193632" cy="63182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="1" dirty="0"/>
          </a:p>
        </p:txBody>
      </p:sp>
      <p:sp>
        <p:nvSpPr>
          <p:cNvPr id="11" name="Subtitle 2"/>
          <p:cNvSpPr txBox="1"/>
          <p:nvPr/>
        </p:nvSpPr>
        <p:spPr>
          <a:xfrm>
            <a:off x="1627584" y="6510867"/>
            <a:ext cx="6193632" cy="33964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500" b="1" dirty="0"/>
              <a:t>January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5C3-94E7-4351-8EA2-AB4EC3F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5ED-EA64-8965-25A9-2F051394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2516D-1CAE-4E79-A757-CC748AA2E122}"/>
              </a:ext>
            </a:extLst>
          </p:cNvPr>
          <p:cNvSpPr txBox="1"/>
          <p:nvPr/>
        </p:nvSpPr>
        <p:spPr>
          <a:xfrm>
            <a:off x="567080" y="1427939"/>
            <a:ext cx="735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Demo: </a:t>
            </a:r>
            <a:r>
              <a:rPr lang="en-GB" dirty="0">
                <a:solidFill>
                  <a:schemeClr val="accent1"/>
                </a:solidFill>
              </a:rPr>
              <a:t>run server.py, local_IED_0.py, local_IED_1.py at the same time in different terminals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9079A-FE91-472D-ADAC-AB2D0FBF0ED2}"/>
              </a:ext>
            </a:extLst>
          </p:cNvPr>
          <p:cNvSpPr/>
          <p:nvPr/>
        </p:nvSpPr>
        <p:spPr>
          <a:xfrm>
            <a:off x="155326" y="5616935"/>
            <a:ext cx="2383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Local side: </a:t>
            </a:r>
            <a:r>
              <a:rPr lang="en-GB" dirty="0"/>
              <a:t>(terminal 3)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A52BC-C2E8-4D64-B22A-E80A39B62A46}"/>
              </a:ext>
            </a:extLst>
          </p:cNvPr>
          <p:cNvSpPr txBox="1"/>
          <p:nvPr/>
        </p:nvSpPr>
        <p:spPr>
          <a:xfrm>
            <a:off x="567080" y="2074270"/>
            <a:ext cx="73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When local IEDs are connected to server =&gt; training model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61A01-AACC-4BE1-A187-9440D090EEE3}"/>
              </a:ext>
            </a:extLst>
          </p:cNvPr>
          <p:cNvSpPr/>
          <p:nvPr/>
        </p:nvSpPr>
        <p:spPr>
          <a:xfrm>
            <a:off x="155325" y="4143409"/>
            <a:ext cx="2383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Local side: </a:t>
            </a:r>
            <a:r>
              <a:rPr lang="en-GB" dirty="0"/>
              <a:t>(terminal 2)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4458D-E5BA-463A-A3BA-7ED8A233529E}"/>
              </a:ext>
            </a:extLst>
          </p:cNvPr>
          <p:cNvSpPr/>
          <p:nvPr/>
        </p:nvSpPr>
        <p:spPr>
          <a:xfrm>
            <a:off x="81108" y="2548830"/>
            <a:ext cx="253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Server side: </a:t>
            </a:r>
            <a:r>
              <a:rPr lang="en-GB" dirty="0"/>
              <a:t>(terminal 1)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8F1A08-DCF4-4652-AFD1-63A89BAFC2DD}"/>
              </a:ext>
            </a:extLst>
          </p:cNvPr>
          <p:cNvSpPr/>
          <p:nvPr/>
        </p:nvSpPr>
        <p:spPr>
          <a:xfrm>
            <a:off x="1641494" y="2305189"/>
            <a:ext cx="500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---------------TRAINING UNTIL 100 EPOCH ---------------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5A90882-C00E-4D8C-93C2-59A1DFF64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770" y="2601437"/>
            <a:ext cx="6934200" cy="18097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222654-3C7A-4FAF-BCD5-C0E59E290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80" y="4494948"/>
            <a:ext cx="6429375" cy="10382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37EFA9-3DE8-477F-A63A-722C6ACD2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494" y="5904211"/>
            <a:ext cx="640080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69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5C3-94E7-4351-8EA2-AB4EC3F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5ED-EA64-8965-25A9-2F051394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2516D-1CAE-4E79-A757-CC748AA2E122}"/>
              </a:ext>
            </a:extLst>
          </p:cNvPr>
          <p:cNvSpPr txBox="1"/>
          <p:nvPr/>
        </p:nvSpPr>
        <p:spPr>
          <a:xfrm>
            <a:off x="567080" y="1427939"/>
            <a:ext cx="735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Demo: </a:t>
            </a:r>
            <a:r>
              <a:rPr lang="en-GB" dirty="0">
                <a:solidFill>
                  <a:schemeClr val="accent1"/>
                </a:solidFill>
              </a:rPr>
              <a:t>run server.py, local_IED_0.py, local_IED_1.py at the same time in different terminal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00F4B2-B45B-43EE-BCB8-4B7CB7AAF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27" y="2917090"/>
            <a:ext cx="5876925" cy="12287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E0F1BBA-2565-43EC-813E-0807D64D147B}"/>
              </a:ext>
            </a:extLst>
          </p:cNvPr>
          <p:cNvSpPr txBox="1"/>
          <p:nvPr/>
        </p:nvSpPr>
        <p:spPr>
          <a:xfrm>
            <a:off x="567080" y="2311014"/>
            <a:ext cx="73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Final global model is saved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290DA7-00D9-4F21-A6D9-B7ED432BEBAF}"/>
              </a:ext>
            </a:extLst>
          </p:cNvPr>
          <p:cNvSpPr txBox="1"/>
          <p:nvPr/>
        </p:nvSpPr>
        <p:spPr>
          <a:xfrm>
            <a:off x="464820" y="4599065"/>
            <a:ext cx="73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=&gt; We can use this model for testing other samples (.csv file)</a:t>
            </a:r>
          </a:p>
        </p:txBody>
      </p:sp>
    </p:spTree>
    <p:extLst>
      <p:ext uri="{BB962C8B-B14F-4D97-AF65-F5344CB8AC3E}">
        <p14:creationId xmlns:p14="http://schemas.microsoft.com/office/powerpoint/2010/main" val="2902449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F09DDF-71DF-4794-8292-CF797AD30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AAD54E-F0F9-49CB-AB36-483D4186BC81}"/>
              </a:ext>
            </a:extLst>
          </p:cNvPr>
          <p:cNvSpPr txBox="1">
            <a:spLocks/>
          </p:cNvSpPr>
          <p:nvPr/>
        </p:nvSpPr>
        <p:spPr>
          <a:xfrm>
            <a:off x="1880870" y="3254949"/>
            <a:ext cx="5162550" cy="579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000" b="1" kern="1200" dirty="0">
                <a:solidFill>
                  <a:srgbClr val="6600CC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Thanks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5C3-94E7-4351-8EA2-AB4EC3F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PRPD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5ED-EA64-8965-25A9-2F051394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2ABAB-E83E-43F7-95EB-C37DCA3C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31" y="1737614"/>
            <a:ext cx="4562475" cy="21907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F365849-93F4-47B9-B32C-0AE07F87E430}"/>
              </a:ext>
            </a:extLst>
          </p:cNvPr>
          <p:cNvSpPr/>
          <p:nvPr/>
        </p:nvSpPr>
        <p:spPr>
          <a:xfrm>
            <a:off x="4873658" y="2352457"/>
            <a:ext cx="565608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DCA0B9-FBE5-4D99-B1AE-D6D0C248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556" y="2408948"/>
            <a:ext cx="2038350" cy="16097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50C710-5736-4627-9E62-7A8AB5B8A2A4}"/>
              </a:ext>
            </a:extLst>
          </p:cNvPr>
          <p:cNvSpPr txBox="1"/>
          <p:nvPr/>
        </p:nvSpPr>
        <p:spPr>
          <a:xfrm>
            <a:off x="5048194" y="1860370"/>
            <a:ext cx="34112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Each IED contains 5 kinds of fault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FFE1B4-1553-4C88-A634-4A238AEFC19D}"/>
              </a:ext>
            </a:extLst>
          </p:cNvPr>
          <p:cNvSpPr txBox="1"/>
          <p:nvPr/>
        </p:nvSpPr>
        <p:spPr>
          <a:xfrm>
            <a:off x="860758" y="5745908"/>
            <a:ext cx="6651148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=&gt; These IEDs are considered as local environment and can not be shared to each others.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6400D1-AF96-4659-8A06-29DA1AEE1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54" y="3788015"/>
            <a:ext cx="4058604" cy="176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7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5C3-94E7-4351-8EA2-AB4EC3F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Federated Learning 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5ED-EA64-8965-25A9-2F051394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A143C-32B8-45D5-B4B2-B3F06CA41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20" y="1555432"/>
            <a:ext cx="550545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5C3-94E7-4351-8EA2-AB4EC3F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5ED-EA64-8965-25A9-2F051394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A9E10-16E8-4A4B-A2D0-E9F11D4C59C2}"/>
              </a:ext>
            </a:extLst>
          </p:cNvPr>
          <p:cNvSpPr txBox="1"/>
          <p:nvPr/>
        </p:nvSpPr>
        <p:spPr>
          <a:xfrm>
            <a:off x="775354" y="2100881"/>
            <a:ext cx="69983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Abstract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Run </a:t>
            </a:r>
            <a:r>
              <a:rPr lang="en-GB" b="1" dirty="0"/>
              <a:t>server.py </a:t>
            </a:r>
            <a:r>
              <a:rPr lang="en-GB" dirty="0"/>
              <a:t>with specifying the number of IEDs participated for training model </a:t>
            </a:r>
            <a:r>
              <a:rPr lang="en-GB" b="1" dirty="0"/>
              <a:t>(default = 2)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Choose </a:t>
            </a:r>
            <a:r>
              <a:rPr lang="en-GB" b="1" dirty="0"/>
              <a:t>any 2</a:t>
            </a:r>
            <a:r>
              <a:rPr lang="en-GB" dirty="0"/>
              <a:t> local IED for training (ex: local_IED_0 and local_IED_1)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Run  </a:t>
            </a:r>
            <a:r>
              <a:rPr lang="en-GB" b="1" dirty="0"/>
              <a:t>local_IED_0.py </a:t>
            </a:r>
            <a:endParaRPr lang="en-US" b="1" dirty="0"/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Run </a:t>
            </a:r>
            <a:r>
              <a:rPr lang="en-GB" b="1" dirty="0"/>
              <a:t>local_IED_1.py 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local IEDs are connected to the server through same Ports and got an id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After each round, each side executes their tasks until finish the training model </a:t>
            </a:r>
          </a:p>
        </p:txBody>
      </p:sp>
    </p:spTree>
    <p:extLst>
      <p:ext uri="{BB962C8B-B14F-4D97-AF65-F5344CB8AC3E}">
        <p14:creationId xmlns:p14="http://schemas.microsoft.com/office/powerpoint/2010/main" val="41857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5C3-94E7-4351-8EA2-AB4EC3F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5ED-EA64-8965-25A9-2F051394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2516D-1CAE-4E79-A757-CC748AA2E122}"/>
              </a:ext>
            </a:extLst>
          </p:cNvPr>
          <p:cNvSpPr txBox="1"/>
          <p:nvPr/>
        </p:nvSpPr>
        <p:spPr>
          <a:xfrm>
            <a:off x="567080" y="1427939"/>
            <a:ext cx="735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Demo: </a:t>
            </a:r>
            <a:r>
              <a:rPr lang="en-GB" dirty="0">
                <a:solidFill>
                  <a:schemeClr val="accent1"/>
                </a:solidFill>
              </a:rPr>
              <a:t>run server.py, local_IED_0.py, local_IED_1.py at the same time in different terminals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79CDB-728C-41C6-8A02-0F4EE3F08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14" y="2524716"/>
            <a:ext cx="5343525" cy="257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8E081A-8192-4789-96CD-92599FCFE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80" y="3122368"/>
            <a:ext cx="6086475" cy="257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72D3BF-29A9-4FCF-A88F-70A7720E93FB}"/>
              </a:ext>
            </a:extLst>
          </p:cNvPr>
          <p:cNvSpPr txBox="1"/>
          <p:nvPr/>
        </p:nvSpPr>
        <p:spPr>
          <a:xfrm>
            <a:off x="567080" y="2753036"/>
            <a:ext cx="52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Or: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9D67BBB-BDB1-4009-AB3A-8B216C119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" y="3938849"/>
            <a:ext cx="9063990" cy="1630128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51C3BE9D-310A-4892-9712-62E615764DB7}"/>
              </a:ext>
            </a:extLst>
          </p:cNvPr>
          <p:cNvSpPr/>
          <p:nvPr/>
        </p:nvSpPr>
        <p:spPr>
          <a:xfrm>
            <a:off x="4084221" y="3481627"/>
            <a:ext cx="433633" cy="471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9079A-FE91-472D-ADAC-AB2D0FBF0ED2}"/>
              </a:ext>
            </a:extLst>
          </p:cNvPr>
          <p:cNvSpPr/>
          <p:nvPr/>
        </p:nvSpPr>
        <p:spPr>
          <a:xfrm>
            <a:off x="603314" y="2057911"/>
            <a:ext cx="253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Server side: </a:t>
            </a:r>
            <a:r>
              <a:rPr lang="en-GB" dirty="0"/>
              <a:t>(terminal 1)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7CDE95-F43C-4C40-AE3B-2F3617393B20}"/>
              </a:ext>
            </a:extLst>
          </p:cNvPr>
          <p:cNvSpPr/>
          <p:nvPr/>
        </p:nvSpPr>
        <p:spPr>
          <a:xfrm>
            <a:off x="1093509" y="4666268"/>
            <a:ext cx="1668544" cy="1979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8D5B16-BFEA-4F4F-B17A-FDB74423A027}"/>
              </a:ext>
            </a:extLst>
          </p:cNvPr>
          <p:cNvSpPr/>
          <p:nvPr/>
        </p:nvSpPr>
        <p:spPr>
          <a:xfrm>
            <a:off x="3509185" y="5430061"/>
            <a:ext cx="1583703" cy="115400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9030B-9937-42E2-A98F-4AB497C44531}"/>
              </a:ext>
            </a:extLst>
          </p:cNvPr>
          <p:cNvSpPr txBox="1"/>
          <p:nvPr/>
        </p:nvSpPr>
        <p:spPr>
          <a:xfrm>
            <a:off x="3631733" y="5707893"/>
            <a:ext cx="1583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Port to connect locals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01A70E-00EB-4C9F-9F66-C5A39A5D8D2C}"/>
              </a:ext>
            </a:extLst>
          </p:cNvPr>
          <p:cNvSpPr txBox="1"/>
          <p:nvPr/>
        </p:nvSpPr>
        <p:spPr>
          <a:xfrm>
            <a:off x="6397361" y="2414747"/>
            <a:ext cx="206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Note</a:t>
            </a:r>
            <a:r>
              <a:rPr lang="en-GB" sz="1200" dirty="0"/>
              <a:t>: If run all IEDs (</a:t>
            </a:r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--IEDs 5</a:t>
            </a:r>
            <a:r>
              <a:rPr lang="en-GB" sz="1200" dirty="0"/>
              <a:t>)</a:t>
            </a:r>
          </a:p>
          <a:p>
            <a:r>
              <a:rPr lang="en-GB" sz="1200" dirty="0"/>
              <a:t>Then run 5 more terminals for local training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2028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5C3-94E7-4351-8EA2-AB4EC3F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5ED-EA64-8965-25A9-2F051394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2516D-1CAE-4E79-A757-CC748AA2E122}"/>
              </a:ext>
            </a:extLst>
          </p:cNvPr>
          <p:cNvSpPr txBox="1"/>
          <p:nvPr/>
        </p:nvSpPr>
        <p:spPr>
          <a:xfrm>
            <a:off x="567080" y="1427939"/>
            <a:ext cx="735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Demo: </a:t>
            </a:r>
            <a:r>
              <a:rPr lang="en-GB" dirty="0">
                <a:solidFill>
                  <a:schemeClr val="accent1"/>
                </a:solidFill>
              </a:rPr>
              <a:t>run server.py, local_IED_0.py, local_IED_1.py at the same time in different terminals 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C3BE9D-310A-4892-9712-62E615764DB7}"/>
              </a:ext>
            </a:extLst>
          </p:cNvPr>
          <p:cNvSpPr/>
          <p:nvPr/>
        </p:nvSpPr>
        <p:spPr>
          <a:xfrm>
            <a:off x="4245328" y="2892202"/>
            <a:ext cx="433633" cy="471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9079A-FE91-472D-ADAC-AB2D0FBF0ED2}"/>
              </a:ext>
            </a:extLst>
          </p:cNvPr>
          <p:cNvSpPr/>
          <p:nvPr/>
        </p:nvSpPr>
        <p:spPr>
          <a:xfrm>
            <a:off x="567080" y="2078057"/>
            <a:ext cx="2383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Local side: </a:t>
            </a:r>
            <a:r>
              <a:rPr lang="en-GB" dirty="0"/>
              <a:t>(terminal 2)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9B47A2-503B-48DF-A58C-04D3D4E31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80" y="2533252"/>
            <a:ext cx="5715000" cy="276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2A42B-16A3-4168-949F-43B5FC230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31" y="3419475"/>
            <a:ext cx="8353425" cy="34385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772684C-0F23-48B7-B4B0-579091E84A3A}"/>
              </a:ext>
            </a:extLst>
          </p:cNvPr>
          <p:cNvSpPr/>
          <p:nvPr/>
        </p:nvSpPr>
        <p:spPr>
          <a:xfrm>
            <a:off x="1756036" y="3750768"/>
            <a:ext cx="1668544" cy="1979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9662CE-21B5-4442-A440-BC40360E284C}"/>
              </a:ext>
            </a:extLst>
          </p:cNvPr>
          <p:cNvSpPr/>
          <p:nvPr/>
        </p:nvSpPr>
        <p:spPr>
          <a:xfrm>
            <a:off x="1973179" y="3590223"/>
            <a:ext cx="202131" cy="160545"/>
          </a:xfrm>
          <a:prstGeom prst="rect">
            <a:avLst/>
          </a:prstGeom>
          <a:noFill/>
          <a:ln w="28575">
            <a:solidFill>
              <a:srgbClr val="4CE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07DA71-1F46-40CE-A047-912D0251D2A6}"/>
              </a:ext>
            </a:extLst>
          </p:cNvPr>
          <p:cNvSpPr/>
          <p:nvPr/>
        </p:nvSpPr>
        <p:spPr>
          <a:xfrm>
            <a:off x="1915427" y="2903473"/>
            <a:ext cx="683393" cy="467628"/>
          </a:xfrm>
          <a:prstGeom prst="ellipse">
            <a:avLst/>
          </a:prstGeom>
          <a:noFill/>
          <a:ln w="28575">
            <a:solidFill>
              <a:srgbClr val="4CE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3A3B5-3DF1-43B0-BFA7-684498B4F715}"/>
              </a:ext>
            </a:extLst>
          </p:cNvPr>
          <p:cNvSpPr txBox="1"/>
          <p:nvPr/>
        </p:nvSpPr>
        <p:spPr>
          <a:xfrm>
            <a:off x="1886552" y="2963875"/>
            <a:ext cx="83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Got 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3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5C3-94E7-4351-8EA2-AB4EC3F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5ED-EA64-8965-25A9-2F051394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2516D-1CAE-4E79-A757-CC748AA2E122}"/>
              </a:ext>
            </a:extLst>
          </p:cNvPr>
          <p:cNvSpPr txBox="1"/>
          <p:nvPr/>
        </p:nvSpPr>
        <p:spPr>
          <a:xfrm>
            <a:off x="567080" y="1427939"/>
            <a:ext cx="735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Demo: </a:t>
            </a:r>
            <a:r>
              <a:rPr lang="en-GB" dirty="0">
                <a:solidFill>
                  <a:schemeClr val="accent1"/>
                </a:solidFill>
              </a:rPr>
              <a:t>run server.py, local_IED_0.py, local_IED_1.py at the same time in different terminals  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1C3BE9D-310A-4892-9712-62E615764DB7}"/>
              </a:ext>
            </a:extLst>
          </p:cNvPr>
          <p:cNvSpPr/>
          <p:nvPr/>
        </p:nvSpPr>
        <p:spPr>
          <a:xfrm>
            <a:off x="4138367" y="2774356"/>
            <a:ext cx="433633" cy="4713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9079A-FE91-472D-ADAC-AB2D0FBF0ED2}"/>
              </a:ext>
            </a:extLst>
          </p:cNvPr>
          <p:cNvSpPr/>
          <p:nvPr/>
        </p:nvSpPr>
        <p:spPr>
          <a:xfrm>
            <a:off x="567080" y="2063734"/>
            <a:ext cx="2383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Local side: </a:t>
            </a:r>
            <a:r>
              <a:rPr lang="en-GB" dirty="0"/>
              <a:t>(terminal 3)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95FCC-1AC4-4799-BB36-A9336B85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22" y="2489411"/>
            <a:ext cx="5781675" cy="228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E3FFF4-6014-48E6-8A44-7F2D914CC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07" y="3330892"/>
            <a:ext cx="8372475" cy="3448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8A915C6-9B55-4169-A7DF-901B5BAAE445}"/>
              </a:ext>
            </a:extLst>
          </p:cNvPr>
          <p:cNvSpPr/>
          <p:nvPr/>
        </p:nvSpPr>
        <p:spPr>
          <a:xfrm>
            <a:off x="1787033" y="3690282"/>
            <a:ext cx="1668544" cy="19796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A2748-17BE-48A2-AFD7-71BA89DD7F8E}"/>
              </a:ext>
            </a:extLst>
          </p:cNvPr>
          <p:cNvSpPr/>
          <p:nvPr/>
        </p:nvSpPr>
        <p:spPr>
          <a:xfrm>
            <a:off x="1973179" y="3513223"/>
            <a:ext cx="202131" cy="160545"/>
          </a:xfrm>
          <a:prstGeom prst="rect">
            <a:avLst/>
          </a:prstGeom>
          <a:noFill/>
          <a:ln w="28575">
            <a:solidFill>
              <a:srgbClr val="4CE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2AB1A0-E7BB-4A18-9692-F67143F78136}"/>
              </a:ext>
            </a:extLst>
          </p:cNvPr>
          <p:cNvSpPr/>
          <p:nvPr/>
        </p:nvSpPr>
        <p:spPr>
          <a:xfrm>
            <a:off x="1915427" y="2845723"/>
            <a:ext cx="683393" cy="467628"/>
          </a:xfrm>
          <a:prstGeom prst="ellipse">
            <a:avLst/>
          </a:prstGeom>
          <a:noFill/>
          <a:ln w="28575">
            <a:solidFill>
              <a:srgbClr val="4CE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64A583-8168-4A3D-A54C-12FC6B0EEE09}"/>
              </a:ext>
            </a:extLst>
          </p:cNvPr>
          <p:cNvSpPr txBox="1"/>
          <p:nvPr/>
        </p:nvSpPr>
        <p:spPr>
          <a:xfrm>
            <a:off x="1886552" y="2906125"/>
            <a:ext cx="837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Got ID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2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5C3-94E7-4351-8EA2-AB4EC3F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5ED-EA64-8965-25A9-2F051394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2516D-1CAE-4E79-A757-CC748AA2E122}"/>
              </a:ext>
            </a:extLst>
          </p:cNvPr>
          <p:cNvSpPr txBox="1"/>
          <p:nvPr/>
        </p:nvSpPr>
        <p:spPr>
          <a:xfrm>
            <a:off x="567080" y="1427939"/>
            <a:ext cx="735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Demo: </a:t>
            </a:r>
            <a:r>
              <a:rPr lang="en-GB" dirty="0">
                <a:solidFill>
                  <a:schemeClr val="accent1"/>
                </a:solidFill>
              </a:rPr>
              <a:t>run server.py, local_IED_0.py, local_IED_1.py at the same time in different terminals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9079A-FE91-472D-ADAC-AB2D0FBF0ED2}"/>
              </a:ext>
            </a:extLst>
          </p:cNvPr>
          <p:cNvSpPr/>
          <p:nvPr/>
        </p:nvSpPr>
        <p:spPr>
          <a:xfrm>
            <a:off x="81109" y="5734920"/>
            <a:ext cx="2383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Local side: </a:t>
            </a:r>
            <a:r>
              <a:rPr lang="en-GB" dirty="0"/>
              <a:t>(terminal 3)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A52BC-C2E8-4D64-B22A-E80A39B62A46}"/>
              </a:ext>
            </a:extLst>
          </p:cNvPr>
          <p:cNvSpPr txBox="1"/>
          <p:nvPr/>
        </p:nvSpPr>
        <p:spPr>
          <a:xfrm>
            <a:off x="567080" y="2074270"/>
            <a:ext cx="73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When local IEDs are connected to server =&gt; training model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61A01-AACC-4BE1-A187-9440D090EEE3}"/>
              </a:ext>
            </a:extLst>
          </p:cNvPr>
          <p:cNvSpPr/>
          <p:nvPr/>
        </p:nvSpPr>
        <p:spPr>
          <a:xfrm>
            <a:off x="81108" y="4811571"/>
            <a:ext cx="2383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Local side: </a:t>
            </a:r>
            <a:r>
              <a:rPr lang="en-GB" dirty="0"/>
              <a:t>(terminal 2)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4458D-E5BA-463A-A3BA-7ED8A233529E}"/>
              </a:ext>
            </a:extLst>
          </p:cNvPr>
          <p:cNvSpPr/>
          <p:nvPr/>
        </p:nvSpPr>
        <p:spPr>
          <a:xfrm>
            <a:off x="81108" y="2548830"/>
            <a:ext cx="253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Server side: </a:t>
            </a:r>
            <a:r>
              <a:rPr lang="en-GB" dirty="0"/>
              <a:t>(terminal 1)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47849-677A-4951-9A8A-865D3B7E1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7" y="5210159"/>
            <a:ext cx="62484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651731-B859-4E3B-972C-45DF3FC04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20" y="6109759"/>
            <a:ext cx="8324850" cy="3333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46439C-FCAA-49DE-A842-C45F0484CD3F}"/>
              </a:ext>
            </a:extLst>
          </p:cNvPr>
          <p:cNvSpPr txBox="1"/>
          <p:nvPr/>
        </p:nvSpPr>
        <p:spPr>
          <a:xfrm>
            <a:off x="3567357" y="2323808"/>
            <a:ext cx="1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EPOCH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3D0762-1B28-4109-B20E-8A239CF6C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620" y="2900917"/>
            <a:ext cx="699135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9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05C3-94E7-4351-8EA2-AB4EC3FB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FF05ED-EA64-8965-25A9-2F051394C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2516D-1CAE-4E79-A757-CC748AA2E122}"/>
              </a:ext>
            </a:extLst>
          </p:cNvPr>
          <p:cNvSpPr txBox="1"/>
          <p:nvPr/>
        </p:nvSpPr>
        <p:spPr>
          <a:xfrm>
            <a:off x="567080" y="1427939"/>
            <a:ext cx="7352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1"/>
                </a:solidFill>
              </a:rPr>
              <a:t>Demo: </a:t>
            </a:r>
            <a:r>
              <a:rPr lang="en-GB" dirty="0">
                <a:solidFill>
                  <a:schemeClr val="accent1"/>
                </a:solidFill>
              </a:rPr>
              <a:t>run server.py, local_IED_0.py, local_IED_1.py at the same time in different terminals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9079A-FE91-472D-ADAC-AB2D0FBF0ED2}"/>
              </a:ext>
            </a:extLst>
          </p:cNvPr>
          <p:cNvSpPr/>
          <p:nvPr/>
        </p:nvSpPr>
        <p:spPr>
          <a:xfrm>
            <a:off x="81109" y="5559267"/>
            <a:ext cx="23833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Local side: </a:t>
            </a:r>
            <a:r>
              <a:rPr lang="en-GB" dirty="0"/>
              <a:t>(terminal 3)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9A52BC-C2E8-4D64-B22A-E80A39B62A46}"/>
              </a:ext>
            </a:extLst>
          </p:cNvPr>
          <p:cNvSpPr txBox="1"/>
          <p:nvPr/>
        </p:nvSpPr>
        <p:spPr>
          <a:xfrm>
            <a:off x="567080" y="2074270"/>
            <a:ext cx="735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When local IEDs are connected to server =&gt; training model 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61A01-AACC-4BE1-A187-9440D090EEE3}"/>
              </a:ext>
            </a:extLst>
          </p:cNvPr>
          <p:cNvSpPr/>
          <p:nvPr/>
        </p:nvSpPr>
        <p:spPr>
          <a:xfrm>
            <a:off x="81109" y="3989433"/>
            <a:ext cx="23833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Local side: </a:t>
            </a:r>
            <a:r>
              <a:rPr lang="en-GB" dirty="0"/>
              <a:t>(terminal 2)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B4458D-E5BA-463A-A3BA-7ED8A233529E}"/>
              </a:ext>
            </a:extLst>
          </p:cNvPr>
          <p:cNvSpPr/>
          <p:nvPr/>
        </p:nvSpPr>
        <p:spPr>
          <a:xfrm>
            <a:off x="81108" y="2548830"/>
            <a:ext cx="2531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Server side: </a:t>
            </a:r>
            <a:r>
              <a:rPr lang="en-GB" dirty="0"/>
              <a:t>(terminal 1)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46439C-FCAA-49DE-A842-C45F0484CD3F}"/>
              </a:ext>
            </a:extLst>
          </p:cNvPr>
          <p:cNvSpPr txBox="1"/>
          <p:nvPr/>
        </p:nvSpPr>
        <p:spPr>
          <a:xfrm>
            <a:off x="3567357" y="2323808"/>
            <a:ext cx="1093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EPOCH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FD19B-3042-45EB-9565-4A1C4389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7" y="2810060"/>
            <a:ext cx="6991350" cy="1200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56D1BF-0C23-420F-BD34-755790BE3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52" y="4294317"/>
            <a:ext cx="8362950" cy="13620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71EC233-B111-4BAA-AC94-EA20863944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127" y="5837719"/>
            <a:ext cx="83439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9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5178</TotalTime>
  <Words>540</Words>
  <Application>Microsoft Office PowerPoint</Application>
  <PresentationFormat>On-screen Show (4:3)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Malgun Gothic</vt:lpstr>
      <vt:lpstr>Malgun Gothic</vt:lpstr>
      <vt:lpstr>Arial</vt:lpstr>
      <vt:lpstr>BrushScript BT</vt:lpstr>
      <vt:lpstr>Calibri</vt:lpstr>
      <vt:lpstr>Calibri Light</vt:lpstr>
      <vt:lpstr>Courier New</vt:lpstr>
      <vt:lpstr>Times New Roman</vt:lpstr>
      <vt:lpstr>Wingdings</vt:lpstr>
      <vt:lpstr>Office Theme</vt:lpstr>
      <vt:lpstr>Custom Design</vt:lpstr>
      <vt:lpstr>Federated Learning Implementation (20240120)</vt:lpstr>
      <vt:lpstr>PRPD Data</vt:lpstr>
      <vt:lpstr>Federated Learning algorithm</vt:lpstr>
      <vt:lpstr>Implementation in python </vt:lpstr>
      <vt:lpstr>Implementation in python </vt:lpstr>
      <vt:lpstr>Implementation in python </vt:lpstr>
      <vt:lpstr>Implementation in python </vt:lpstr>
      <vt:lpstr>Implementation in python </vt:lpstr>
      <vt:lpstr>Implementation in python </vt:lpstr>
      <vt:lpstr>Implementation in python </vt:lpstr>
      <vt:lpstr>Implementation in python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kim duc</dc:creator>
  <cp:lastModifiedBy>/전자공학과 VO NGUYEN TUYET DOAN</cp:lastModifiedBy>
  <cp:revision>476</cp:revision>
  <cp:lastPrinted>2017-03-30T07:42:00Z</cp:lastPrinted>
  <dcterms:created xsi:type="dcterms:W3CDTF">2016-10-31T02:27:00Z</dcterms:created>
  <dcterms:modified xsi:type="dcterms:W3CDTF">2024-01-21T12:48:04Z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0x010100BAB615BA39422F4CAE63A6C4FD654C9D</vt:lpwstr>
  </property>
  <property fmtid="{D5CDD505-2E9C-101B-9397-08002B2CF9AE}" pid="3" name="ICV">
    <vt:lpwstr>B8BE504D9D734A2D90BD1200D4F37EC3</vt:lpwstr>
  </property>
  <property fmtid="{D5CDD505-2E9C-101B-9397-08002B2CF9AE}" pid="4" name="KSOProductBuildVer">
    <vt:lpwstr>1033-11.2.0.11070</vt:lpwstr>
  </property>
</Properties>
</file>