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74" r:id="rId3"/>
    <p:sldId id="277" r:id="rId4"/>
    <p:sldId id="276" r:id="rId5"/>
    <p:sldId id="278" r:id="rId6"/>
    <p:sldId id="271" r:id="rId7"/>
    <p:sldId id="273" r:id="rId8"/>
    <p:sldId id="279" r:id="rId9"/>
    <p:sldId id="281" r:id="rId10"/>
    <p:sldId id="270" r:id="rId11"/>
    <p:sldId id="28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89A87"/>
    <a:srgbClr val="0099FF"/>
    <a:srgbClr val="BBE7DF"/>
    <a:srgbClr val="88D4C6"/>
    <a:srgbClr val="84CCD7"/>
    <a:srgbClr val="F6931F"/>
    <a:srgbClr val="9966FF"/>
    <a:srgbClr val="5F43E9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9" autoAdjust="0"/>
    <p:restoredTop sz="93803" autoAdjust="0"/>
  </p:normalViewPr>
  <p:slideViewPr>
    <p:cSldViewPr snapToGrid="0">
      <p:cViewPr varScale="1">
        <p:scale>
          <a:sx n="107" d="100"/>
          <a:sy n="107" d="100"/>
        </p:scale>
        <p:origin x="-43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35C71-0C16-4BF0-B50F-09623A4D61C0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AE8AD-3920-4D92-979E-60446E9261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6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E8AD-3920-4D92-979E-60446E92613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3578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8503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93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772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82479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xmlns="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13183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98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94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5083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63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82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8144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280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4864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CEB2-7565-411D-90A6-B6585233F4F5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98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alculator.aw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barden/epam24-diplom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3763570-5DA9-49C4-A72A-8A3AB8BD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45" y="1883221"/>
            <a:ext cx="6074017" cy="1895904"/>
          </a:xfrm>
        </p:spPr>
        <p:txBody>
          <a:bodyPr>
            <a:noAutofit/>
          </a:bodyPr>
          <a:lstStyle/>
          <a:p>
            <a:r>
              <a:rPr lang="en-US" sz="6000" b="1" kern="1100" spc="-130" dirty="0"/>
              <a:t>DIPLOMA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2BFD77-C80B-4566-809F-4CE555DD0638}"/>
              </a:ext>
            </a:extLst>
          </p:cNvPr>
          <p:cNvSpPr txBox="1">
            <a:spLocks/>
          </p:cNvSpPr>
          <p:nvPr/>
        </p:nvSpPr>
        <p:spPr>
          <a:xfrm>
            <a:off x="834718" y="3138932"/>
            <a:ext cx="5502759" cy="5629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2400" kern="1000" spc="-100" dirty="0" smtClean="0"/>
              <a:t>STAR WARS </a:t>
            </a:r>
            <a:r>
              <a:rPr lang="en-US" sz="2400" kern="1000" spc="-100" dirty="0"/>
              <a:t>API APPLICATION </a:t>
            </a:r>
            <a:r>
              <a:rPr lang="en-US" sz="2400" kern="1000" spc="-100" dirty="0" smtClean="0"/>
              <a:t>(VARIANT 8)</a:t>
            </a:r>
            <a:endParaRPr lang="en-US" sz="2400" kern="1000" spc="-1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3DBF5D76-46C3-4C99-84A7-85CDE7AAF2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288" y="4722013"/>
            <a:ext cx="4327204" cy="745900"/>
          </a:xfr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/>
              <a:t>Student: </a:t>
            </a:r>
            <a:r>
              <a:rPr lang="en-US" sz="2000" dirty="0" smtClean="0"/>
              <a:t>Denis Ziulikov</a:t>
            </a:r>
            <a:endParaRPr lang="en-US" sz="20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 smtClean="0"/>
              <a:t>Cloud&amp;DevOps Internship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 smtClean="0"/>
              <a:t>Stream 24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6FF4D6-866C-4213-9BA1-1351B2FD7A03}"/>
              </a:ext>
            </a:extLst>
          </p:cNvPr>
          <p:cNvSpPr txBox="1"/>
          <p:nvPr/>
        </p:nvSpPr>
        <p:spPr>
          <a:xfrm>
            <a:off x="3171506" y="6459421"/>
            <a:ext cx="86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 </a:t>
            </a:r>
            <a:fld id="{C2C2A205-363F-3A4F-9468-14B73647696B}" type="datetimeyyyy">
              <a:rPr lang="en-US" sz="1400" b="1" smtClean="0">
                <a:solidFill>
                  <a:schemeClr val="bg1"/>
                </a:solidFill>
                <a:latin typeface="+mj-lt"/>
              </a:rPr>
              <a:pPr defTabSz="914377">
                <a:defRPr/>
              </a:pPr>
              <a:t>2022</a:t>
            </a:fld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4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3">
            <a:extLst>
              <a:ext uri="{FF2B5EF4-FFF2-40B4-BE49-F238E27FC236}">
                <a16:creationId xmlns:a16="http://schemas.microsoft.com/office/drawing/2014/main" xmlns="" id="{AF39875C-ACE6-49DC-BC96-D382CE1C1564}"/>
              </a:ext>
            </a:extLst>
          </p:cNvPr>
          <p:cNvSpPr txBox="1">
            <a:spLocks/>
          </p:cNvSpPr>
          <p:nvPr/>
        </p:nvSpPr>
        <p:spPr>
          <a:xfrm>
            <a:off x="1795306" y="150724"/>
            <a:ext cx="8601388" cy="84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Cloud and Cost efficiency</a:t>
            </a:r>
            <a:endParaRPr lang="ru-RU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xmlns="" id="{42B09450-E52E-46B7-971B-107FFFB33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2578"/>
              </p:ext>
            </p:extLst>
          </p:nvPr>
        </p:nvGraphicFramePr>
        <p:xfrm>
          <a:off x="3316350" y="1618818"/>
          <a:ext cx="8509890" cy="3749736"/>
        </p:xfrm>
        <a:graphic>
          <a:graphicData uri="http://schemas.openxmlformats.org/drawingml/2006/table">
            <a:tbl>
              <a:tblPr/>
              <a:tblGrid>
                <a:gridCol w="2736107">
                  <a:extLst>
                    <a:ext uri="{9D8B030D-6E8A-4147-A177-3AD203B41FA5}">
                      <a16:colId xmlns:a16="http://schemas.microsoft.com/office/drawing/2014/main" xmlns="" val="463977377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xmlns="" val="3999936673"/>
                    </a:ext>
                  </a:extLst>
                </a:gridCol>
                <a:gridCol w="1123405">
                  <a:extLst>
                    <a:ext uri="{9D8B030D-6E8A-4147-A177-3AD203B41FA5}">
                      <a16:colId xmlns:a16="http://schemas.microsoft.com/office/drawing/2014/main" xmlns="" val="477923350"/>
                    </a:ext>
                  </a:extLst>
                </a:gridCol>
                <a:gridCol w="1359103">
                  <a:extLst>
                    <a:ext uri="{9D8B030D-6E8A-4147-A177-3AD203B41FA5}">
                      <a16:colId xmlns:a16="http://schemas.microsoft.com/office/drawing/2014/main" xmlns="" val="2164431550"/>
                    </a:ext>
                  </a:extLst>
                </a:gridCol>
                <a:gridCol w="1610520"/>
                <a:gridCol w="1018903">
                  <a:extLst>
                    <a:ext uri="{9D8B030D-6E8A-4147-A177-3AD203B41FA5}">
                      <a16:colId xmlns:a16="http://schemas.microsoft.com/office/drawing/2014/main" xmlns="" val="3452060490"/>
                    </a:ext>
                  </a:extLst>
                </a:gridCol>
              </a:tblGrid>
              <a:tr h="606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A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A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Monthly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cost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A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12 months cost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A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A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A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1220964"/>
                  </a:ext>
                </a:extLst>
              </a:tr>
              <a:tr h="469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Amazon EKS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 East (Ohio)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9977994"/>
                  </a:ext>
                </a:extLst>
              </a:tr>
              <a:tr h="606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EC2 instances (t3.medium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952,8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 East (Ohio)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0833158"/>
                  </a:ext>
                </a:extLst>
              </a:tr>
              <a:tr h="487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Balancer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 East (Ohio)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1804271"/>
                  </a:ext>
                </a:extLst>
              </a:tr>
              <a:tr h="4698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Amazon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RDS for MySQL       (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db.t2.micro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 East (Ohio)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2867214"/>
                  </a:ext>
                </a:extLst>
              </a:tr>
              <a:tr h="469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Elastic File System (EFS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 East (Ohio)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7DF"/>
                    </a:solidFill>
                  </a:tcPr>
                </a:tc>
              </a:tr>
              <a:tr h="5618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89A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89A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232,57</a:t>
                      </a:r>
                      <a:endParaRPr lang="ru-R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89A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2790,84</a:t>
                      </a:r>
                      <a:endParaRPr lang="ru-R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89A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 East (Ohio)</a:t>
                      </a:r>
                      <a:endParaRPr lang="ru-RU" sz="18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89A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  <a:r>
                        <a:rPr lang="ru-RU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89A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262835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642" y="1651725"/>
            <a:ext cx="19335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784262" y="3549134"/>
            <a:ext cx="2306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FFC000"/>
                </a:solidFill>
                <a:hlinkClick r:id="rId4"/>
              </a:rPr>
              <a:t>https://calculator.aws/</a:t>
            </a:r>
            <a:endParaRPr lang="en-US" u="sng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1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B850A9-C308-4A39-9DB4-DA962809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550" y="2335702"/>
            <a:ext cx="1966809" cy="1897063"/>
          </a:xfrm>
        </p:spPr>
        <p:txBody>
          <a:bodyPr>
            <a:noAutofit/>
          </a:bodyPr>
          <a:lstStyle/>
          <a:p>
            <a:r>
              <a:rPr lang="en-US" sz="7000" b="1" kern="1100" spc="-130" dirty="0"/>
              <a:t>Q&amp;A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98697E-16FA-4632-A635-B71196B41FB2}"/>
              </a:ext>
            </a:extLst>
          </p:cNvPr>
          <p:cNvSpPr txBox="1"/>
          <p:nvPr/>
        </p:nvSpPr>
        <p:spPr>
          <a:xfrm>
            <a:off x="3171506" y="6459421"/>
            <a:ext cx="86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 </a:t>
            </a:r>
            <a:fld id="{C2C2A205-363F-3A4F-9468-14B73647696B}" type="datetimeyyyy">
              <a:rPr lang="en-US" sz="1400" b="1" smtClean="0">
                <a:solidFill>
                  <a:schemeClr val="bg1"/>
                </a:solidFill>
                <a:latin typeface="+mj-lt"/>
              </a:rPr>
              <a:pPr defTabSz="914377">
                <a:defRPr/>
              </a:pPr>
              <a:t>2022</a:t>
            </a:fld>
            <a:endParaRPr lang="en-US" sz="1400" b="1" dirty="0">
              <a:latin typeface="+mj-lt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3DBF5D76-46C3-4C99-84A7-85CDE7AAF2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5558" y="4776040"/>
            <a:ext cx="3852435" cy="745900"/>
          </a:xfr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 smtClean="0"/>
              <a:t>Student: Denis Ziulikov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 smtClean="0"/>
              <a:t>Cloud&amp;DevOps Internship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 smtClean="0"/>
              <a:t>Stream 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415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 descr="app-stack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600" y="205756"/>
            <a:ext cx="10929603" cy="64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72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xmlns="" id="{D0FC5A41-BBC6-43FE-841C-FBD38F512DD1}"/>
              </a:ext>
            </a:extLst>
          </p:cNvPr>
          <p:cNvSpPr txBox="1">
            <a:spLocks/>
          </p:cNvSpPr>
          <p:nvPr/>
        </p:nvSpPr>
        <p:spPr>
          <a:xfrm>
            <a:off x="3600448" y="0"/>
            <a:ext cx="5091381" cy="155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App </a:t>
            </a:r>
            <a:r>
              <a:rPr lang="en-US" dirty="0"/>
              <a:t>architecture </a:t>
            </a:r>
            <a:endParaRPr lang="ru-RU" dirty="0"/>
          </a:p>
        </p:txBody>
      </p:sp>
      <p:pic>
        <p:nvPicPr>
          <p:cNvPr id="19" name="Рисунок 18" descr="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43163"/>
            <a:ext cx="9690100" cy="44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0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xmlns="" id="{BF5D1E7D-A763-44C9-8670-B95397AAD0C5}"/>
              </a:ext>
            </a:extLst>
          </p:cNvPr>
          <p:cNvSpPr txBox="1">
            <a:spLocks/>
          </p:cNvSpPr>
          <p:nvPr/>
        </p:nvSpPr>
        <p:spPr>
          <a:xfrm>
            <a:off x="1795306" y="150724"/>
            <a:ext cx="8601388" cy="84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Branching </a:t>
            </a:r>
            <a:r>
              <a:rPr lang="en-US" dirty="0" smtClean="0"/>
              <a:t>strategy</a:t>
            </a:r>
            <a:endParaRPr lang="ru-RU" dirty="0"/>
          </a:p>
        </p:txBody>
      </p:sp>
      <p:pic>
        <p:nvPicPr>
          <p:cNvPr id="4" name="Рисунок 3" descr="branching-strateg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0256" y="1698215"/>
            <a:ext cx="8286751" cy="42430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63206" y="1027390"/>
            <a:ext cx="4715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F6931F"/>
                </a:solidFill>
                <a:hlinkClick r:id="rId3"/>
              </a:rPr>
              <a:t>https://</a:t>
            </a:r>
            <a:r>
              <a:rPr lang="en-US" u="sng" dirty="0" smtClean="0">
                <a:solidFill>
                  <a:srgbClr val="F6931F"/>
                </a:solidFill>
                <a:hlinkClick r:id="rId3"/>
              </a:rPr>
              <a:t>github.com/dobarden/epam24-diploma</a:t>
            </a:r>
            <a:endParaRPr lang="en-US" u="sng" dirty="0" smtClean="0">
              <a:solidFill>
                <a:srgbClr val="F693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60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xmlns="" id="{B0EA71BC-274E-45EF-A536-8364F693757F}"/>
              </a:ext>
            </a:extLst>
          </p:cNvPr>
          <p:cNvSpPr txBox="1">
            <a:spLocks/>
          </p:cNvSpPr>
          <p:nvPr/>
        </p:nvSpPr>
        <p:spPr>
          <a:xfrm>
            <a:off x="3540152" y="30145"/>
            <a:ext cx="5804815" cy="83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Infrastructure diagram</a:t>
            </a:r>
            <a:endParaRPr lang="ru-RU" dirty="0"/>
          </a:p>
        </p:txBody>
      </p:sp>
      <p:pic>
        <p:nvPicPr>
          <p:cNvPr id="5" name="Рисунок 4" descr="diploma-i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637" y="814388"/>
            <a:ext cx="9428163" cy="58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93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3">
            <a:extLst>
              <a:ext uri="{FF2B5EF4-FFF2-40B4-BE49-F238E27FC236}">
                <a16:creationId xmlns:a16="http://schemas.microsoft.com/office/drawing/2014/main" xmlns="" id="{1E2763F7-1513-4AF1-BF88-FB2BD6AD981D}"/>
              </a:ext>
            </a:extLst>
          </p:cNvPr>
          <p:cNvSpPr txBox="1">
            <a:spLocks/>
          </p:cNvSpPr>
          <p:nvPr/>
        </p:nvSpPr>
        <p:spPr>
          <a:xfrm>
            <a:off x="4417422" y="0"/>
            <a:ext cx="3701082" cy="98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CI/CD diagram</a:t>
            </a:r>
            <a:endParaRPr lang="ru-RU" dirty="0"/>
          </a:p>
        </p:txBody>
      </p:sp>
      <p:pic>
        <p:nvPicPr>
          <p:cNvPr id="4" name="Рисунок 3" descr="ci-c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612" y="1257300"/>
            <a:ext cx="11284673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70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>
            <a:extLst>
              <a:ext uri="{FF2B5EF4-FFF2-40B4-BE49-F238E27FC236}">
                <a16:creationId xmlns:a16="http://schemas.microsoft.com/office/drawing/2014/main" xmlns="" id="{D3A696AC-6DE7-4170-93DF-771E92E707C1}"/>
              </a:ext>
            </a:extLst>
          </p:cNvPr>
          <p:cNvSpPr txBox="1">
            <a:spLocks/>
          </p:cNvSpPr>
          <p:nvPr/>
        </p:nvSpPr>
        <p:spPr>
          <a:xfrm>
            <a:off x="1795306" y="150724"/>
            <a:ext cx="8601388" cy="84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pic>
        <p:nvPicPr>
          <p:cNvPr id="3" name="Рисунок 2" descr="grafana-monitor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272" y="1024452"/>
            <a:ext cx="10184444" cy="554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43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9D75FE46-47D9-4CC3-9105-4D55DBDFA40B}"/>
              </a:ext>
            </a:extLst>
          </p:cNvPr>
          <p:cNvSpPr txBox="1">
            <a:spLocks/>
          </p:cNvSpPr>
          <p:nvPr/>
        </p:nvSpPr>
        <p:spPr>
          <a:xfrm>
            <a:off x="1795306" y="150724"/>
            <a:ext cx="8601388" cy="84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Logging</a:t>
            </a:r>
            <a:endParaRPr lang="ru-RU" dirty="0"/>
          </a:p>
        </p:txBody>
      </p:sp>
      <p:pic>
        <p:nvPicPr>
          <p:cNvPr id="8" name="Рисунок 7" descr="kibana-logg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300" y="988123"/>
            <a:ext cx="11188700" cy="541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51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xmlns="" id="{173A0FC5-7AA0-4988-9CE2-F7A5DF53EFBB}"/>
              </a:ext>
            </a:extLst>
          </p:cNvPr>
          <p:cNvSpPr txBox="1">
            <a:spLocks/>
          </p:cNvSpPr>
          <p:nvPr/>
        </p:nvSpPr>
        <p:spPr>
          <a:xfrm>
            <a:off x="5066903" y="128188"/>
            <a:ext cx="2521763" cy="905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Scalability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012" y="1117555"/>
            <a:ext cx="6737684" cy="256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799" y="3726352"/>
            <a:ext cx="6726257" cy="28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7101" y="2887579"/>
            <a:ext cx="4781506" cy="78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22231" y="5651406"/>
            <a:ext cx="4761219" cy="8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497733" y="1505666"/>
            <a:ext cx="2138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Load OFF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47004" y="4318763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Load 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xmlns="" val="16792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F4910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154</Words>
  <Application>Microsoft Office PowerPoint</Application>
  <PresentationFormat>Произвольный</PresentationFormat>
  <Paragraphs>71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DIPLOMA PROJECT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Q&amp;A</vt:lpstr>
    </vt:vector>
  </TitlesOfParts>
  <Company>ПАО "Ростелеком"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Project</dc:title>
  <dc:creator>Власов Максим</dc:creator>
  <cp:lastModifiedBy>Пользователь Windows</cp:lastModifiedBy>
  <cp:revision>131</cp:revision>
  <dcterms:created xsi:type="dcterms:W3CDTF">2021-09-01T12:21:19Z</dcterms:created>
  <dcterms:modified xsi:type="dcterms:W3CDTF">2022-04-30T12:01:06Z</dcterms:modified>
</cp:coreProperties>
</file>