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7"/>
  </p:notesMasterIdLst>
  <p:sldIdLst>
    <p:sldId id="279" r:id="rId2"/>
    <p:sldId id="276" r:id="rId3"/>
    <p:sldId id="268" r:id="rId4"/>
    <p:sldId id="277" r:id="rId5"/>
    <p:sldId id="278" r:id="rId6"/>
    <p:sldId id="272" r:id="rId7"/>
    <p:sldId id="283" r:id="rId8"/>
    <p:sldId id="275" r:id="rId9"/>
    <p:sldId id="281" r:id="rId10"/>
    <p:sldId id="280" r:id="rId11"/>
    <p:sldId id="284" r:id="rId12"/>
    <p:sldId id="273" r:id="rId13"/>
    <p:sldId id="258" r:id="rId14"/>
    <p:sldId id="257"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F9136F-436F-B576-0D6B-91825E3E4B68}" v="5" dt="2023-03-05T23:14:13.448"/>
    <p1510:client id="{948F4E1A-84CE-8DCE-2067-2E4EA1C6B65E}" v="12" dt="2023-03-06T20:21:35.390"/>
    <p1510:client id="{ABAD3FE7-6C43-0F0E-0535-F66EF1A06810}" v="700" dt="2023-03-07T03:14:52.514"/>
    <p1510:client id="{AD1250ED-D1EE-F44A-A0CF-69B0CDBE5C00}" v="233" dt="2023-03-04T05:19:58.918"/>
    <p1510:client id="{B58682C2-EE0E-31A6-3B15-3D4E573D7E81}" v="927" dt="2023-03-05T00:59:32.028"/>
    <p1510:client id="{BEBF1B89-37DC-E19D-4BAF-223A5E588C8A}" v="167" dt="2023-03-04T05:31:19.143"/>
    <p1510:client id="{C5052BDD-D7A8-741F-B6CD-DF8DFE706FDC}" v="37" dt="2023-03-07T00:36:39.330"/>
    <p1510:client id="{F65617E7-774B-E3CF-90C0-61D18E8C84DE}" v="1323" dt="2023-03-07T03:26:58.4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B05601-19F5-4194-88F1-37F076ED36B4}" type="datetimeFigureOut">
              <a:t>3/6/2023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31080F-8CB6-4C72-87CF-932BBD38BF11}" type="slidenum">
              <a:t>‹#›</a:t>
            </a:fld>
            <a:endParaRPr lang="en-US"/>
          </a:p>
        </p:txBody>
      </p:sp>
    </p:spTree>
    <p:extLst>
      <p:ext uri="{BB962C8B-B14F-4D97-AF65-F5344CB8AC3E}">
        <p14:creationId xmlns:p14="http://schemas.microsoft.com/office/powerpoint/2010/main" val="1079809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Here is an overview of how our code works. You can read it in depth, but essentially we start by generating passengers in each station based on our distribution data. Then we iterate through the stations and have these riders board the train, allocating passenger destinations based on the remaining stations in the line. We also check if the train is full and return excess passengers to the platform. </a:t>
            </a:r>
          </a:p>
        </p:txBody>
      </p:sp>
      <p:sp>
        <p:nvSpPr>
          <p:cNvPr id="4" name="Slide Number Placeholder 3"/>
          <p:cNvSpPr>
            <a:spLocks noGrp="1"/>
          </p:cNvSpPr>
          <p:nvPr>
            <p:ph type="sldNum" sz="quarter" idx="5"/>
          </p:nvPr>
        </p:nvSpPr>
        <p:spPr/>
        <p:txBody>
          <a:bodyPr/>
          <a:lstStyle/>
          <a:p>
            <a:fld id="{2431080F-8CB6-4C72-87CF-932BBD38BF11}" type="slidenum">
              <a:t>6</a:t>
            </a:fld>
            <a:endParaRPr lang="en-US"/>
          </a:p>
        </p:txBody>
      </p:sp>
    </p:spTree>
    <p:extLst>
      <p:ext uri="{BB962C8B-B14F-4D97-AF65-F5344CB8AC3E}">
        <p14:creationId xmlns:p14="http://schemas.microsoft.com/office/powerpoint/2010/main" val="2895614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have one function for each direction of the Blue Line, and both return the total number of passengers unable to board the train. SimulateOnce calls each direction and combines the total. RunSimulation then calculates that average, since we've extended it all from the Monte Carlo class.</a:t>
            </a:r>
          </a:p>
        </p:txBody>
      </p:sp>
      <p:sp>
        <p:nvSpPr>
          <p:cNvPr id="4" name="Slide Number Placeholder 3"/>
          <p:cNvSpPr>
            <a:spLocks noGrp="1"/>
          </p:cNvSpPr>
          <p:nvPr>
            <p:ph type="sldNum" sz="quarter" idx="5"/>
          </p:nvPr>
        </p:nvSpPr>
        <p:spPr/>
        <p:txBody>
          <a:bodyPr/>
          <a:lstStyle/>
          <a:p>
            <a:fld id="{2431080F-8CB6-4C72-87CF-932BBD38BF11}" type="slidenum">
              <a:t>7</a:t>
            </a:fld>
            <a:endParaRPr lang="en-US"/>
          </a:p>
        </p:txBody>
      </p:sp>
    </p:spTree>
    <p:extLst>
      <p:ext uri="{BB962C8B-B14F-4D97-AF65-F5344CB8AC3E}">
        <p14:creationId xmlns:p14="http://schemas.microsoft.com/office/powerpoint/2010/main" val="3190341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For our distributions, we created histograms for each station in the Blue Line. You can see from the overall view the typical bimodal peak. These peaks represent weekday commutes versus weekend general travel.</a:t>
            </a:r>
          </a:p>
        </p:txBody>
      </p:sp>
      <p:sp>
        <p:nvSpPr>
          <p:cNvPr id="4" name="Slide Number Placeholder 3"/>
          <p:cNvSpPr>
            <a:spLocks noGrp="1"/>
          </p:cNvSpPr>
          <p:nvPr>
            <p:ph type="sldNum" sz="quarter" idx="5"/>
          </p:nvPr>
        </p:nvSpPr>
        <p:spPr/>
        <p:txBody>
          <a:bodyPr/>
          <a:lstStyle/>
          <a:p>
            <a:fld id="{2431080F-8CB6-4C72-87CF-932BBD38BF11}" type="slidenum">
              <a:t>8</a:t>
            </a:fld>
            <a:endParaRPr lang="en-US"/>
          </a:p>
        </p:txBody>
      </p:sp>
    </p:spTree>
    <p:extLst>
      <p:ext uri="{BB962C8B-B14F-4D97-AF65-F5344CB8AC3E}">
        <p14:creationId xmlns:p14="http://schemas.microsoft.com/office/powerpoint/2010/main" val="989841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You can see this discrepancy in individual station histograms. On the left is the overall histogram; while on the right are two histograms broken out by weekday versus weekend. </a:t>
            </a:r>
          </a:p>
        </p:txBody>
      </p:sp>
      <p:sp>
        <p:nvSpPr>
          <p:cNvPr id="4" name="Slide Number Placeholder 3"/>
          <p:cNvSpPr>
            <a:spLocks noGrp="1"/>
          </p:cNvSpPr>
          <p:nvPr>
            <p:ph type="sldNum" sz="quarter" idx="5"/>
          </p:nvPr>
        </p:nvSpPr>
        <p:spPr/>
        <p:txBody>
          <a:bodyPr/>
          <a:lstStyle/>
          <a:p>
            <a:fld id="{2431080F-8CB6-4C72-87CF-932BBD38BF11}" type="slidenum">
              <a:t>9</a:t>
            </a:fld>
            <a:endParaRPr lang="en-US"/>
          </a:p>
        </p:txBody>
      </p:sp>
    </p:spTree>
    <p:extLst>
      <p:ext uri="{BB962C8B-B14F-4D97-AF65-F5344CB8AC3E}">
        <p14:creationId xmlns:p14="http://schemas.microsoft.com/office/powerpoint/2010/main" val="4276885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Every station has this two-peak distribution except for one: O'Hare airport, which is much more of a normal distribution. </a:t>
            </a:r>
          </a:p>
        </p:txBody>
      </p:sp>
      <p:sp>
        <p:nvSpPr>
          <p:cNvPr id="4" name="Slide Number Placeholder 3"/>
          <p:cNvSpPr>
            <a:spLocks noGrp="1"/>
          </p:cNvSpPr>
          <p:nvPr>
            <p:ph type="sldNum" sz="quarter" idx="5"/>
          </p:nvPr>
        </p:nvSpPr>
        <p:spPr/>
        <p:txBody>
          <a:bodyPr/>
          <a:lstStyle/>
          <a:p>
            <a:fld id="{2431080F-8CB6-4C72-87CF-932BBD38BF11}" type="slidenum">
              <a:t>10</a:t>
            </a:fld>
            <a:endParaRPr lang="en-US"/>
          </a:p>
        </p:txBody>
      </p:sp>
    </p:spTree>
    <p:extLst>
      <p:ext uri="{BB962C8B-B14F-4D97-AF65-F5344CB8AC3E}">
        <p14:creationId xmlns:p14="http://schemas.microsoft.com/office/powerpoint/2010/main" val="3654896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However, our initial simulation uses means and standard deviations calculated from the aggregated weekday and weekend data. </a:t>
            </a:r>
          </a:p>
        </p:txBody>
      </p:sp>
      <p:sp>
        <p:nvSpPr>
          <p:cNvPr id="4" name="Slide Number Placeholder 3"/>
          <p:cNvSpPr>
            <a:spLocks noGrp="1"/>
          </p:cNvSpPr>
          <p:nvPr>
            <p:ph type="sldNum" sz="quarter" idx="5"/>
          </p:nvPr>
        </p:nvSpPr>
        <p:spPr/>
        <p:txBody>
          <a:bodyPr/>
          <a:lstStyle/>
          <a:p>
            <a:fld id="{2431080F-8CB6-4C72-87CF-932BBD38BF11}" type="slidenum">
              <a:t>11</a:t>
            </a:fld>
            <a:endParaRPr lang="en-US"/>
          </a:p>
        </p:txBody>
      </p:sp>
    </p:spTree>
    <p:extLst>
      <p:ext uri="{BB962C8B-B14F-4D97-AF65-F5344CB8AC3E}">
        <p14:creationId xmlns:p14="http://schemas.microsoft.com/office/powerpoint/2010/main" val="1749536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 our simulation results, we discovered that the true number of trains is significantly higher than necessary to ensure every passenger can board when they want to. Even cutting service by 25% did not leave any passengers behind in 95% of all cases. After we determined that 200 trains was sufficient, we found that the breakeven point is between 110 and 115 trains per day. Of course fewer trains also means higher levels of passenger discomfort, since at these levels of service each train is likely to be quite full.</a:t>
            </a:r>
          </a:p>
        </p:txBody>
      </p:sp>
      <p:sp>
        <p:nvSpPr>
          <p:cNvPr id="4" name="Slide Number Placeholder 3"/>
          <p:cNvSpPr>
            <a:spLocks noGrp="1"/>
          </p:cNvSpPr>
          <p:nvPr>
            <p:ph type="sldNum" sz="quarter" idx="5"/>
          </p:nvPr>
        </p:nvSpPr>
        <p:spPr/>
        <p:txBody>
          <a:bodyPr/>
          <a:lstStyle/>
          <a:p>
            <a:fld id="{2431080F-8CB6-4C72-87CF-932BBD38BF11}" type="slidenum">
              <a:t>12</a:t>
            </a:fld>
            <a:endParaRPr lang="en-US"/>
          </a:p>
        </p:txBody>
      </p:sp>
    </p:spTree>
    <p:extLst>
      <p:ext uri="{BB962C8B-B14F-4D97-AF65-F5344CB8AC3E}">
        <p14:creationId xmlns:p14="http://schemas.microsoft.com/office/powerpoint/2010/main" val="3472730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As we move toward the final report, our next steps are to include additional parameters that might affect passenger levels, such as weather and large local events like sports games. We also hope to use our simulation to help predict peak demand. We can do this by adjusting the distributions we input into the simulator from full-day averages to commuter hour numbers—determined by subtracting weekend traffic from weekday traffic. This is a level of forecasting beyond the original data.</a:t>
            </a:r>
          </a:p>
        </p:txBody>
      </p:sp>
      <p:sp>
        <p:nvSpPr>
          <p:cNvPr id="4" name="Slide Number Placeholder 3"/>
          <p:cNvSpPr>
            <a:spLocks noGrp="1"/>
          </p:cNvSpPr>
          <p:nvPr>
            <p:ph type="sldNum" sz="quarter" idx="5"/>
          </p:nvPr>
        </p:nvSpPr>
        <p:spPr/>
        <p:txBody>
          <a:bodyPr/>
          <a:lstStyle/>
          <a:p>
            <a:fld id="{2431080F-8CB6-4C72-87CF-932BBD38BF11}" type="slidenum">
              <a:t>13</a:t>
            </a:fld>
            <a:endParaRPr lang="en-US"/>
          </a:p>
        </p:txBody>
      </p:sp>
    </p:spTree>
    <p:extLst>
      <p:ext uri="{BB962C8B-B14F-4D97-AF65-F5344CB8AC3E}">
        <p14:creationId xmlns:p14="http://schemas.microsoft.com/office/powerpoint/2010/main" val="389881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3179980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387103132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p>
        </p:txBody>
      </p:sp>
    </p:spTree>
    <p:extLst>
      <p:ext uri="{BB962C8B-B14F-4D97-AF65-F5344CB8AC3E}">
        <p14:creationId xmlns:p14="http://schemas.microsoft.com/office/powerpoint/2010/main" val="424848579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7289882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0832128"/>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Presentation title</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71868441"/>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 name="Footer Placeholder 2"/>
          <p:cNvSpPr>
            <a:spLocks noGrp="1"/>
          </p:cNvSpPr>
          <p:nvPr>
            <p:ph type="ftr" sz="quarter" idx="11"/>
          </p:nvPr>
        </p:nvSpPr>
        <p:spPr/>
        <p:txBody>
          <a:bodyPr/>
          <a:lstStyle/>
          <a:p>
            <a:r>
              <a:rPr lang="en-US"/>
              <a:t>Presentation title</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81182869"/>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4500552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3467008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Tree>
    <p:extLst>
      <p:ext uri="{BB962C8B-B14F-4D97-AF65-F5344CB8AC3E}">
        <p14:creationId xmlns:p14="http://schemas.microsoft.com/office/powerpoint/2010/main" val="77218325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noAutofit/>
          </a:bodyPr>
          <a:lstStyle/>
          <a:p>
            <a:r>
              <a:rPr lang="en-US"/>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22080428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noAutofit/>
          </a:bodyPr>
          <a:lstStyle/>
          <a:p>
            <a:r>
              <a:rPr lang="en-US"/>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7457129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55285091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a:t>Title</a:t>
            </a:r>
          </a:p>
        </p:txBody>
      </p:sp>
    </p:spTree>
    <p:extLst>
      <p:ext uri="{BB962C8B-B14F-4D97-AF65-F5344CB8AC3E}">
        <p14:creationId xmlns:p14="http://schemas.microsoft.com/office/powerpoint/2010/main" val="258665376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a:t>Title</a:t>
            </a:r>
          </a:p>
        </p:txBody>
      </p:sp>
    </p:spTree>
    <p:extLst>
      <p:ext uri="{BB962C8B-B14F-4D97-AF65-F5344CB8AC3E}">
        <p14:creationId xmlns:p14="http://schemas.microsoft.com/office/powerpoint/2010/main" val="190070913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ft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0.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hyperlink" Target="https://data.cityofchicago.org/Transportation/CTA-Ridership-L-Station-Entries-Daily-Totals/5neh-572f" TargetMode="External"/><Relationship Id="rId2" Type="http://schemas.openxmlformats.org/officeDocument/2006/relationships/hyperlink" Target="https://www.transitchicago.com/assets/1/6/Monthly_Ridership_2022-10(Final).pdf" TargetMode="External"/><Relationship Id="rId1" Type="http://schemas.openxmlformats.org/officeDocument/2006/relationships/slideLayout" Target="../slideLayouts/slideLayout15.xml"/><Relationship Id="rId6" Type="http://schemas.openxmlformats.org/officeDocument/2006/relationships/hyperlink" Target="https://numpy.org/" TargetMode="External"/><Relationship Id="rId5" Type="http://schemas.openxmlformats.org/officeDocument/2006/relationships/hyperlink" Target="https://www.transitchicago.com/" TargetMode="External"/><Relationship Id="rId4" Type="http://schemas.openxmlformats.org/officeDocument/2006/relationships/hyperlink" Target="https://en.wikipedia.org/wiki/Chicago_Transit_Authorit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0.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7C9FE-198F-B4B4-EFE3-D84328607D65}"/>
              </a:ext>
            </a:extLst>
          </p:cNvPr>
          <p:cNvSpPr>
            <a:spLocks noGrp="1"/>
          </p:cNvSpPr>
          <p:nvPr>
            <p:ph type="ctrTitle"/>
          </p:nvPr>
        </p:nvSpPr>
        <p:spPr/>
        <p:txBody>
          <a:bodyPr/>
          <a:lstStyle/>
          <a:p>
            <a:r>
              <a:rPr lang="en-US"/>
              <a:t>CTA Simulation</a:t>
            </a:r>
          </a:p>
        </p:txBody>
      </p:sp>
      <p:sp>
        <p:nvSpPr>
          <p:cNvPr id="3" name="Subtitle 2">
            <a:extLst>
              <a:ext uri="{FF2B5EF4-FFF2-40B4-BE49-F238E27FC236}">
                <a16:creationId xmlns:a16="http://schemas.microsoft.com/office/drawing/2014/main" id="{6E457085-F27B-A7A3-1037-AB3885F649A9}"/>
              </a:ext>
            </a:extLst>
          </p:cNvPr>
          <p:cNvSpPr>
            <a:spLocks noGrp="1"/>
          </p:cNvSpPr>
          <p:nvPr>
            <p:ph type="subTitle" idx="1"/>
          </p:nvPr>
        </p:nvSpPr>
        <p:spPr/>
        <p:txBody>
          <a:bodyPr vert="horz" lIns="0" tIns="0" rIns="0" bIns="0" rtlCol="0" anchor="t">
            <a:noAutofit/>
          </a:bodyPr>
          <a:lstStyle/>
          <a:p>
            <a:r>
              <a:rPr lang="en-US">
                <a:cs typeface="Sabon Next LT"/>
              </a:rPr>
              <a:t>Dhruv Dobariya</a:t>
            </a:r>
          </a:p>
          <a:p>
            <a:r>
              <a:rPr lang="en-US">
                <a:cs typeface="Sabon Next LT"/>
              </a:rPr>
              <a:t>Daniel Kwan</a:t>
            </a:r>
          </a:p>
          <a:p>
            <a:r>
              <a:rPr lang="en-US">
                <a:cs typeface="Sabon Next LT"/>
              </a:rPr>
              <a:t>CSC 521</a:t>
            </a:r>
          </a:p>
          <a:p>
            <a:endParaRPr lang="en-US">
              <a:cs typeface="Sabon Next LT"/>
            </a:endParaRPr>
          </a:p>
        </p:txBody>
      </p:sp>
    </p:spTree>
    <p:extLst>
      <p:ext uri="{BB962C8B-B14F-4D97-AF65-F5344CB8AC3E}">
        <p14:creationId xmlns:p14="http://schemas.microsoft.com/office/powerpoint/2010/main" val="758130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1" descr="Chart, histogram&#10;&#10;Description automatically generated">
            <a:extLst>
              <a:ext uri="{FF2B5EF4-FFF2-40B4-BE49-F238E27FC236}">
                <a16:creationId xmlns:a16="http://schemas.microsoft.com/office/drawing/2014/main" id="{AEE7712D-73CD-A927-9384-29695BDA0B56}"/>
              </a:ext>
            </a:extLst>
          </p:cNvPr>
          <p:cNvPicPr>
            <a:picLocks noChangeAspect="1"/>
          </p:cNvPicPr>
          <p:nvPr/>
        </p:nvPicPr>
        <p:blipFill>
          <a:blip r:embed="rId3"/>
          <a:stretch>
            <a:fillRect/>
          </a:stretch>
        </p:blipFill>
        <p:spPr>
          <a:xfrm>
            <a:off x="810919" y="2855598"/>
            <a:ext cx="5104459" cy="3263470"/>
          </a:xfrm>
          <a:prstGeom prst="rect">
            <a:avLst/>
          </a:prstGeom>
        </p:spPr>
      </p:pic>
      <p:sp>
        <p:nvSpPr>
          <p:cNvPr id="2" name="Title 1">
            <a:extLst>
              <a:ext uri="{FF2B5EF4-FFF2-40B4-BE49-F238E27FC236}">
                <a16:creationId xmlns:a16="http://schemas.microsoft.com/office/drawing/2014/main" id="{E9B5D229-E348-D214-32FA-17C2E8D62708}"/>
              </a:ext>
            </a:extLst>
          </p:cNvPr>
          <p:cNvSpPr>
            <a:spLocks noGrp="1"/>
          </p:cNvSpPr>
          <p:nvPr>
            <p:ph type="title"/>
          </p:nvPr>
        </p:nvSpPr>
        <p:spPr/>
        <p:txBody>
          <a:bodyPr vert="horz" lIns="0" tIns="45720" rIns="91440" bIns="45720" rtlCol="0" anchor="b">
            <a:normAutofit/>
          </a:bodyPr>
          <a:lstStyle/>
          <a:p>
            <a:r>
              <a:rPr lang="en-US"/>
              <a:t>Distributions</a:t>
            </a:r>
          </a:p>
        </p:txBody>
      </p:sp>
      <p:sp>
        <p:nvSpPr>
          <p:cNvPr id="3" name="Text Placeholder 2">
            <a:extLst>
              <a:ext uri="{FF2B5EF4-FFF2-40B4-BE49-F238E27FC236}">
                <a16:creationId xmlns:a16="http://schemas.microsoft.com/office/drawing/2014/main" id="{D15195DB-6624-E7C4-D88D-0C649350DC47}"/>
              </a:ext>
            </a:extLst>
          </p:cNvPr>
          <p:cNvSpPr>
            <a:spLocks noGrp="1"/>
          </p:cNvSpPr>
          <p:nvPr>
            <p:ph type="body" sz="half" idx="2"/>
          </p:nvPr>
        </p:nvSpPr>
        <p:spPr/>
        <p:txBody>
          <a:bodyPr vert="horz" lIns="91440" tIns="45720" rIns="91440" bIns="45720" rtlCol="0" anchor="t">
            <a:normAutofit/>
          </a:bodyPr>
          <a:lstStyle/>
          <a:p>
            <a:r>
              <a:rPr lang="en-US"/>
              <a:t>O'Hare Airport</a:t>
            </a:r>
          </a:p>
        </p:txBody>
      </p:sp>
      <p:pic>
        <p:nvPicPr>
          <p:cNvPr id="10" name="Picture 10">
            <a:extLst>
              <a:ext uri="{FF2B5EF4-FFF2-40B4-BE49-F238E27FC236}">
                <a16:creationId xmlns:a16="http://schemas.microsoft.com/office/drawing/2014/main" id="{0E765ABA-A774-302B-647C-B7893AB0D90C}"/>
              </a:ext>
            </a:extLst>
          </p:cNvPr>
          <p:cNvPicPr>
            <a:picLocks noChangeAspect="1"/>
          </p:cNvPicPr>
          <p:nvPr/>
        </p:nvPicPr>
        <p:blipFill>
          <a:blip r:embed="rId4"/>
          <a:stretch>
            <a:fillRect/>
          </a:stretch>
        </p:blipFill>
        <p:spPr>
          <a:xfrm>
            <a:off x="6267215" y="2685132"/>
            <a:ext cx="4445940" cy="3416257"/>
          </a:xfrm>
          <a:prstGeom prst="rect">
            <a:avLst/>
          </a:prstGeom>
        </p:spPr>
      </p:pic>
      <p:sp>
        <p:nvSpPr>
          <p:cNvPr id="5" name="Slide Number Placeholder 4">
            <a:extLst>
              <a:ext uri="{FF2B5EF4-FFF2-40B4-BE49-F238E27FC236}">
                <a16:creationId xmlns:a16="http://schemas.microsoft.com/office/drawing/2014/main" id="{6E3A6CFB-E608-F216-AA85-E62E355B0270}"/>
              </a:ext>
            </a:extLst>
          </p:cNvPr>
          <p:cNvSpPr>
            <a:spLocks noGrp="1"/>
          </p:cNvSpPr>
          <p:nvPr>
            <p:ph type="sldNum" sz="quarter" idx="12"/>
          </p:nvPr>
        </p:nvSpPr>
        <p:spPr/>
        <p:txBody>
          <a:bodyPr/>
          <a:lstStyle/>
          <a:p>
            <a:fld id="{48F63A3B-78C7-47BE-AE5E-E10140E04643}" type="slidenum">
              <a:rPr lang="en-US" dirty="0"/>
              <a:t>10</a:t>
            </a:fld>
            <a:endParaRPr lang="en-US"/>
          </a:p>
        </p:txBody>
      </p:sp>
    </p:spTree>
    <p:extLst>
      <p:ext uri="{BB962C8B-B14F-4D97-AF65-F5344CB8AC3E}">
        <p14:creationId xmlns:p14="http://schemas.microsoft.com/office/powerpoint/2010/main" val="3325560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EB30F-0CD4-4A89-6B30-F34705664FB9}"/>
              </a:ext>
            </a:extLst>
          </p:cNvPr>
          <p:cNvSpPr>
            <a:spLocks noGrp="1"/>
          </p:cNvSpPr>
          <p:nvPr>
            <p:ph type="title"/>
          </p:nvPr>
        </p:nvSpPr>
        <p:spPr/>
        <p:txBody>
          <a:bodyPr/>
          <a:lstStyle/>
          <a:p>
            <a:r>
              <a:rPr lang="en-US"/>
              <a:t>DISTRIBUTIONS</a:t>
            </a:r>
          </a:p>
        </p:txBody>
      </p:sp>
      <p:sp>
        <p:nvSpPr>
          <p:cNvPr id="4" name="Text Placeholder 3">
            <a:extLst>
              <a:ext uri="{FF2B5EF4-FFF2-40B4-BE49-F238E27FC236}">
                <a16:creationId xmlns:a16="http://schemas.microsoft.com/office/drawing/2014/main" id="{4845CB5B-00D7-EEA3-6EFC-EAF6517DFB6C}"/>
              </a:ext>
            </a:extLst>
          </p:cNvPr>
          <p:cNvSpPr>
            <a:spLocks noGrp="1"/>
          </p:cNvSpPr>
          <p:nvPr>
            <p:ph type="body" sz="half" idx="2"/>
          </p:nvPr>
        </p:nvSpPr>
        <p:spPr/>
        <p:txBody>
          <a:bodyPr vert="horz" lIns="91440" tIns="45720" rIns="91440" bIns="45720" rtlCol="0" anchor="t">
            <a:normAutofit/>
          </a:bodyPr>
          <a:lstStyle/>
          <a:p>
            <a:r>
              <a:rPr lang="en-US">
                <a:cs typeface="Sabon Next LT"/>
              </a:rPr>
              <a:t>Initial simulation only uses means and standard deviations and does not account for two peaks.</a:t>
            </a:r>
            <a:endParaRPr lang="en-US"/>
          </a:p>
        </p:txBody>
      </p:sp>
      <p:sp>
        <p:nvSpPr>
          <p:cNvPr id="5" name="Slide Number Placeholder 4">
            <a:extLst>
              <a:ext uri="{FF2B5EF4-FFF2-40B4-BE49-F238E27FC236}">
                <a16:creationId xmlns:a16="http://schemas.microsoft.com/office/drawing/2014/main" id="{1866FEBF-A2D5-9AF2-A6CC-9AE45295168C}"/>
              </a:ext>
            </a:extLst>
          </p:cNvPr>
          <p:cNvSpPr>
            <a:spLocks noGrp="1"/>
          </p:cNvSpPr>
          <p:nvPr>
            <p:ph type="sldNum" sz="quarter" idx="12"/>
          </p:nvPr>
        </p:nvSpPr>
        <p:spPr/>
        <p:txBody>
          <a:bodyPr/>
          <a:lstStyle/>
          <a:p>
            <a:fld id="{48F63A3B-78C7-47BE-AE5E-E10140E04643}" type="slidenum">
              <a:rPr lang="en-US" dirty="0"/>
              <a:t>11</a:t>
            </a:fld>
            <a:endParaRPr lang="en-US"/>
          </a:p>
        </p:txBody>
      </p:sp>
      <p:pic>
        <p:nvPicPr>
          <p:cNvPr id="11" name="Picture 11" descr="Text&#10;&#10;Description automatically generated">
            <a:extLst>
              <a:ext uri="{FF2B5EF4-FFF2-40B4-BE49-F238E27FC236}">
                <a16:creationId xmlns:a16="http://schemas.microsoft.com/office/drawing/2014/main" id="{A9A0B28E-4B11-232E-8F11-3D7DC16553FC}"/>
              </a:ext>
            </a:extLst>
          </p:cNvPr>
          <p:cNvPicPr>
            <a:picLocks noChangeAspect="1"/>
          </p:cNvPicPr>
          <p:nvPr/>
        </p:nvPicPr>
        <p:blipFill rotWithShape="1">
          <a:blip r:embed="rId3"/>
          <a:srcRect r="-258" b="37636"/>
          <a:stretch/>
        </p:blipFill>
        <p:spPr>
          <a:xfrm>
            <a:off x="6205412" y="502276"/>
            <a:ext cx="4181475" cy="5544633"/>
          </a:xfrm>
          <a:prstGeom prst="rect">
            <a:avLst/>
          </a:prstGeom>
        </p:spPr>
      </p:pic>
    </p:spTree>
    <p:extLst>
      <p:ext uri="{BB962C8B-B14F-4D97-AF65-F5344CB8AC3E}">
        <p14:creationId xmlns:p14="http://schemas.microsoft.com/office/powerpoint/2010/main" val="638462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FF903-FD0B-3EDD-B402-CF19A87EC4D6}"/>
              </a:ext>
            </a:extLst>
          </p:cNvPr>
          <p:cNvSpPr>
            <a:spLocks noGrp="1"/>
          </p:cNvSpPr>
          <p:nvPr>
            <p:ph type="title"/>
          </p:nvPr>
        </p:nvSpPr>
        <p:spPr/>
        <p:txBody>
          <a:bodyPr/>
          <a:lstStyle/>
          <a:p>
            <a:r>
              <a:rPr lang="en-US"/>
              <a:t>Results</a:t>
            </a:r>
          </a:p>
        </p:txBody>
      </p:sp>
      <p:pic>
        <p:nvPicPr>
          <p:cNvPr id="4" name="Picture 4" descr="Text&#10;&#10;Description automatically generated">
            <a:extLst>
              <a:ext uri="{FF2B5EF4-FFF2-40B4-BE49-F238E27FC236}">
                <a16:creationId xmlns:a16="http://schemas.microsoft.com/office/drawing/2014/main" id="{095FB28F-2937-4E59-A9AB-CB55097A6C2A}"/>
              </a:ext>
            </a:extLst>
          </p:cNvPr>
          <p:cNvPicPr>
            <a:picLocks noGrp="1" noChangeAspect="1"/>
          </p:cNvPicPr>
          <p:nvPr>
            <p:ph sz="half" idx="1"/>
          </p:nvPr>
        </p:nvPicPr>
        <p:blipFill rotWithShape="1">
          <a:blip r:embed="rId3"/>
          <a:srcRect l="-446" t="628" r="171" b="57931"/>
          <a:stretch/>
        </p:blipFill>
        <p:spPr>
          <a:xfrm>
            <a:off x="498591" y="3160889"/>
            <a:ext cx="3428044" cy="566696"/>
          </a:xfrm>
        </p:spPr>
      </p:pic>
      <p:pic>
        <p:nvPicPr>
          <p:cNvPr id="5" name="Picture 5" descr="Text&#10;&#10;Description automatically generated">
            <a:extLst>
              <a:ext uri="{FF2B5EF4-FFF2-40B4-BE49-F238E27FC236}">
                <a16:creationId xmlns:a16="http://schemas.microsoft.com/office/drawing/2014/main" id="{E9269127-4D11-5050-A18B-3BE8DE08DA06}"/>
              </a:ext>
            </a:extLst>
          </p:cNvPr>
          <p:cNvPicPr>
            <a:picLocks noChangeAspect="1"/>
          </p:cNvPicPr>
          <p:nvPr/>
        </p:nvPicPr>
        <p:blipFill>
          <a:blip r:embed="rId4"/>
          <a:stretch>
            <a:fillRect/>
          </a:stretch>
        </p:blipFill>
        <p:spPr>
          <a:xfrm>
            <a:off x="4396081" y="3151600"/>
            <a:ext cx="3409244" cy="968727"/>
          </a:xfrm>
          <a:prstGeom prst="rect">
            <a:avLst/>
          </a:prstGeom>
        </p:spPr>
      </p:pic>
      <p:pic>
        <p:nvPicPr>
          <p:cNvPr id="6" name="Picture 6" descr="Text&#10;&#10;Description automatically generated">
            <a:extLst>
              <a:ext uri="{FF2B5EF4-FFF2-40B4-BE49-F238E27FC236}">
                <a16:creationId xmlns:a16="http://schemas.microsoft.com/office/drawing/2014/main" id="{02C825B8-E363-A74B-7687-D1D635F49B98}"/>
              </a:ext>
            </a:extLst>
          </p:cNvPr>
          <p:cNvPicPr>
            <a:picLocks noChangeAspect="1"/>
          </p:cNvPicPr>
          <p:nvPr/>
        </p:nvPicPr>
        <p:blipFill>
          <a:blip r:embed="rId5"/>
          <a:stretch>
            <a:fillRect/>
          </a:stretch>
        </p:blipFill>
        <p:spPr>
          <a:xfrm>
            <a:off x="8281458" y="3123259"/>
            <a:ext cx="3409009" cy="997185"/>
          </a:xfrm>
          <a:prstGeom prst="rect">
            <a:avLst/>
          </a:prstGeom>
        </p:spPr>
      </p:pic>
      <p:sp>
        <p:nvSpPr>
          <p:cNvPr id="7" name="TextBox 6">
            <a:extLst>
              <a:ext uri="{FF2B5EF4-FFF2-40B4-BE49-F238E27FC236}">
                <a16:creationId xmlns:a16="http://schemas.microsoft.com/office/drawing/2014/main" id="{C90E3695-A0EA-2463-41B6-7BBB2CA9A211}"/>
              </a:ext>
            </a:extLst>
          </p:cNvPr>
          <p:cNvSpPr txBox="1"/>
          <p:nvPr/>
        </p:nvSpPr>
        <p:spPr>
          <a:xfrm>
            <a:off x="498591" y="2596445"/>
            <a:ext cx="34431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abon Next LT"/>
              </a:rPr>
              <a:t>100 Trains</a:t>
            </a:r>
            <a:endParaRPr lang="en-US"/>
          </a:p>
        </p:txBody>
      </p:sp>
      <p:sp>
        <p:nvSpPr>
          <p:cNvPr id="8" name="TextBox 7">
            <a:extLst>
              <a:ext uri="{FF2B5EF4-FFF2-40B4-BE49-F238E27FC236}">
                <a16:creationId xmlns:a16="http://schemas.microsoft.com/office/drawing/2014/main" id="{2C15E1FB-6BFF-8063-21CB-4080A3F79391}"/>
              </a:ext>
            </a:extLst>
          </p:cNvPr>
          <p:cNvSpPr txBox="1"/>
          <p:nvPr/>
        </p:nvSpPr>
        <p:spPr>
          <a:xfrm>
            <a:off x="4308591" y="2596445"/>
            <a:ext cx="34431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abon Next LT"/>
              </a:rPr>
              <a:t>150 Trains</a:t>
            </a:r>
            <a:endParaRPr lang="en-US"/>
          </a:p>
        </p:txBody>
      </p:sp>
      <p:sp>
        <p:nvSpPr>
          <p:cNvPr id="9" name="TextBox 8">
            <a:extLst>
              <a:ext uri="{FF2B5EF4-FFF2-40B4-BE49-F238E27FC236}">
                <a16:creationId xmlns:a16="http://schemas.microsoft.com/office/drawing/2014/main" id="{1F84C585-8C6D-B3F8-EC06-8B530559BECB}"/>
              </a:ext>
            </a:extLst>
          </p:cNvPr>
          <p:cNvSpPr txBox="1"/>
          <p:nvPr/>
        </p:nvSpPr>
        <p:spPr>
          <a:xfrm>
            <a:off x="8184443" y="2596445"/>
            <a:ext cx="34431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abon Next LT"/>
              </a:rPr>
              <a:t>200 Trains (Actual Schedule)</a:t>
            </a:r>
            <a:endParaRPr lang="en-US"/>
          </a:p>
        </p:txBody>
      </p:sp>
      <p:pic>
        <p:nvPicPr>
          <p:cNvPr id="10" name="Picture 10" descr="Text&#10;&#10;Description automatically generated">
            <a:extLst>
              <a:ext uri="{FF2B5EF4-FFF2-40B4-BE49-F238E27FC236}">
                <a16:creationId xmlns:a16="http://schemas.microsoft.com/office/drawing/2014/main" id="{60C41FD5-C0CB-819D-2C9D-864258C4CE11}"/>
              </a:ext>
            </a:extLst>
          </p:cNvPr>
          <p:cNvPicPr>
            <a:picLocks noChangeAspect="1"/>
          </p:cNvPicPr>
          <p:nvPr/>
        </p:nvPicPr>
        <p:blipFill>
          <a:blip r:embed="rId6"/>
          <a:stretch>
            <a:fillRect/>
          </a:stretch>
        </p:blipFill>
        <p:spPr>
          <a:xfrm>
            <a:off x="515702" y="5099051"/>
            <a:ext cx="3418299" cy="968492"/>
          </a:xfrm>
          <a:prstGeom prst="rect">
            <a:avLst/>
          </a:prstGeom>
        </p:spPr>
      </p:pic>
      <p:sp>
        <p:nvSpPr>
          <p:cNvPr id="11" name="TextBox 10">
            <a:extLst>
              <a:ext uri="{FF2B5EF4-FFF2-40B4-BE49-F238E27FC236}">
                <a16:creationId xmlns:a16="http://schemas.microsoft.com/office/drawing/2014/main" id="{EBAF3D0A-512D-9A6B-38EE-257BB53CE1A9}"/>
              </a:ext>
            </a:extLst>
          </p:cNvPr>
          <p:cNvSpPr txBox="1"/>
          <p:nvPr/>
        </p:nvSpPr>
        <p:spPr>
          <a:xfrm>
            <a:off x="489183" y="4637852"/>
            <a:ext cx="34431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abon Next LT"/>
              </a:rPr>
              <a:t>125 Trains</a:t>
            </a:r>
            <a:endParaRPr lang="en-US"/>
          </a:p>
        </p:txBody>
      </p:sp>
      <p:pic>
        <p:nvPicPr>
          <p:cNvPr id="12" name="Picture 12" descr="Text&#10;&#10;Description automatically generated">
            <a:extLst>
              <a:ext uri="{FF2B5EF4-FFF2-40B4-BE49-F238E27FC236}">
                <a16:creationId xmlns:a16="http://schemas.microsoft.com/office/drawing/2014/main" id="{A3D7CFEB-4641-3DE8-996E-7E4FBFD9DF67}"/>
              </a:ext>
            </a:extLst>
          </p:cNvPr>
          <p:cNvPicPr>
            <a:picLocks noChangeAspect="1"/>
          </p:cNvPicPr>
          <p:nvPr/>
        </p:nvPicPr>
        <p:blipFill>
          <a:blip r:embed="rId7"/>
          <a:stretch>
            <a:fillRect/>
          </a:stretch>
        </p:blipFill>
        <p:spPr>
          <a:xfrm>
            <a:off x="4396316" y="5065948"/>
            <a:ext cx="3408774" cy="1015882"/>
          </a:xfrm>
          <a:prstGeom prst="rect">
            <a:avLst/>
          </a:prstGeom>
        </p:spPr>
      </p:pic>
      <p:sp>
        <p:nvSpPr>
          <p:cNvPr id="13" name="TextBox 12">
            <a:extLst>
              <a:ext uri="{FF2B5EF4-FFF2-40B4-BE49-F238E27FC236}">
                <a16:creationId xmlns:a16="http://schemas.microsoft.com/office/drawing/2014/main" id="{DA57FDC8-F95D-2E35-57DF-D4645402517E}"/>
              </a:ext>
            </a:extLst>
          </p:cNvPr>
          <p:cNvSpPr txBox="1"/>
          <p:nvPr/>
        </p:nvSpPr>
        <p:spPr>
          <a:xfrm>
            <a:off x="4308590" y="4637852"/>
            <a:ext cx="34431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abon Next LT"/>
              </a:rPr>
              <a:t>110 Trains</a:t>
            </a:r>
            <a:endParaRPr lang="en-US"/>
          </a:p>
        </p:txBody>
      </p:sp>
      <p:pic>
        <p:nvPicPr>
          <p:cNvPr id="15" name="Picture 4" descr="Text&#10;&#10;Description automatically generated">
            <a:extLst>
              <a:ext uri="{FF2B5EF4-FFF2-40B4-BE49-F238E27FC236}">
                <a16:creationId xmlns:a16="http://schemas.microsoft.com/office/drawing/2014/main" id="{C01B2A53-CB5E-CC85-7395-FF7200AFC21C}"/>
              </a:ext>
            </a:extLst>
          </p:cNvPr>
          <p:cNvPicPr>
            <a:picLocks noChangeAspect="1"/>
          </p:cNvPicPr>
          <p:nvPr/>
        </p:nvPicPr>
        <p:blipFill rotWithShape="1">
          <a:blip r:embed="rId3"/>
          <a:srcRect l="-226" t="71724" r="1" b="-690"/>
          <a:stretch/>
        </p:blipFill>
        <p:spPr>
          <a:xfrm>
            <a:off x="498591" y="3728050"/>
            <a:ext cx="3426347" cy="396100"/>
          </a:xfrm>
          <a:prstGeom prst="rect">
            <a:avLst/>
          </a:prstGeom>
        </p:spPr>
      </p:pic>
      <p:pic>
        <p:nvPicPr>
          <p:cNvPr id="16" name="Picture 16" descr="Text&#10;&#10;Description automatically generated">
            <a:extLst>
              <a:ext uri="{FF2B5EF4-FFF2-40B4-BE49-F238E27FC236}">
                <a16:creationId xmlns:a16="http://schemas.microsoft.com/office/drawing/2014/main" id="{9742CEE9-2979-917B-1F50-117D950C0400}"/>
              </a:ext>
            </a:extLst>
          </p:cNvPr>
          <p:cNvPicPr>
            <a:picLocks noChangeAspect="1"/>
          </p:cNvPicPr>
          <p:nvPr/>
        </p:nvPicPr>
        <p:blipFill>
          <a:blip r:embed="rId8"/>
          <a:stretch>
            <a:fillRect/>
          </a:stretch>
        </p:blipFill>
        <p:spPr>
          <a:xfrm>
            <a:off x="8282964" y="5069742"/>
            <a:ext cx="3460994" cy="1016976"/>
          </a:xfrm>
          <a:prstGeom prst="rect">
            <a:avLst/>
          </a:prstGeom>
        </p:spPr>
      </p:pic>
      <p:sp>
        <p:nvSpPr>
          <p:cNvPr id="17" name="TextBox 16">
            <a:extLst>
              <a:ext uri="{FF2B5EF4-FFF2-40B4-BE49-F238E27FC236}">
                <a16:creationId xmlns:a16="http://schemas.microsoft.com/office/drawing/2014/main" id="{6A17FDA7-9086-5D54-7301-D0D826BED4D2}"/>
              </a:ext>
            </a:extLst>
          </p:cNvPr>
          <p:cNvSpPr txBox="1"/>
          <p:nvPr/>
        </p:nvSpPr>
        <p:spPr>
          <a:xfrm>
            <a:off x="8184443" y="4638214"/>
            <a:ext cx="34431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abon Next LT"/>
              </a:rPr>
              <a:t>115 Trains</a:t>
            </a:r>
            <a:endParaRPr lang="en-US"/>
          </a:p>
        </p:txBody>
      </p:sp>
      <p:sp>
        <p:nvSpPr>
          <p:cNvPr id="3" name="Slide Number Placeholder 2">
            <a:extLst>
              <a:ext uri="{FF2B5EF4-FFF2-40B4-BE49-F238E27FC236}">
                <a16:creationId xmlns:a16="http://schemas.microsoft.com/office/drawing/2014/main" id="{1B1C9C18-AB58-B625-EE49-1C96D11A6BE6}"/>
              </a:ext>
            </a:extLst>
          </p:cNvPr>
          <p:cNvSpPr>
            <a:spLocks noGrp="1"/>
          </p:cNvSpPr>
          <p:nvPr>
            <p:ph type="sldNum" sz="quarter" idx="12"/>
          </p:nvPr>
        </p:nvSpPr>
        <p:spPr/>
        <p:txBody>
          <a:bodyPr/>
          <a:lstStyle/>
          <a:p>
            <a:fld id="{48F63A3B-78C7-47BE-AE5E-E10140E04643}" type="slidenum">
              <a:rPr lang="en-US" dirty="0"/>
              <a:t>12</a:t>
            </a:fld>
            <a:endParaRPr lang="en-US"/>
          </a:p>
        </p:txBody>
      </p:sp>
    </p:spTree>
    <p:extLst>
      <p:ext uri="{BB962C8B-B14F-4D97-AF65-F5344CB8AC3E}">
        <p14:creationId xmlns:p14="http://schemas.microsoft.com/office/powerpoint/2010/main" val="2345476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487295" y="1271918"/>
            <a:ext cx="6766560" cy="768096"/>
          </a:xfrm>
        </p:spPr>
        <p:txBody>
          <a:bodyPr/>
          <a:lstStyle/>
          <a:p>
            <a:r>
              <a:rPr lang="en-US"/>
              <a:t>Next Steps</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487295" y="2225942"/>
            <a:ext cx="5879592" cy="2700528"/>
          </a:xfrm>
        </p:spPr>
        <p:txBody>
          <a:bodyPr vert="horz" lIns="91440" tIns="45720" rIns="91440" bIns="45720" rtlCol="0" anchor="t">
            <a:noAutofit/>
          </a:bodyPr>
          <a:lstStyle/>
          <a:p>
            <a:r>
              <a:rPr lang="en-US" sz="1800">
                <a:cs typeface="Sabon Next LT"/>
              </a:rPr>
              <a:t>We will create additional parameters like Weather and Big Events to see how they might affect the number of trains required.</a:t>
            </a:r>
          </a:p>
          <a:p>
            <a:endParaRPr lang="en-US" sz="1800">
              <a:cs typeface="Sabon Next LT"/>
            </a:endParaRPr>
          </a:p>
          <a:p>
            <a:r>
              <a:rPr lang="en-US" sz="1800">
                <a:cs typeface="Sabon Next LT"/>
              </a:rPr>
              <a:t>We can also calculate approximate commuter traffic by looking at the difference between weekend and weekday distributions. Then we can re-run the simulation to determine the number of trains required during heavy commuting hours.</a:t>
            </a:r>
          </a:p>
          <a:p>
            <a:endParaRPr lang="en-US" sz="1800">
              <a:cs typeface="Sabon Next LT"/>
            </a:endParaRPr>
          </a:p>
        </p:txBody>
      </p:sp>
      <p:sp>
        <p:nvSpPr>
          <p:cNvPr id="4" name="Slide Number Placeholder 3">
            <a:extLst>
              <a:ext uri="{FF2B5EF4-FFF2-40B4-BE49-F238E27FC236}">
                <a16:creationId xmlns:a16="http://schemas.microsoft.com/office/drawing/2014/main" id="{91476B6C-ABEA-7847-30E4-BB6DA8E88A3A}"/>
              </a:ext>
            </a:extLst>
          </p:cNvPr>
          <p:cNvSpPr>
            <a:spLocks noGrp="1"/>
          </p:cNvSpPr>
          <p:nvPr>
            <p:ph type="sldNum" sz="quarter" idx="12"/>
          </p:nvPr>
        </p:nvSpPr>
        <p:spPr/>
        <p:txBody>
          <a:bodyPr/>
          <a:lstStyle/>
          <a:p>
            <a:fld id="{48F63A3B-78C7-47BE-AE5E-E10140E04643}" type="slidenum">
              <a:rPr lang="en-US" dirty="0"/>
              <a:t>13</a:t>
            </a:fld>
            <a:endParaRPr lang="en-US"/>
          </a:p>
        </p:txBody>
      </p:sp>
    </p:spTree>
    <p:extLst>
      <p:ext uri="{BB962C8B-B14F-4D97-AF65-F5344CB8AC3E}">
        <p14:creationId xmlns:p14="http://schemas.microsoft.com/office/powerpoint/2010/main" val="1495694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vert="horz" lIns="91440" tIns="0" rIns="91440" bIns="0" rtlCol="0" anchor="t">
            <a:noAutofit/>
          </a:bodyPr>
          <a:lstStyle/>
          <a:p>
            <a:endParaRPr lang="en-US"/>
          </a:p>
        </p:txBody>
      </p:sp>
    </p:spTree>
    <p:extLst>
      <p:ext uri="{BB962C8B-B14F-4D97-AF65-F5344CB8AC3E}">
        <p14:creationId xmlns:p14="http://schemas.microsoft.com/office/powerpoint/2010/main" val="517673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ctrTitle"/>
          </p:nvPr>
        </p:nvSpPr>
        <p:spPr/>
        <p:txBody>
          <a:bodyPr/>
          <a:lstStyle/>
          <a:p>
            <a:r>
              <a:rPr lang="en-US"/>
              <a:t>Citations</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subTitle" idx="1"/>
          </p:nvPr>
        </p:nvSpPr>
        <p:spPr>
          <a:xfrm>
            <a:off x="1527407" y="2846832"/>
            <a:ext cx="4599969" cy="2176272"/>
          </a:xfrm>
        </p:spPr>
        <p:txBody>
          <a:bodyPr vert="horz" lIns="0" tIns="0" rIns="0" bIns="0" rtlCol="0" anchor="t">
            <a:noAutofit/>
          </a:bodyPr>
          <a:lstStyle/>
          <a:p>
            <a:pPr marL="457200" indent="-457200">
              <a:buAutoNum type="arabicPeriod"/>
            </a:pPr>
            <a:r>
              <a:rPr lang="en-US" sz="1500">
                <a:ea typeface="+mn-lt"/>
                <a:cs typeface="+mn-lt"/>
                <a:hlinkClick r:id="rId2"/>
              </a:rPr>
              <a:t>https://www.transitchicago.com/assets/1/6/Monthly_Ridership_2022-10(Final).pdf</a:t>
            </a:r>
            <a:endParaRPr lang="en-US" sz="1500">
              <a:ea typeface="+mn-lt"/>
              <a:cs typeface="+mn-lt"/>
            </a:endParaRPr>
          </a:p>
          <a:p>
            <a:pPr marL="457200" indent="-457200">
              <a:buAutoNum type="arabicPeriod"/>
            </a:pPr>
            <a:r>
              <a:rPr lang="en-US" sz="1500">
                <a:ea typeface="+mn-lt"/>
                <a:cs typeface="+mn-lt"/>
                <a:hlinkClick r:id="rId3"/>
              </a:rPr>
              <a:t>https://data.cityofchicago.org/Transportation/CTA-Ridership-L-Station-Entries-Daily-Totals/5neh-572f</a:t>
            </a:r>
            <a:endParaRPr lang="en-US" sz="1500">
              <a:ea typeface="+mn-lt"/>
              <a:cs typeface="+mn-lt"/>
            </a:endParaRPr>
          </a:p>
          <a:p>
            <a:pPr marL="457200" indent="-457200">
              <a:buAutoNum type="arabicPeriod"/>
            </a:pPr>
            <a:r>
              <a:rPr lang="en-US" sz="1500">
                <a:ea typeface="+mn-lt"/>
                <a:cs typeface="+mn-lt"/>
                <a:hlinkClick r:id="rId4"/>
              </a:rPr>
              <a:t>https://en.wikipedia.org/wiki/Chicago_Transit_Authority</a:t>
            </a:r>
          </a:p>
          <a:p>
            <a:pPr marL="457200" indent="-457200">
              <a:buAutoNum type="arabicPeriod"/>
            </a:pPr>
            <a:r>
              <a:rPr lang="en-US" sz="1500">
                <a:ea typeface="+mn-lt"/>
                <a:cs typeface="+mn-lt"/>
              </a:rPr>
              <a:t>https://en.wikipedia.org/wiki/Blue_Line_(CTA)</a:t>
            </a:r>
          </a:p>
          <a:p>
            <a:pPr marL="457200" indent="-457200">
              <a:buAutoNum type="arabicPeriod"/>
            </a:pPr>
            <a:r>
              <a:rPr lang="en-US" sz="1500">
                <a:ea typeface="+mn-lt"/>
                <a:cs typeface="+mn-lt"/>
                <a:hlinkClick r:id="rId5"/>
              </a:rPr>
              <a:t>https://www.transitchicago.com/</a:t>
            </a:r>
          </a:p>
          <a:p>
            <a:pPr marL="457200" indent="-457200">
              <a:buAutoNum type="arabicPeriod"/>
            </a:pPr>
            <a:r>
              <a:rPr lang="en-US" sz="1500">
                <a:ea typeface="+mn-lt"/>
                <a:cs typeface="+mn-lt"/>
                <a:hlinkClick r:id="rId6"/>
              </a:rPr>
              <a:t>https://numpy.org/</a:t>
            </a:r>
          </a:p>
        </p:txBody>
      </p:sp>
    </p:spTree>
    <p:extLst>
      <p:ext uri="{BB962C8B-B14F-4D97-AF65-F5344CB8AC3E}">
        <p14:creationId xmlns:p14="http://schemas.microsoft.com/office/powerpoint/2010/main" val="4184507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E482B-3FAE-54DC-02D5-AA8CA682B408}"/>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AACAB20B-5E29-DFBE-F224-F20E38048271}"/>
              </a:ext>
            </a:extLst>
          </p:cNvPr>
          <p:cNvSpPr>
            <a:spLocks noGrp="1"/>
          </p:cNvSpPr>
          <p:nvPr>
            <p:ph idx="1"/>
          </p:nvPr>
        </p:nvSpPr>
        <p:spPr/>
        <p:txBody>
          <a:bodyPr vert="horz" lIns="91440" tIns="45720" rIns="91440" bIns="45720" rtlCol="0" anchor="t">
            <a:noAutofit/>
          </a:bodyPr>
          <a:lstStyle/>
          <a:p>
            <a:r>
              <a:rPr lang="en-US" sz="2000">
                <a:cs typeface="Sabon Next LT"/>
              </a:rPr>
              <a:t>Introduction</a:t>
            </a:r>
          </a:p>
          <a:p>
            <a:r>
              <a:rPr lang="en-US" sz="2000">
                <a:cs typeface="Sabon Next LT"/>
              </a:rPr>
              <a:t>Primary Goals</a:t>
            </a:r>
          </a:p>
          <a:p>
            <a:r>
              <a:rPr lang="en-US" sz="2000">
                <a:cs typeface="Sabon Next LT"/>
              </a:rPr>
              <a:t>Overview</a:t>
            </a:r>
          </a:p>
          <a:p>
            <a:r>
              <a:rPr lang="en-US" sz="2000">
                <a:cs typeface="Sabon Next LT"/>
              </a:rPr>
              <a:t>Code Description</a:t>
            </a:r>
          </a:p>
          <a:p>
            <a:r>
              <a:rPr lang="en-US" sz="2000">
                <a:cs typeface="Sabon Next LT"/>
              </a:rPr>
              <a:t>Distributions</a:t>
            </a:r>
          </a:p>
          <a:p>
            <a:r>
              <a:rPr lang="en-US" sz="2000">
                <a:cs typeface="Sabon Next LT"/>
              </a:rPr>
              <a:t>Summary</a:t>
            </a:r>
          </a:p>
          <a:p>
            <a:r>
              <a:rPr lang="en-US" sz="2000">
                <a:cs typeface="Sabon Next LT"/>
              </a:rPr>
              <a:t>Citations</a:t>
            </a:r>
          </a:p>
        </p:txBody>
      </p:sp>
    </p:spTree>
    <p:extLst>
      <p:ext uri="{BB962C8B-B14F-4D97-AF65-F5344CB8AC3E}">
        <p14:creationId xmlns:p14="http://schemas.microsoft.com/office/powerpoint/2010/main" val="4137258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vert="horz" lIns="91440" tIns="45720" rIns="91440" bIns="45720" rtlCol="0" anchor="t">
            <a:noAutofit/>
          </a:bodyPr>
          <a:lstStyle/>
          <a:p>
            <a:r>
              <a:rPr lang="en-US" sz="1800">
                <a:ea typeface="+mn-lt"/>
                <a:cs typeface="+mn-lt"/>
              </a:rPr>
              <a:t>Most of us who are based in Chicago have taken CTA Train either to work or class. There has been steep decrease in frequency of CTA trains after Covid. We are creating a simulation to calculate the number of trains needed based on various parameters.</a:t>
            </a:r>
            <a:endParaRPr lang="en-US" sz="1800">
              <a:cs typeface="Sabon Next LT"/>
            </a:endParaRPr>
          </a:p>
          <a:p>
            <a:endParaRPr lang="en-US" sz="1800">
              <a:cs typeface="Sabon Next LT"/>
            </a:endParaRPr>
          </a:p>
        </p:txBody>
      </p:sp>
      <p:sp>
        <p:nvSpPr>
          <p:cNvPr id="4" name="Slide Number Placeholder 3">
            <a:extLst>
              <a:ext uri="{FF2B5EF4-FFF2-40B4-BE49-F238E27FC236}">
                <a16:creationId xmlns:a16="http://schemas.microsoft.com/office/drawing/2014/main" id="{AF53127F-74C8-EC3C-1E05-AB60A31ACE3B}"/>
              </a:ext>
            </a:extLst>
          </p:cNvPr>
          <p:cNvSpPr>
            <a:spLocks noGrp="1"/>
          </p:cNvSpPr>
          <p:nvPr>
            <p:ph type="sldNum" sz="quarter" idx="12"/>
          </p:nvPr>
        </p:nvSpPr>
        <p:spPr/>
        <p:txBody>
          <a:bodyPr/>
          <a:lstStyle/>
          <a:p>
            <a:fld id="{48F63A3B-78C7-47BE-AE5E-E10140E04643}" type="slidenum">
              <a:rPr lang="en-US" dirty="0"/>
              <a:t>3</a:t>
            </a:fld>
            <a:endParaRPr lang="en-US"/>
          </a:p>
        </p:txBody>
      </p:sp>
    </p:spTree>
    <p:extLst>
      <p:ext uri="{BB962C8B-B14F-4D97-AF65-F5344CB8AC3E}">
        <p14:creationId xmlns:p14="http://schemas.microsoft.com/office/powerpoint/2010/main" val="1175564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B2812-6080-907F-9BCC-9238D8B171FB}"/>
              </a:ext>
            </a:extLst>
          </p:cNvPr>
          <p:cNvSpPr>
            <a:spLocks noGrp="1"/>
          </p:cNvSpPr>
          <p:nvPr>
            <p:ph type="title"/>
          </p:nvPr>
        </p:nvSpPr>
        <p:spPr/>
        <p:txBody>
          <a:bodyPr/>
          <a:lstStyle/>
          <a:p>
            <a:r>
              <a:rPr lang="en-US"/>
              <a:t>Primary Goals</a:t>
            </a:r>
          </a:p>
        </p:txBody>
      </p:sp>
      <p:sp>
        <p:nvSpPr>
          <p:cNvPr id="3" name="Text Placeholder 2">
            <a:extLst>
              <a:ext uri="{FF2B5EF4-FFF2-40B4-BE49-F238E27FC236}">
                <a16:creationId xmlns:a16="http://schemas.microsoft.com/office/drawing/2014/main" id="{23CA95CA-50C7-1022-6F85-1E081B1160A1}"/>
              </a:ext>
            </a:extLst>
          </p:cNvPr>
          <p:cNvSpPr>
            <a:spLocks noGrp="1"/>
          </p:cNvSpPr>
          <p:nvPr>
            <p:ph type="body" idx="1"/>
          </p:nvPr>
        </p:nvSpPr>
        <p:spPr/>
        <p:txBody>
          <a:bodyPr vert="horz" lIns="0" tIns="0" rIns="0" bIns="0" rtlCol="0" anchor="t">
            <a:noAutofit/>
          </a:bodyPr>
          <a:lstStyle/>
          <a:p>
            <a:r>
              <a:rPr lang="en-US" sz="2000">
                <a:cs typeface="Sabon Next LT"/>
              </a:rPr>
              <a:t>Simulation train capacity based on average ridership in order to determine how many trains to run</a:t>
            </a:r>
          </a:p>
        </p:txBody>
      </p:sp>
    </p:spTree>
    <p:extLst>
      <p:ext uri="{BB962C8B-B14F-4D97-AF65-F5344CB8AC3E}">
        <p14:creationId xmlns:p14="http://schemas.microsoft.com/office/powerpoint/2010/main" val="2911302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98394-A8B9-A5EF-BEC5-F927AF0FF26C}"/>
              </a:ext>
            </a:extLst>
          </p:cNvPr>
          <p:cNvSpPr>
            <a:spLocks noGrp="1"/>
          </p:cNvSpPr>
          <p:nvPr>
            <p:ph type="title"/>
          </p:nvPr>
        </p:nvSpPr>
        <p:spPr/>
        <p:txBody>
          <a:bodyPr/>
          <a:lstStyle/>
          <a:p>
            <a:r>
              <a:rPr lang="en-US"/>
              <a:t>Overview</a:t>
            </a:r>
          </a:p>
        </p:txBody>
      </p:sp>
      <p:sp>
        <p:nvSpPr>
          <p:cNvPr id="3" name="Content Placeholder 2">
            <a:extLst>
              <a:ext uri="{FF2B5EF4-FFF2-40B4-BE49-F238E27FC236}">
                <a16:creationId xmlns:a16="http://schemas.microsoft.com/office/drawing/2014/main" id="{7332625F-4BD9-E096-A47A-6C6761B35803}"/>
              </a:ext>
            </a:extLst>
          </p:cNvPr>
          <p:cNvSpPr>
            <a:spLocks noGrp="1"/>
          </p:cNvSpPr>
          <p:nvPr>
            <p:ph idx="1"/>
          </p:nvPr>
        </p:nvSpPr>
        <p:spPr/>
        <p:txBody>
          <a:bodyPr vert="horz" lIns="91440" tIns="45720" rIns="91440" bIns="45720" rtlCol="0" anchor="t">
            <a:noAutofit/>
          </a:bodyPr>
          <a:lstStyle/>
          <a:p>
            <a:pPr marL="285750" indent="-285750">
              <a:buFont typeface="Arial,Sans-Serif"/>
              <a:buChar char="•"/>
            </a:pPr>
            <a:r>
              <a:rPr lang="en-US" sz="1800">
                <a:ea typeface="+mn-lt"/>
                <a:cs typeface="+mn-lt"/>
              </a:rPr>
              <a:t>Domain knowledge, as in every Monte Carlo simulator, plays a key role in this project.</a:t>
            </a:r>
          </a:p>
          <a:p>
            <a:pPr marL="285750" indent="-285750">
              <a:buFont typeface="Arial,Sans-Serif"/>
              <a:buChar char="•"/>
            </a:pPr>
            <a:r>
              <a:rPr lang="en-US" sz="1800">
                <a:ea typeface="+mn-lt"/>
                <a:cs typeface="+mn-lt"/>
              </a:rPr>
              <a:t>The Chicago Transit Authority (CTA) handles public transportation in Chicago.</a:t>
            </a:r>
          </a:p>
          <a:p>
            <a:pPr marL="285750" indent="-285750">
              <a:buFont typeface="Arial,Sans-Serif"/>
              <a:buChar char="•"/>
            </a:pPr>
            <a:r>
              <a:rPr lang="en-US" sz="1800">
                <a:ea typeface="+mn-lt"/>
                <a:cs typeface="+mn-lt"/>
              </a:rPr>
              <a:t>The CTA runs daily trains; only the Red and Blue line operate for the full 24 hours.</a:t>
            </a:r>
          </a:p>
          <a:p>
            <a:pPr marL="285750" indent="-285750">
              <a:buFont typeface="Arial,Sans-Serif"/>
              <a:buChar char="•"/>
            </a:pPr>
            <a:r>
              <a:rPr lang="en-US" sz="1800">
                <a:ea typeface="+mn-lt"/>
                <a:cs typeface="+mn-lt"/>
              </a:rPr>
              <a:t>There are several other routes such as Brown, Pink, Green, Yellow, Purple and Orange.</a:t>
            </a:r>
          </a:p>
          <a:p>
            <a:pPr marL="285750" indent="-285750">
              <a:buFont typeface="Arial,Sans-Serif"/>
              <a:buChar char="•"/>
            </a:pPr>
            <a:r>
              <a:rPr lang="en-US" sz="1800">
                <a:ea typeface="+mn-lt"/>
                <a:cs typeface="+mn-lt"/>
              </a:rPr>
              <a:t>We are simulating the Blue Line which runs from O'Hare Airport to Forest Park. It has 33 stations in total which includes stations in Downtown Chicago.</a:t>
            </a:r>
          </a:p>
          <a:p>
            <a:pPr marL="285750" indent="-285750">
              <a:buFont typeface="Arial,Sans-Serif"/>
              <a:buChar char="•"/>
            </a:pPr>
            <a:r>
              <a:rPr lang="en-US" sz="1800">
                <a:ea typeface="+mn-lt"/>
                <a:cs typeface="+mn-lt"/>
              </a:rPr>
              <a:t>The Blue Line has 200 trains run each direction each day.</a:t>
            </a:r>
          </a:p>
          <a:p>
            <a:pPr marL="285750" indent="-285750">
              <a:buFont typeface="Arial,Sans-Serif"/>
              <a:buChar char="•"/>
            </a:pPr>
            <a:r>
              <a:rPr lang="en-US" sz="1800">
                <a:ea typeface="+mn-lt"/>
                <a:cs typeface="+mn-lt"/>
              </a:rPr>
              <a:t>A single Blue Line train has 8 coaches in total with a peak coach capacity of 80, for a total of 640 possible passengers per train.</a:t>
            </a:r>
          </a:p>
          <a:p>
            <a:pPr marL="285750" indent="-285750">
              <a:buFont typeface="Arial,Sans-Serif"/>
              <a:buChar char="•"/>
            </a:pPr>
            <a:r>
              <a:rPr lang="en-US" sz="1800">
                <a:ea typeface="+mn-lt"/>
                <a:cs typeface="+mn-lt"/>
              </a:rPr>
              <a:t>The CTA publishes daily ridership data going back to 2001. We used this data to inform our ridership distributions.</a:t>
            </a:r>
            <a:endParaRPr lang="en-US" sz="1800">
              <a:cs typeface="Sabon Next LT"/>
            </a:endParaRPr>
          </a:p>
        </p:txBody>
      </p:sp>
      <p:sp>
        <p:nvSpPr>
          <p:cNvPr id="7" name="Slide Number Placeholder 6">
            <a:extLst>
              <a:ext uri="{FF2B5EF4-FFF2-40B4-BE49-F238E27FC236}">
                <a16:creationId xmlns:a16="http://schemas.microsoft.com/office/drawing/2014/main" id="{86A35037-FEE0-44A8-3C31-9DDCF27C7CC4}"/>
              </a:ext>
            </a:extLst>
          </p:cNvPr>
          <p:cNvSpPr>
            <a:spLocks noGrp="1"/>
          </p:cNvSpPr>
          <p:nvPr>
            <p:ph type="sldNum" sz="quarter" idx="12"/>
          </p:nvPr>
        </p:nvSpPr>
        <p:spPr/>
        <p:txBody>
          <a:bodyPr/>
          <a:lstStyle/>
          <a:p>
            <a:fld id="{48F63A3B-78C7-47BE-AE5E-E10140E04643}" type="slidenum">
              <a:rPr lang="en-US" dirty="0"/>
              <a:t>5</a:t>
            </a:fld>
            <a:endParaRPr lang="en-US"/>
          </a:p>
        </p:txBody>
      </p:sp>
    </p:spTree>
    <p:extLst>
      <p:ext uri="{BB962C8B-B14F-4D97-AF65-F5344CB8AC3E}">
        <p14:creationId xmlns:p14="http://schemas.microsoft.com/office/powerpoint/2010/main" val="2674726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E1CA1-245A-5236-2D5F-913E76F48D90}"/>
              </a:ext>
            </a:extLst>
          </p:cNvPr>
          <p:cNvSpPr>
            <a:spLocks noGrp="1"/>
          </p:cNvSpPr>
          <p:nvPr>
            <p:ph type="title"/>
          </p:nvPr>
        </p:nvSpPr>
        <p:spPr>
          <a:xfrm>
            <a:off x="4109342" y="88321"/>
            <a:ext cx="6766560" cy="768096"/>
          </a:xfrm>
        </p:spPr>
        <p:txBody>
          <a:bodyPr/>
          <a:lstStyle/>
          <a:p>
            <a:r>
              <a:rPr lang="en-US"/>
              <a:t>Code description and UML Diagram</a:t>
            </a:r>
            <a:br>
              <a:rPr lang="en-US"/>
            </a:br>
            <a:endParaRPr lang="en-US"/>
          </a:p>
        </p:txBody>
      </p:sp>
      <p:sp>
        <p:nvSpPr>
          <p:cNvPr id="3" name="Content Placeholder 2">
            <a:extLst>
              <a:ext uri="{FF2B5EF4-FFF2-40B4-BE49-F238E27FC236}">
                <a16:creationId xmlns:a16="http://schemas.microsoft.com/office/drawing/2014/main" id="{955A520C-F516-5332-5DA2-B0E6D2531D25}"/>
              </a:ext>
            </a:extLst>
          </p:cNvPr>
          <p:cNvSpPr>
            <a:spLocks noGrp="1"/>
          </p:cNvSpPr>
          <p:nvPr>
            <p:ph idx="1"/>
          </p:nvPr>
        </p:nvSpPr>
        <p:spPr>
          <a:xfrm>
            <a:off x="3608361" y="3773248"/>
            <a:ext cx="6766560" cy="2700528"/>
          </a:xfrm>
        </p:spPr>
        <p:txBody>
          <a:bodyPr vert="horz" lIns="91440" tIns="45720" rIns="91440" bIns="45720" rtlCol="0" anchor="t">
            <a:noAutofit/>
          </a:bodyPr>
          <a:lstStyle/>
          <a:p>
            <a:pPr marL="285750" indent="-285750">
              <a:buChar char="•"/>
            </a:pPr>
            <a:r>
              <a:rPr lang="en-US">
                <a:ea typeface="+mn-lt"/>
                <a:cs typeface="+mn-lt"/>
              </a:rPr>
              <a:t>Based on a given number of trains and a monthly ridership, our simulation tells us the number of passengers on each train at each station. </a:t>
            </a:r>
          </a:p>
          <a:p>
            <a:pPr marL="285750" indent="-285750">
              <a:buChar char="•"/>
            </a:pPr>
            <a:r>
              <a:rPr lang="en-US">
                <a:ea typeface="+mn-lt"/>
                <a:cs typeface="+mn-lt"/>
              </a:rPr>
              <a:t>The subclass </a:t>
            </a:r>
            <a:r>
              <a:rPr lang="en-US" err="1">
                <a:ea typeface="+mn-lt"/>
                <a:cs typeface="+mn-lt"/>
              </a:rPr>
              <a:t>TrainSimulation</a:t>
            </a:r>
            <a:r>
              <a:rPr lang="en-US">
                <a:ea typeface="+mn-lt"/>
                <a:cs typeface="+mn-lt"/>
              </a:rPr>
              <a:t> represents a simulation of Blue Line of Chicago.  The constructor of class takes 2 arguments which are Stations and </a:t>
            </a:r>
            <a:r>
              <a:rPr lang="en-US" err="1">
                <a:ea typeface="+mn-lt"/>
                <a:cs typeface="+mn-lt"/>
              </a:rPr>
              <a:t>num_trains</a:t>
            </a:r>
            <a:r>
              <a:rPr lang="en-US">
                <a:ea typeface="+mn-lt"/>
                <a:cs typeface="+mn-lt"/>
              </a:rPr>
              <a:t>. The stations variable is a tuple with 3 values: Station name, Average ridership and Standard deviation of daily riders. </a:t>
            </a:r>
          </a:p>
          <a:p>
            <a:pPr marL="285750" indent="-285750">
              <a:buChar char="•"/>
            </a:pPr>
            <a:r>
              <a:rPr lang="en-US">
                <a:ea typeface="+mn-lt"/>
                <a:cs typeface="+mn-lt"/>
              </a:rPr>
              <a:t>The </a:t>
            </a:r>
            <a:r>
              <a:rPr lang="en-US" err="1">
                <a:ea typeface="+mn-lt"/>
                <a:cs typeface="+mn-lt"/>
              </a:rPr>
              <a:t>SimulateOneTrain</a:t>
            </a:r>
            <a:r>
              <a:rPr lang="en-US">
                <a:ea typeface="+mn-lt"/>
                <a:cs typeface="+mn-lt"/>
              </a:rPr>
              <a:t> method in </a:t>
            </a:r>
            <a:r>
              <a:rPr lang="en-US" err="1">
                <a:ea typeface="+mn-lt"/>
                <a:cs typeface="+mn-lt"/>
              </a:rPr>
              <a:t>TrainSimulation</a:t>
            </a:r>
            <a:r>
              <a:rPr lang="en-US">
                <a:ea typeface="+mn-lt"/>
                <a:cs typeface="+mn-lt"/>
              </a:rPr>
              <a:t> simulates ridership of one train by generating riders based on parameters like destination which are based on mean and standard deviation of daily riders. This method simulates from O'Hare to Forest Park. It uses </a:t>
            </a:r>
            <a:r>
              <a:rPr lang="en-US" err="1">
                <a:ea typeface="+mn-lt"/>
                <a:cs typeface="+mn-lt"/>
              </a:rPr>
              <a:t>num_trains</a:t>
            </a:r>
            <a:r>
              <a:rPr lang="en-US">
                <a:ea typeface="+mn-lt"/>
                <a:cs typeface="+mn-lt"/>
              </a:rPr>
              <a:t> to distribute number of riders at each station for 1 train. It also updates the ridership at each station and returns the number of riders who were unable to get on a train.</a:t>
            </a:r>
          </a:p>
          <a:p>
            <a:pPr marL="285750" indent="-285750">
              <a:buChar char="•"/>
            </a:pPr>
            <a:endParaRPr lang="en-US">
              <a:ea typeface="+mn-lt"/>
              <a:cs typeface="+mn-lt"/>
            </a:endParaRPr>
          </a:p>
        </p:txBody>
      </p:sp>
      <p:pic>
        <p:nvPicPr>
          <p:cNvPr id="4" name="Picture 4" descr="Diagram&#10;&#10;Description automatically generated">
            <a:extLst>
              <a:ext uri="{FF2B5EF4-FFF2-40B4-BE49-F238E27FC236}">
                <a16:creationId xmlns:a16="http://schemas.microsoft.com/office/drawing/2014/main" id="{39C98D4A-F5B0-E897-A96A-441B039F737D}"/>
              </a:ext>
            </a:extLst>
          </p:cNvPr>
          <p:cNvPicPr>
            <a:picLocks noChangeAspect="1"/>
          </p:cNvPicPr>
          <p:nvPr/>
        </p:nvPicPr>
        <p:blipFill>
          <a:blip r:embed="rId3"/>
          <a:stretch>
            <a:fillRect/>
          </a:stretch>
        </p:blipFill>
        <p:spPr>
          <a:xfrm>
            <a:off x="4361121" y="1471185"/>
            <a:ext cx="5893251" cy="2215463"/>
          </a:xfrm>
          <a:prstGeom prst="rect">
            <a:avLst/>
          </a:prstGeom>
        </p:spPr>
      </p:pic>
      <p:sp>
        <p:nvSpPr>
          <p:cNvPr id="5" name="Slide Number Placeholder 4">
            <a:extLst>
              <a:ext uri="{FF2B5EF4-FFF2-40B4-BE49-F238E27FC236}">
                <a16:creationId xmlns:a16="http://schemas.microsoft.com/office/drawing/2014/main" id="{B5C9FE99-076F-CC77-A849-C986FA4A87D2}"/>
              </a:ext>
            </a:extLst>
          </p:cNvPr>
          <p:cNvSpPr>
            <a:spLocks noGrp="1"/>
          </p:cNvSpPr>
          <p:nvPr>
            <p:ph type="sldNum" sz="quarter" idx="12"/>
          </p:nvPr>
        </p:nvSpPr>
        <p:spPr/>
        <p:txBody>
          <a:bodyPr/>
          <a:lstStyle/>
          <a:p>
            <a:fld id="{48F63A3B-78C7-47BE-AE5E-E10140E04643}" type="slidenum">
              <a:rPr lang="en-US" dirty="0"/>
              <a:t>6</a:t>
            </a:fld>
            <a:endParaRPr lang="en-US"/>
          </a:p>
        </p:txBody>
      </p:sp>
    </p:spTree>
    <p:extLst>
      <p:ext uri="{BB962C8B-B14F-4D97-AF65-F5344CB8AC3E}">
        <p14:creationId xmlns:p14="http://schemas.microsoft.com/office/powerpoint/2010/main" val="1515870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CEA57-A2AD-FB1E-49C3-26235C398FB2}"/>
              </a:ext>
            </a:extLst>
          </p:cNvPr>
          <p:cNvSpPr>
            <a:spLocks noGrp="1"/>
          </p:cNvSpPr>
          <p:nvPr>
            <p:ph idx="1"/>
          </p:nvPr>
        </p:nvSpPr>
        <p:spPr>
          <a:xfrm>
            <a:off x="3825807" y="360822"/>
            <a:ext cx="6766560" cy="5623022"/>
          </a:xfrm>
        </p:spPr>
        <p:txBody>
          <a:bodyPr vert="horz" lIns="91440" tIns="45720" rIns="91440" bIns="45720" rtlCol="0" anchor="t">
            <a:noAutofit/>
          </a:bodyPr>
          <a:lstStyle/>
          <a:p>
            <a:pPr marL="285750" indent="-285750">
              <a:buFont typeface="Arial,Sans-Serif"/>
              <a:buChar char="•"/>
            </a:pPr>
            <a:r>
              <a:rPr lang="en-US">
                <a:ea typeface="+mn-lt"/>
                <a:cs typeface="+mn-lt"/>
              </a:rPr>
              <a:t>The </a:t>
            </a:r>
            <a:r>
              <a:rPr lang="en-US" err="1">
                <a:ea typeface="+mn-lt"/>
                <a:cs typeface="+mn-lt"/>
              </a:rPr>
              <a:t>SimulateOneTrainReverse</a:t>
            </a:r>
            <a:r>
              <a:rPr lang="en-US">
                <a:ea typeface="+mn-lt"/>
                <a:cs typeface="+mn-lt"/>
              </a:rPr>
              <a:t> method does the same task as </a:t>
            </a:r>
            <a:r>
              <a:rPr lang="en-US" err="1">
                <a:ea typeface="+mn-lt"/>
                <a:cs typeface="+mn-lt"/>
              </a:rPr>
              <a:t>SimulateOneTrain</a:t>
            </a:r>
            <a:r>
              <a:rPr lang="en-US">
                <a:ea typeface="+mn-lt"/>
                <a:cs typeface="+mn-lt"/>
              </a:rPr>
              <a:t> but it does from Forest Park to O'Hare.</a:t>
            </a:r>
          </a:p>
          <a:p>
            <a:pPr marL="285750" indent="-285750">
              <a:buFont typeface="Arial,Sans-Serif"/>
              <a:buChar char="•"/>
            </a:pPr>
            <a:r>
              <a:rPr lang="en-US">
                <a:ea typeface="+mn-lt"/>
                <a:cs typeface="+mn-lt"/>
              </a:rPr>
              <a:t>The </a:t>
            </a:r>
            <a:r>
              <a:rPr lang="en-US" err="1">
                <a:ea typeface="+mn-lt"/>
                <a:cs typeface="+mn-lt"/>
              </a:rPr>
              <a:t>SimulateOnce</a:t>
            </a:r>
            <a:r>
              <a:rPr lang="en-US">
                <a:ea typeface="+mn-lt"/>
                <a:cs typeface="+mn-lt"/>
              </a:rPr>
              <a:t> method calls both SimulateOneTrain and SimulateOneTrainReverse, and returns the number of riders unable to board the train. It is implemented by the </a:t>
            </a:r>
            <a:r>
              <a:rPr lang="en-US" err="1">
                <a:ea typeface="+mn-lt"/>
                <a:cs typeface="+mn-lt"/>
              </a:rPr>
              <a:t>TrainSimulation</a:t>
            </a:r>
            <a:r>
              <a:rPr lang="en-US">
                <a:ea typeface="+mn-lt"/>
                <a:cs typeface="+mn-lt"/>
              </a:rPr>
              <a:t> class which is extension of the </a:t>
            </a:r>
            <a:r>
              <a:rPr lang="en-US" err="1">
                <a:ea typeface="+mn-lt"/>
                <a:cs typeface="+mn-lt"/>
              </a:rPr>
              <a:t>MonteCarlo</a:t>
            </a:r>
            <a:r>
              <a:rPr lang="en-US">
                <a:ea typeface="+mn-lt"/>
                <a:cs typeface="+mn-lt"/>
              </a:rPr>
              <a:t> class. </a:t>
            </a:r>
            <a:endParaRPr lang="en-US"/>
          </a:p>
          <a:p>
            <a:pPr marL="285750" indent="-285750">
              <a:buFont typeface="Arial,Sans-Serif"/>
              <a:buChar char="•"/>
            </a:pPr>
            <a:r>
              <a:rPr lang="en-US">
                <a:ea typeface="+mn-lt"/>
                <a:cs typeface="+mn-lt"/>
              </a:rPr>
              <a:t>The </a:t>
            </a:r>
            <a:r>
              <a:rPr lang="en-US" err="1">
                <a:ea typeface="+mn-lt"/>
                <a:cs typeface="+mn-lt"/>
              </a:rPr>
              <a:t>RunSimulation</a:t>
            </a:r>
            <a:r>
              <a:rPr lang="en-US">
                <a:ea typeface="+mn-lt"/>
                <a:cs typeface="+mn-lt"/>
              </a:rPr>
              <a:t> method runs the simulation for a specific number of times, and it stores the result in an array. It also returns mean and confidence interval.</a:t>
            </a:r>
          </a:p>
          <a:p>
            <a:pPr marL="285750" indent="-285750">
              <a:buFont typeface="Arial,Sans-Serif"/>
              <a:buChar char="•"/>
            </a:pPr>
            <a:r>
              <a:rPr lang="en-US">
                <a:ea typeface="+mn-lt"/>
                <a:cs typeface="+mn-lt"/>
              </a:rPr>
              <a:t>The daily ridership for each station which uses normal distribution with mean and standard deviation given in the stations array.  </a:t>
            </a:r>
          </a:p>
          <a:p>
            <a:pPr marL="285750" indent="-285750">
              <a:buFont typeface="Arial,Sans-Serif"/>
              <a:buChar char="•"/>
            </a:pPr>
            <a:endParaRPr lang="en-US">
              <a:ea typeface="+mn-lt"/>
              <a:cs typeface="+mn-lt"/>
            </a:endParaRPr>
          </a:p>
        </p:txBody>
      </p:sp>
      <p:pic>
        <p:nvPicPr>
          <p:cNvPr id="6" name="Picture 6" descr="Text&#10;&#10;Description automatically generated">
            <a:extLst>
              <a:ext uri="{FF2B5EF4-FFF2-40B4-BE49-F238E27FC236}">
                <a16:creationId xmlns:a16="http://schemas.microsoft.com/office/drawing/2014/main" id="{FC7DFB1D-A38F-2351-69E5-1027CE130FA4}"/>
              </a:ext>
            </a:extLst>
          </p:cNvPr>
          <p:cNvPicPr>
            <a:picLocks noChangeAspect="1"/>
          </p:cNvPicPr>
          <p:nvPr/>
        </p:nvPicPr>
        <p:blipFill rotWithShape="1">
          <a:blip r:embed="rId3"/>
          <a:srcRect r="-213" b="45789"/>
          <a:stretch/>
        </p:blipFill>
        <p:spPr>
          <a:xfrm>
            <a:off x="3876538" y="3550268"/>
            <a:ext cx="3848652" cy="2440294"/>
          </a:xfrm>
          <a:prstGeom prst="rect">
            <a:avLst/>
          </a:prstGeom>
        </p:spPr>
      </p:pic>
      <p:pic>
        <p:nvPicPr>
          <p:cNvPr id="7" name="Picture 6" descr="Text&#10;&#10;Description automatically generated">
            <a:extLst>
              <a:ext uri="{FF2B5EF4-FFF2-40B4-BE49-F238E27FC236}">
                <a16:creationId xmlns:a16="http://schemas.microsoft.com/office/drawing/2014/main" id="{03E91447-0A95-445D-9097-E76B8F201F33}"/>
              </a:ext>
            </a:extLst>
          </p:cNvPr>
          <p:cNvPicPr>
            <a:picLocks noChangeAspect="1"/>
          </p:cNvPicPr>
          <p:nvPr/>
        </p:nvPicPr>
        <p:blipFill rotWithShape="1">
          <a:blip r:embed="rId3"/>
          <a:srcRect t="54083" r="-213" b="181"/>
          <a:stretch/>
        </p:blipFill>
        <p:spPr>
          <a:xfrm>
            <a:off x="8051439" y="3550268"/>
            <a:ext cx="3848652" cy="2057693"/>
          </a:xfrm>
          <a:prstGeom prst="rect">
            <a:avLst/>
          </a:prstGeom>
        </p:spPr>
      </p:pic>
      <p:sp>
        <p:nvSpPr>
          <p:cNvPr id="9" name="Slide Number Placeholder 8">
            <a:extLst>
              <a:ext uri="{FF2B5EF4-FFF2-40B4-BE49-F238E27FC236}">
                <a16:creationId xmlns:a16="http://schemas.microsoft.com/office/drawing/2014/main" id="{42D104B1-1591-C0D8-178D-93FB4B7592C2}"/>
              </a:ext>
            </a:extLst>
          </p:cNvPr>
          <p:cNvSpPr>
            <a:spLocks noGrp="1"/>
          </p:cNvSpPr>
          <p:nvPr>
            <p:ph type="sldNum" sz="quarter" idx="12"/>
          </p:nvPr>
        </p:nvSpPr>
        <p:spPr/>
        <p:txBody>
          <a:bodyPr/>
          <a:lstStyle/>
          <a:p>
            <a:fld id="{48F63A3B-78C7-47BE-AE5E-E10140E04643}" type="slidenum">
              <a:rPr lang="en-US" dirty="0"/>
              <a:t>7</a:t>
            </a:fld>
            <a:endParaRPr lang="en-US"/>
          </a:p>
        </p:txBody>
      </p:sp>
    </p:spTree>
    <p:extLst>
      <p:ext uri="{BB962C8B-B14F-4D97-AF65-F5344CB8AC3E}">
        <p14:creationId xmlns:p14="http://schemas.microsoft.com/office/powerpoint/2010/main" val="2628656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5D229-E348-D214-32FA-17C2E8D62708}"/>
              </a:ext>
            </a:extLst>
          </p:cNvPr>
          <p:cNvSpPr>
            <a:spLocks noGrp="1"/>
          </p:cNvSpPr>
          <p:nvPr>
            <p:ph type="title"/>
          </p:nvPr>
        </p:nvSpPr>
        <p:spPr/>
        <p:txBody>
          <a:bodyPr vert="horz" lIns="0" tIns="45720" rIns="91440" bIns="45720" rtlCol="0" anchor="b">
            <a:normAutofit/>
          </a:bodyPr>
          <a:lstStyle/>
          <a:p>
            <a:r>
              <a:rPr lang="en-US"/>
              <a:t>Distributions</a:t>
            </a:r>
          </a:p>
        </p:txBody>
      </p:sp>
      <p:pic>
        <p:nvPicPr>
          <p:cNvPr id="8" name="Picture 8" descr="A picture containing window&#10;&#10;Description automatically generated">
            <a:extLst>
              <a:ext uri="{FF2B5EF4-FFF2-40B4-BE49-F238E27FC236}">
                <a16:creationId xmlns:a16="http://schemas.microsoft.com/office/drawing/2014/main" id="{A693A589-968E-D872-F5CF-EB31C8D59353}"/>
              </a:ext>
            </a:extLst>
          </p:cNvPr>
          <p:cNvPicPr>
            <a:picLocks noGrp="1" noChangeAspect="1"/>
          </p:cNvPicPr>
          <p:nvPr>
            <p:ph type="pic" idx="1"/>
          </p:nvPr>
        </p:nvPicPr>
        <p:blipFill rotWithShape="1">
          <a:blip r:embed="rId3"/>
          <a:srcRect l="-305" t="-243" r="457" b="54943"/>
          <a:stretch/>
        </p:blipFill>
        <p:spPr>
          <a:xfrm>
            <a:off x="5183188" y="987425"/>
            <a:ext cx="6162812" cy="5265579"/>
          </a:xfrm>
        </p:spPr>
      </p:pic>
      <p:sp>
        <p:nvSpPr>
          <p:cNvPr id="3" name="Text Placeholder 2">
            <a:extLst>
              <a:ext uri="{FF2B5EF4-FFF2-40B4-BE49-F238E27FC236}">
                <a16:creationId xmlns:a16="http://schemas.microsoft.com/office/drawing/2014/main" id="{D15195DB-6624-E7C4-D88D-0C649350DC47}"/>
              </a:ext>
            </a:extLst>
          </p:cNvPr>
          <p:cNvSpPr>
            <a:spLocks noGrp="1"/>
          </p:cNvSpPr>
          <p:nvPr>
            <p:ph type="body" sz="half" idx="2"/>
          </p:nvPr>
        </p:nvSpPr>
        <p:spPr/>
        <p:txBody>
          <a:bodyPr vert="horz" lIns="91440" tIns="45720" rIns="91440" bIns="45720" rtlCol="0" anchor="t">
            <a:normAutofit/>
          </a:bodyPr>
          <a:lstStyle/>
          <a:p>
            <a:r>
              <a:rPr lang="en-US"/>
              <a:t>Sample distributions from </a:t>
            </a:r>
          </a:p>
          <a:p>
            <a:r>
              <a:rPr lang="en-US"/>
              <a:t>Blue Line stations</a:t>
            </a:r>
          </a:p>
        </p:txBody>
      </p:sp>
      <p:sp>
        <p:nvSpPr>
          <p:cNvPr id="4" name="Slide Number Placeholder 3">
            <a:extLst>
              <a:ext uri="{FF2B5EF4-FFF2-40B4-BE49-F238E27FC236}">
                <a16:creationId xmlns:a16="http://schemas.microsoft.com/office/drawing/2014/main" id="{FE26811C-5F89-30CC-0A0E-7A963B58C19E}"/>
              </a:ext>
            </a:extLst>
          </p:cNvPr>
          <p:cNvSpPr>
            <a:spLocks noGrp="1"/>
          </p:cNvSpPr>
          <p:nvPr>
            <p:ph type="sldNum" sz="quarter" idx="12"/>
          </p:nvPr>
        </p:nvSpPr>
        <p:spPr/>
        <p:txBody>
          <a:bodyPr/>
          <a:lstStyle/>
          <a:p>
            <a:fld id="{48F63A3B-78C7-47BE-AE5E-E10140E04643}" type="slidenum">
              <a:rPr lang="en-US" dirty="0"/>
              <a:t>8</a:t>
            </a:fld>
            <a:endParaRPr lang="en-US"/>
          </a:p>
        </p:txBody>
      </p:sp>
    </p:spTree>
    <p:extLst>
      <p:ext uri="{BB962C8B-B14F-4D97-AF65-F5344CB8AC3E}">
        <p14:creationId xmlns:p14="http://schemas.microsoft.com/office/powerpoint/2010/main" val="3308478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5D229-E348-D214-32FA-17C2E8D62708}"/>
              </a:ext>
            </a:extLst>
          </p:cNvPr>
          <p:cNvSpPr>
            <a:spLocks noGrp="1"/>
          </p:cNvSpPr>
          <p:nvPr>
            <p:ph type="title"/>
          </p:nvPr>
        </p:nvSpPr>
        <p:spPr/>
        <p:txBody>
          <a:bodyPr vert="horz" lIns="0" tIns="45720" rIns="91440" bIns="45720" rtlCol="0" anchor="b">
            <a:normAutofit/>
          </a:bodyPr>
          <a:lstStyle/>
          <a:p>
            <a:r>
              <a:rPr lang="en-US"/>
              <a:t>Distributions</a:t>
            </a:r>
          </a:p>
        </p:txBody>
      </p:sp>
      <p:sp>
        <p:nvSpPr>
          <p:cNvPr id="3" name="Text Placeholder 2">
            <a:extLst>
              <a:ext uri="{FF2B5EF4-FFF2-40B4-BE49-F238E27FC236}">
                <a16:creationId xmlns:a16="http://schemas.microsoft.com/office/drawing/2014/main" id="{D15195DB-6624-E7C4-D88D-0C649350DC47}"/>
              </a:ext>
            </a:extLst>
          </p:cNvPr>
          <p:cNvSpPr>
            <a:spLocks noGrp="1"/>
          </p:cNvSpPr>
          <p:nvPr>
            <p:ph type="body" sz="half" idx="2"/>
          </p:nvPr>
        </p:nvSpPr>
        <p:spPr/>
        <p:txBody>
          <a:bodyPr vert="horz" lIns="91440" tIns="45720" rIns="91440" bIns="45720" rtlCol="0" anchor="t">
            <a:normAutofit/>
          </a:bodyPr>
          <a:lstStyle/>
          <a:p>
            <a:r>
              <a:rPr lang="en-US"/>
              <a:t>Addison Station</a:t>
            </a:r>
          </a:p>
        </p:txBody>
      </p:sp>
      <p:pic>
        <p:nvPicPr>
          <p:cNvPr id="4" name="Picture 4" descr="A picture containing chart&#10;&#10;Description automatically generated">
            <a:extLst>
              <a:ext uri="{FF2B5EF4-FFF2-40B4-BE49-F238E27FC236}">
                <a16:creationId xmlns:a16="http://schemas.microsoft.com/office/drawing/2014/main" id="{590236CF-87E3-B18E-CD35-CFF0A94A08E0}"/>
              </a:ext>
            </a:extLst>
          </p:cNvPr>
          <p:cNvPicPr>
            <a:picLocks noChangeAspect="1"/>
          </p:cNvPicPr>
          <p:nvPr/>
        </p:nvPicPr>
        <p:blipFill>
          <a:blip r:embed="rId3"/>
          <a:stretch>
            <a:fillRect/>
          </a:stretch>
        </p:blipFill>
        <p:spPr>
          <a:xfrm>
            <a:off x="6267215" y="2487325"/>
            <a:ext cx="4445940" cy="3614312"/>
          </a:xfrm>
          <a:prstGeom prst="rect">
            <a:avLst/>
          </a:prstGeom>
        </p:spPr>
      </p:pic>
      <p:pic>
        <p:nvPicPr>
          <p:cNvPr id="9" name="Picture 9" descr="Chart, histogram&#10;&#10;Description automatically generated">
            <a:extLst>
              <a:ext uri="{FF2B5EF4-FFF2-40B4-BE49-F238E27FC236}">
                <a16:creationId xmlns:a16="http://schemas.microsoft.com/office/drawing/2014/main" id="{BECBA6ED-F58A-6902-63F3-552EB5773150}"/>
              </a:ext>
            </a:extLst>
          </p:cNvPr>
          <p:cNvPicPr>
            <a:picLocks noChangeAspect="1"/>
          </p:cNvPicPr>
          <p:nvPr/>
        </p:nvPicPr>
        <p:blipFill>
          <a:blip r:embed="rId4"/>
          <a:stretch>
            <a:fillRect/>
          </a:stretch>
        </p:blipFill>
        <p:spPr>
          <a:xfrm>
            <a:off x="810918" y="2856558"/>
            <a:ext cx="5226755" cy="3261552"/>
          </a:xfrm>
          <a:prstGeom prst="rect">
            <a:avLst/>
          </a:prstGeom>
        </p:spPr>
      </p:pic>
      <p:sp>
        <p:nvSpPr>
          <p:cNvPr id="5" name="Slide Number Placeholder 4">
            <a:extLst>
              <a:ext uri="{FF2B5EF4-FFF2-40B4-BE49-F238E27FC236}">
                <a16:creationId xmlns:a16="http://schemas.microsoft.com/office/drawing/2014/main" id="{FB424519-7833-5FD2-C252-7F0E99A965DE}"/>
              </a:ext>
            </a:extLst>
          </p:cNvPr>
          <p:cNvSpPr>
            <a:spLocks noGrp="1"/>
          </p:cNvSpPr>
          <p:nvPr>
            <p:ph type="sldNum" sz="quarter" idx="12"/>
          </p:nvPr>
        </p:nvSpPr>
        <p:spPr/>
        <p:txBody>
          <a:bodyPr/>
          <a:lstStyle/>
          <a:p>
            <a:fld id="{48F63A3B-78C7-47BE-AE5E-E10140E04643}" type="slidenum">
              <a:rPr lang="en-US" dirty="0"/>
              <a:t>9</a:t>
            </a:fld>
            <a:endParaRPr lang="en-US"/>
          </a:p>
        </p:txBody>
      </p:sp>
    </p:spTree>
    <p:extLst>
      <p:ext uri="{BB962C8B-B14F-4D97-AF65-F5344CB8AC3E}">
        <p14:creationId xmlns:p14="http://schemas.microsoft.com/office/powerpoint/2010/main" val="311990421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 id="{18518462-57BD-4B9F-9628-24DEFF39786A}" vid="{86105DA6-E613-46C4-BC07-43C4C2AF65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8</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CTA Simulation</vt:lpstr>
      <vt:lpstr>Agenda</vt:lpstr>
      <vt:lpstr>Introduction</vt:lpstr>
      <vt:lpstr>Primary Goals</vt:lpstr>
      <vt:lpstr>Overview</vt:lpstr>
      <vt:lpstr>Code description and UML Diagram </vt:lpstr>
      <vt:lpstr>PowerPoint Presentation</vt:lpstr>
      <vt:lpstr>Distributions</vt:lpstr>
      <vt:lpstr>Distributions</vt:lpstr>
      <vt:lpstr>Distributions</vt:lpstr>
      <vt:lpstr>DISTRIBUTIONS</vt:lpstr>
      <vt:lpstr>Results</vt:lpstr>
      <vt:lpstr>Next Steps</vt:lpstr>
      <vt:lpstr>THANK YOU</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cp:revision>
  <dcterms:created xsi:type="dcterms:W3CDTF">2023-03-02T22:33:09Z</dcterms:created>
  <dcterms:modified xsi:type="dcterms:W3CDTF">2023-03-07T04:02:13Z</dcterms:modified>
</cp:coreProperties>
</file>