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80" r:id="rId1"/>
  </p:sldMasterIdLst>
  <p:sldIdLst>
    <p:sldId id="256" r:id="rId2"/>
    <p:sldId id="257" r:id="rId3"/>
    <p:sldId id="258" r:id="rId4"/>
    <p:sldId id="259" r:id="rId5"/>
    <p:sldId id="261" r:id="rId6"/>
    <p:sldId id="262" r:id="rId7"/>
    <p:sldId id="263" r:id="rId8"/>
    <p:sldId id="264" r:id="rId9"/>
    <p:sldId id="271" r:id="rId10"/>
    <p:sldId id="267"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EEEE"/>
    <a:srgbClr val="FF00FF"/>
    <a:srgbClr val="FFBEAF"/>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80" d="100"/>
          <a:sy n="80" d="100"/>
        </p:scale>
        <p:origin x="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5:15:22.871"/>
    </inkml:context>
    <inkml:brush xml:id="br0">
      <inkml:brushProperty name="width" value="0.35" units="cm"/>
      <inkml:brushProperty name="height" value="0.35" units="cm"/>
      <inkml:brushProperty name="color" value="#E71224"/>
    </inkml:brush>
  </inkml:definitions>
  <inkml:trace contextRef="#ctx0" brushRef="#br0">1 1 24575,'4'1'0,"1"-1"0,-1 1 0,0 1 0,0-1 0,0 1 0,0 0 0,0 0 0,0 0 0,0 0 0,0 1 0,4 4 0,7 4 0,76 58 0,-62-47 0,22 21 0,28 21 0,-47-39 0,59 56 0,-24-17 0,38 26 0,107 98 0,-183-159 0,30 43 0,-5-5 0,144 140 0,-183-193-682,23 15-1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5:15:22.872"/>
    </inkml:context>
    <inkml:brush xml:id="br0">
      <inkml:brushProperty name="width" value="0.35" units="cm"/>
      <inkml:brushProperty name="height" value="0.35" units="cm"/>
      <inkml:brushProperty name="color" value="#E71224"/>
    </inkml:brush>
  </inkml:definitions>
  <inkml:trace contextRef="#ctx0" brushRef="#br0">1260 0 24470,'-1259'1306'0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5:15:39.927"/>
    </inkml:context>
    <inkml:brush xml:id="br0">
      <inkml:brushProperty name="width" value="0.35" units="cm"/>
      <inkml:brushProperty name="height" value="0.35" units="cm"/>
      <inkml:brushProperty name="color" value="#004F8B"/>
    </inkml:brush>
  </inkml:definitions>
  <inkml:trace contextRef="#ctx0" brushRef="#br0">906 1340 24575,'1'0'0,"1"0"0,-1 0 0,0 0 0,0 0 0,0 0 0,0 0 0,0 0 0,0-1 0,0 1 0,0 0 0,0-1 0,1 0 0,-2 1 0,0-1 0,0 1 0,0 0 0,1 0 0,-1-1 0,0 1 0,0-1 0,0 1 0,0 0 0,0-1 0,0 1 0,0 0 0,0 0 0,0-1 0,0 1 0,0-1 0,0 1 0,0 0 0,0 0 0,0-1 0,0 1 0,0 0 0,-1-1 0,1 1 0,0-1 0,0 1 0,0 0 0,0 0 0,-1 0 0,1-1 0,0 1 0,0 0 0,0 0 0,-1 0 0,1-1 0,0 1 0,0 0 0,0-1 0,-1 1 0,1 0 0,-1 0 0,1 0 0,-7-6 0,-1 1 0,0 0 0,1 1 0,-1-1 0,-15-5 0,-45-9 0,49 14 0,0 0 0,-35-15 0,18 2 0,-138-79 0,157 85 0,1-1 0,-18-20 0,1 1 0,-125-120 0,123 115 0,1-2 0,2-2 0,-45-73 0,70 100 0,0 0 0,1 0 0,1 0 0,0 0 0,1-1 0,0 1 0,1-2 0,-2-15 0,3-1 0,0-1 0,5-57 0,-2 82 0,0-1 0,0 1 0,1 0 0,0-1 0,1 1 0,-1 0 0,8-14 0,-1 7 0,0 0 0,20-25 0,-7 12 0,-11 12 0,1 1 0,0 1 0,2 0 0,24-21 0,-20 22 0,-8 5 0,0 1 0,0 0 0,0 1 0,0 0 0,1 2 0,16-7 0,-5 6 0,2 0 0,-1 1 0,43 1 0,15 2 0,95 3 0,-35 17 0,-74-8 0,-55-8 0,0 0 0,0 1 0,-1 0 0,1 1 0,-1-1 0,0 2 0,0 1 0,0-1 0,-1 2 0,15 12 0,6 11 0,48 57 0,-65-70 0,19 23 0,41 64 0,-64-86 0,0 0 0,-2 2 0,9 26 0,-13-33 0,-1 0 0,0 0 0,0 0 0,0 23 0,-4 60 0,0-53 0,2 18 0,-2 52 0,-1-99 0,-1 1 0,0-1 0,0 0 0,-2-1 0,0 1 0,0 0 0,-10 16 0,6-12 0,-27 52 0,28-58 0,0-1 0,-1 0 0,0-1 0,-1 1 0,-13 10 0,-2-1 0,-32 21 0,47-36 74,1-1-1,-1 0 0,-11 3 1,-12 7-1733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8T07:12:14.575"/>
    </inkml:context>
    <inkml:brush xml:id="br0">
      <inkml:brushProperty name="width" value="0.35" units="cm"/>
      <inkml:brushProperty name="height" value="0.35" units="cm"/>
      <inkml:brushProperty name="color" value="#004F8B"/>
    </inkml:brush>
  </inkml:definitions>
  <inkml:trace contextRef="#ctx0" brushRef="#br0">1645 2251 24575,'2'0'0,"0"0"0,0 0 0,0 0 0,0 0 0,0 0 0,0-1 0,-1 1 0,1-1 0,0 1 0,0-1 0,-1 0 0,3-1 0,-3 2 0,-1-1 0,0 1 0,0-1 0,1 1 0,-1-1 0,0 1 0,0-1 0,0 1 0,0-1 0,0 0 0,0 1 0,1-1 0,-1 1 0,0-1 0,-1 1 0,1-1 0,0 1 0,0-1 0,0 1 0,0-1 0,0 0 0,0 1 0,-1-1 0,1 1 0,0-1 0,-1 1 0,1-1 0,0 1 0,-1 0 0,1-1 0,0 1 0,-1-1 0,1 1 0,-1 0 0,1-1 0,0 1 0,-1 0 0,1-1 0,-1 1 0,1 0 0,-1 0 0,0-1 0,-12-8 0,-1 0 0,0 0 0,0 2 0,0 0 0,-28-10 0,-80-16 0,87 26 0,0-2 0,-63-25 0,33 4 0,-251-133 0,286 143 0,1-2 0,-34-34 0,3 3 0,-226-202 0,222 193 0,3-4 0,3-2 0,-82-125 0,127 170 0,1 0 0,1 0 0,1-1 0,1 0 0,2-1 0,0 1 0,1-2 0,-2-26 0,3-2 0,2-1 0,8-96 0,-3 137 0,0-1 0,0 1 0,1 0 0,1 0 0,1 1 0,0-1 0,13-24 0,-3 13 0,2 0 0,36-41 0,-14 19 0,-18 20 0,1 2 0,0 0 0,2 2 0,46-36 0,-37 37 0,-16 9 0,1 1 0,0 1 0,0 1 0,1 0 0,0 2 0,30-10 0,-8 9 0,2 1 0,-1 2 0,77 0 0,28 5 0,174 4 0,-66 29 0,-133-13 0,-100-15 0,0 2 0,-1 0 0,0 1 0,0 1 0,-1 0 0,0 2 0,0 1 0,-1 0 0,0 1 0,26 23 0,12 16 0,85 98 0,-116-120 0,35 40 0,73 107 0,-116-144 0,-1 1 0,-1 1 0,14 46 0,-23-57 0,-1 1 0,0-1 0,-2 1 0,2 38 0,-7 101 0,-1-89 0,4 30 0,-5 87 0,0-165 0,-2 0 0,-1-1 0,0 0 0,-2 0 0,-1 0 0,-1-1 0,-17 29 0,11-21 0,-49 87 0,50-98 0,0 0 0,-1-1 0,-1-1 0,-1 0 0,-23 18 0,-5-1 0,-57 35 0,85-62 74,1 0-1,-1-1 0,-20 6 1,-22 10-1733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8T07:10:25.443"/>
    </inkml:context>
    <inkml:brush xml:id="br0">
      <inkml:brushProperty name="width" value="0.35" units="cm"/>
      <inkml:brushProperty name="height" value="0.35" units="cm"/>
      <inkml:brushProperty name="color" value="#E71224"/>
    </inkml:brush>
  </inkml:definitions>
  <inkml:trace contextRef="#ctx0" brushRef="#br0">1 1 24575,'6'1'0,"1"0"0,-1 0 0,0 1 0,1 0 0,-1 0 0,0 1 0,0 0 0,-1 0 0,1 0 0,0 1 0,6 5 0,10 6 0,115 78 0,-95-63 0,35 29 0,41 28 0,-70-54 0,87 78 0,-35-25 0,57 36 0,160 133 0,-274-215 0,45 58 0,-7-8 0,214 191 0,-272-262-682,34 20-1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42:04.958"/>
    </inkml:context>
    <inkml:brush xml:id="br0">
      <inkml:brushProperty name="width" value="0.35" units="cm"/>
      <inkml:brushProperty name="height" value="0.35" units="cm"/>
      <inkml:brushProperty name="color" value="#E71224"/>
    </inkml:brush>
  </inkml:definitions>
  <inkml:trace contextRef="#ctx0" brushRef="#br0">1880 0 24470,'-1879'1772'0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8/29/2025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38496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64382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5138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81118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8A87A34-81AB-432B-8DAE-1953F412C126}" type="datetimeFigureOut">
              <a:rPr lang="en-US" smtClean="0"/>
              <a:t>8/29/2025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24332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8/29/2025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36962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8/29/2025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95700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8/29/2025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96209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8/29/2025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18968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smtClean="0"/>
              <a:t>8/29/2025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29041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smtClean="0"/>
              <a:t>8/29/2025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33685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8/29/2025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95846418"/>
      </p:ext>
    </p:extLst>
  </p:cSld>
  <p:clrMap bg1="lt1" tx1="dk1" bg2="lt2" tx2="dk2" accent1="accent1" accent2="accent2" accent3="accent3" accent4="accent4" accent5="accent5" accent6="accent6" hlink="hlink" folHlink="folHlink"/>
  <p:sldLayoutIdLst>
    <p:sldLayoutId id="2147483881" r:id="rId1"/>
    <p:sldLayoutId id="2147483882" r:id="rId2"/>
    <p:sldLayoutId id="2147483883" r:id="rId3"/>
    <p:sldLayoutId id="2147483884" r:id="rId4"/>
    <p:sldLayoutId id="2147483885" r:id="rId5"/>
    <p:sldLayoutId id="2147483886" r:id="rId6"/>
    <p:sldLayoutId id="2147483887" r:id="rId7"/>
    <p:sldLayoutId id="2147483888" r:id="rId8"/>
    <p:sldLayoutId id="2147483889" r:id="rId9"/>
    <p:sldLayoutId id="2147483890" r:id="rId10"/>
    <p:sldLayoutId id="214748389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7" Type="http://schemas.openxmlformats.org/officeDocument/2006/relationships/customXml" Target="../ink/ink3.xml"/><Relationship Id="rId2" Type="http://schemas.openxmlformats.org/officeDocument/2006/relationships/customXml" Target="../ink/ink1.xml"/><Relationship Id="rId1" Type="http://schemas.openxmlformats.org/officeDocument/2006/relationships/slideLayout" Target="../slideLayouts/slideLayout5.xml"/><Relationship Id="rId6" Type="http://schemas.openxmlformats.org/officeDocument/2006/relationships/image" Target="../media/image3.png"/><Relationship Id="rId5" Type="http://schemas.openxmlformats.org/officeDocument/2006/relationships/customXml" Target="../ink/ink2.xml"/><Relationship Id="rId4" Type="http://schemas.openxmlformats.org/officeDocument/2006/relationships/image" Target="../media/image2.png"/><Relationship Id="rId9"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customXml" Target="../ink/ink6.xml"/><Relationship Id="rId3" Type="http://schemas.openxmlformats.org/officeDocument/2006/relationships/image" Target="../media/image11.png"/><Relationship Id="rId7" Type="http://schemas.openxmlformats.org/officeDocument/2006/relationships/image" Target="../media/image2.png"/><Relationship Id="rId2" Type="http://schemas.openxmlformats.org/officeDocument/2006/relationships/customXml" Target="../ink/ink4.xml"/><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customXml" Target="../ink/ink5.xml"/><Relationship Id="rId4" Type="http://schemas.openxmlformats.org/officeDocument/2006/relationships/image" Target="../media/image5.png"/><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21.jpg"/><Relationship Id="rId3" Type="http://schemas.openxmlformats.org/officeDocument/2006/relationships/image" Target="../media/image16.png"/><Relationship Id="rId7" Type="http://schemas.openxmlformats.org/officeDocument/2006/relationships/image" Target="../media/image20.jp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A30F63-470E-6E01-C973-95EBAF2F44AB}"/>
              </a:ext>
            </a:extLst>
          </p:cNvPr>
          <p:cNvSpPr>
            <a:spLocks noGrp="1"/>
          </p:cNvSpPr>
          <p:nvPr>
            <p:ph type="ctrTitle"/>
          </p:nvPr>
        </p:nvSpPr>
        <p:spPr>
          <a:xfrm>
            <a:off x="1759236" y="1781176"/>
            <a:ext cx="8679915" cy="1647824"/>
          </a:xfrm>
        </p:spPr>
        <p:txBody>
          <a:bodyPr>
            <a:normAutofit/>
          </a:bodyPr>
          <a:lstStyle/>
          <a:p>
            <a:r>
              <a:rPr lang="en-US" altLang="ja-JP" sz="4800" dirty="0">
                <a:latin typeface="メイリオ" panose="020B0604030504040204" pitchFamily="50" charset="-128"/>
                <a:ea typeface="メイリオ" panose="020B0604030504040204" pitchFamily="50" charset="-128"/>
              </a:rPr>
              <a:t>Excel</a:t>
            </a:r>
            <a:r>
              <a:rPr lang="ja-JP" altLang="en-US" sz="4800" dirty="0">
                <a:latin typeface="メイリオ" panose="020B0604030504040204" pitchFamily="50" charset="-128"/>
                <a:ea typeface="メイリオ" panose="020B0604030504040204" pitchFamily="50" charset="-128"/>
              </a:rPr>
              <a:t> </a:t>
            </a:r>
            <a:r>
              <a:rPr lang="en-US" altLang="ja-JP" sz="4800" dirty="0">
                <a:latin typeface="メイリオ" panose="020B0604030504040204" pitchFamily="50" charset="-128"/>
                <a:ea typeface="メイリオ" panose="020B0604030504040204" pitchFamily="50" charset="-128"/>
              </a:rPr>
              <a:t>VBA</a:t>
            </a:r>
            <a:r>
              <a:rPr lang="ja-JP" altLang="en-US" sz="4800" dirty="0">
                <a:latin typeface="メイリオ" panose="020B0604030504040204" pitchFamily="50" charset="-128"/>
                <a:ea typeface="メイリオ" panose="020B0604030504040204" pitchFamily="50" charset="-128"/>
              </a:rPr>
              <a:t>ポートフォリオ</a:t>
            </a:r>
            <a:br>
              <a:rPr lang="ja-JP" altLang="en-US" sz="4800" dirty="0">
                <a:latin typeface="メイリオ" panose="020B0604030504040204" pitchFamily="50" charset="-128"/>
                <a:ea typeface="メイリオ" panose="020B0604030504040204" pitchFamily="50" charset="-128"/>
              </a:rPr>
            </a:br>
            <a:r>
              <a:rPr lang="ja-JP" altLang="en-US" sz="4800" dirty="0">
                <a:latin typeface="メイリオ" panose="020B0604030504040204" pitchFamily="50" charset="-128"/>
                <a:ea typeface="メイリオ" panose="020B0604030504040204" pitchFamily="50" charset="-128"/>
              </a:rPr>
              <a:t>テキスト大量読み込みマクロ</a:t>
            </a:r>
            <a:endParaRPr kumimoji="1" lang="ja-JP" altLang="en-US" sz="4800" dirty="0">
              <a:latin typeface="メイリオ" panose="020B0604030504040204" pitchFamily="50" charset="-128"/>
              <a:ea typeface="メイリオ" panose="020B0604030504040204" pitchFamily="50" charset="-128"/>
            </a:endParaRPr>
          </a:p>
        </p:txBody>
      </p:sp>
      <p:sp>
        <p:nvSpPr>
          <p:cNvPr id="3" name="字幕 2">
            <a:extLst>
              <a:ext uri="{FF2B5EF4-FFF2-40B4-BE49-F238E27FC236}">
                <a16:creationId xmlns:a16="http://schemas.microsoft.com/office/drawing/2014/main" id="{EE8EF03A-F2D9-2E86-6F72-95F64E754FF9}"/>
              </a:ext>
            </a:extLst>
          </p:cNvPr>
          <p:cNvSpPr>
            <a:spLocks noGrp="1"/>
          </p:cNvSpPr>
          <p:nvPr>
            <p:ph type="subTitle" idx="1"/>
          </p:nvPr>
        </p:nvSpPr>
        <p:spPr>
          <a:xfrm>
            <a:off x="1765724" y="3649092"/>
            <a:ext cx="8673427" cy="1113408"/>
          </a:xfrm>
        </p:spPr>
        <p:txBody>
          <a:bodyPr>
            <a:normAutofit fontScale="62500" lnSpcReduction="20000"/>
          </a:bodyPr>
          <a:lstStyle/>
          <a:p>
            <a:br>
              <a:rPr lang="en-US" altLang="ja-JP" dirty="0">
                <a:latin typeface="Meiryo"/>
              </a:rPr>
            </a:br>
            <a:r>
              <a:rPr lang="ja-JP" altLang="en-US" sz="2600" dirty="0">
                <a:latin typeface="メイリオ" panose="020B0604030504040204" pitchFamily="50" charset="-128"/>
                <a:ea typeface="メイリオ" panose="020B0604030504040204" pitchFamily="50" charset="-128"/>
              </a:rPr>
              <a:t>業務ログ等の大量テキストをワンクリックで整形・集約</a:t>
            </a:r>
            <a:endParaRPr lang="en-US" altLang="ja-JP" sz="2600" dirty="0">
              <a:latin typeface="メイリオ" panose="020B0604030504040204" pitchFamily="50" charset="-128"/>
              <a:ea typeface="メイリオ" panose="020B0604030504040204" pitchFamily="50" charset="-128"/>
            </a:endParaRPr>
          </a:p>
          <a:p>
            <a:r>
              <a:rPr lang="ja-JP" altLang="en-US" sz="2600" dirty="0">
                <a:latin typeface="メイリオ" panose="020B0604030504040204" pitchFamily="50" charset="-128"/>
                <a:ea typeface="メイリオ" panose="020B0604030504040204" pitchFamily="50" charset="-128"/>
              </a:rPr>
              <a:t>業務ログの取り込みを</a:t>
            </a:r>
            <a:r>
              <a:rPr lang="ja-JP" altLang="en-US" sz="2600" b="1" dirty="0">
                <a:latin typeface="メイリオ" panose="020B0604030504040204" pitchFamily="50" charset="-128"/>
                <a:ea typeface="メイリオ" panose="020B0604030504040204" pitchFamily="50" charset="-128"/>
              </a:rPr>
              <a:t>ボタン</a:t>
            </a:r>
            <a:r>
              <a:rPr lang="en-US" altLang="ja-JP" sz="2600" b="1" dirty="0">
                <a:latin typeface="メイリオ" panose="020B0604030504040204" pitchFamily="50" charset="-128"/>
                <a:ea typeface="メイリオ" panose="020B0604030504040204" pitchFamily="50" charset="-128"/>
              </a:rPr>
              <a:t>1</a:t>
            </a:r>
            <a:r>
              <a:rPr lang="ja-JP" altLang="en-US" sz="2600" b="1" dirty="0">
                <a:latin typeface="メイリオ" panose="020B0604030504040204" pitchFamily="50" charset="-128"/>
                <a:ea typeface="メイリオ" panose="020B0604030504040204" pitchFamily="50" charset="-128"/>
              </a:rPr>
              <a:t>回</a:t>
            </a:r>
            <a:r>
              <a:rPr lang="ja-JP" altLang="en-US" sz="2600" dirty="0">
                <a:latin typeface="メイリオ" panose="020B0604030504040204" pitchFamily="50" charset="-128"/>
                <a:ea typeface="メイリオ" panose="020B0604030504040204" pitchFamily="50" charset="-128"/>
              </a:rPr>
              <a:t>で標準化・高速化</a:t>
            </a:r>
            <a:br>
              <a:rPr lang="en-US" altLang="ja-JP" dirty="0">
                <a:latin typeface="ＭＳ ゴシック" panose="020B0609070205080204" pitchFamily="49" charset="-128"/>
                <a:ea typeface="ＭＳ ゴシック" panose="020B0609070205080204" pitchFamily="49" charset="-128"/>
              </a:rPr>
            </a:br>
            <a:br>
              <a:rPr lang="ja-JP" altLang="en-US" dirty="0">
                <a:latin typeface="ＭＳ ゴシック" panose="020B0609070205080204" pitchFamily="49" charset="-128"/>
                <a:ea typeface="ＭＳ ゴシック" panose="020B0609070205080204" pitchFamily="49" charset="-128"/>
              </a:rPr>
            </a:br>
            <a:endParaRPr kumimoji="1" lang="ja-JP" altLang="en-US" dirty="0">
              <a:latin typeface="ＭＳ ゴシック" panose="020B0609070205080204" pitchFamily="49" charset="-128"/>
              <a:ea typeface="ＭＳ ゴシック" panose="020B0609070205080204" pitchFamily="49" charset="-128"/>
            </a:endParaRPr>
          </a:p>
        </p:txBody>
      </p:sp>
      <p:sp>
        <p:nvSpPr>
          <p:cNvPr id="4" name="テキスト ボックス 3">
            <a:extLst>
              <a:ext uri="{FF2B5EF4-FFF2-40B4-BE49-F238E27FC236}">
                <a16:creationId xmlns:a16="http://schemas.microsoft.com/office/drawing/2014/main" id="{587D1C07-FCD2-86C0-5371-3BEDA57E7D25}"/>
              </a:ext>
            </a:extLst>
          </p:cNvPr>
          <p:cNvSpPr txBox="1"/>
          <p:nvPr/>
        </p:nvSpPr>
        <p:spPr>
          <a:xfrm>
            <a:off x="4800600" y="4601592"/>
            <a:ext cx="2390775" cy="381000"/>
          </a:xfrm>
          <a:prstGeom prst="rect">
            <a:avLst/>
          </a:prstGeom>
          <a:noFill/>
        </p:spPr>
        <p:txBody>
          <a:bodyPr wrap="square" rtlCol="0">
            <a:spAutoFit/>
          </a:bodyPr>
          <a:lstStyle/>
          <a:p>
            <a:pPr algn="ctr"/>
            <a:r>
              <a:rPr kumimoji="1" lang="ja-JP" altLang="en-US" dirty="0">
                <a:latin typeface="メイリオ" panose="020B0604030504040204" pitchFamily="50" charset="-128"/>
                <a:ea typeface="メイリオ" panose="020B0604030504040204" pitchFamily="50" charset="-128"/>
              </a:rPr>
              <a:t>土橋惠</a:t>
            </a:r>
          </a:p>
        </p:txBody>
      </p:sp>
    </p:spTree>
    <p:extLst>
      <p:ext uri="{BB962C8B-B14F-4D97-AF65-F5344CB8AC3E}">
        <p14:creationId xmlns:p14="http://schemas.microsoft.com/office/powerpoint/2010/main" val="67197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19E643-EA72-282A-74D5-C82A48393475}"/>
              </a:ext>
            </a:extLst>
          </p:cNvPr>
          <p:cNvSpPr>
            <a:spLocks noGrp="1"/>
          </p:cNvSpPr>
          <p:nvPr>
            <p:ph type="title"/>
          </p:nvPr>
        </p:nvSpPr>
        <p:spPr>
          <a:xfrm>
            <a:off x="836612" y="193676"/>
            <a:ext cx="10515600" cy="577850"/>
          </a:xfrm>
        </p:spPr>
        <p:txBody>
          <a:bodyPr anchor="t">
            <a:normAutofit fontScale="90000"/>
          </a:bodyPr>
          <a:lstStyle/>
          <a:p>
            <a:r>
              <a:rPr lang="en-US" altLang="ja-JP" sz="3600" b="1" dirty="0">
                <a:latin typeface="メイリオ" panose="020B0604030504040204" pitchFamily="50" charset="-128"/>
                <a:ea typeface="メイリオ" panose="020B0604030504040204" pitchFamily="50" charset="-128"/>
              </a:rPr>
              <a:t>7.</a:t>
            </a:r>
            <a:r>
              <a:rPr lang="ja-JP" altLang="en-US" sz="3600" b="1" dirty="0">
                <a:latin typeface="メイリオ" panose="020B0604030504040204" pitchFamily="50" charset="-128"/>
                <a:ea typeface="メイリオ" panose="020B0604030504040204" pitchFamily="50" charset="-128"/>
              </a:rPr>
              <a:t>コードの要点</a:t>
            </a:r>
            <a:r>
              <a:rPr lang="en-US" altLang="ja-JP" sz="3600" b="1" dirty="0">
                <a:latin typeface="メイリオ" panose="020B0604030504040204" pitchFamily="50" charset="-128"/>
                <a:ea typeface="メイリオ" panose="020B0604030504040204" pitchFamily="50" charset="-128"/>
              </a:rPr>
              <a:t>(</a:t>
            </a:r>
            <a:r>
              <a:rPr lang="ja-JP" altLang="en-US" sz="3600" b="1" dirty="0">
                <a:latin typeface="メイリオ" panose="020B0604030504040204" pitchFamily="50" charset="-128"/>
                <a:ea typeface="メイリオ" panose="020B0604030504040204" pitchFamily="50" charset="-128"/>
              </a:rPr>
              <a:t>ハイライト</a:t>
            </a:r>
            <a:r>
              <a:rPr lang="en-US" altLang="ja-JP" sz="3600" b="1" dirty="0">
                <a:latin typeface="メイリオ" panose="020B0604030504040204" pitchFamily="50" charset="-128"/>
                <a:ea typeface="メイリオ" panose="020B0604030504040204" pitchFamily="50" charset="-128"/>
              </a:rPr>
              <a:t>)</a:t>
            </a:r>
            <a:endParaRPr kumimoji="1" lang="ja-JP" altLang="en-US" sz="3600" dirty="0">
              <a:latin typeface="メイリオ" panose="020B0604030504040204" pitchFamily="50" charset="-128"/>
              <a:ea typeface="メイリオ" panose="020B0604030504040204" pitchFamily="50" charset="-128"/>
            </a:endParaRPr>
          </a:p>
        </p:txBody>
      </p:sp>
      <p:sp>
        <p:nvSpPr>
          <p:cNvPr id="6" name="コンテンツ プレースホルダー 2">
            <a:extLst>
              <a:ext uri="{FF2B5EF4-FFF2-40B4-BE49-F238E27FC236}">
                <a16:creationId xmlns:a16="http://schemas.microsoft.com/office/drawing/2014/main" id="{6FF9C1AE-4CB2-1DA9-9302-0A52C1981785}"/>
              </a:ext>
            </a:extLst>
          </p:cNvPr>
          <p:cNvSpPr txBox="1">
            <a:spLocks/>
          </p:cNvSpPr>
          <p:nvPr/>
        </p:nvSpPr>
        <p:spPr>
          <a:xfrm>
            <a:off x="5120878" y="1980806"/>
            <a:ext cx="6269591" cy="35886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kumimoji="1"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kumimoji="1"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kumimoji="1"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kumimoji="1"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kumimoji="1"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kumimoji="1"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kumimoji="1"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kumimoji="1"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kumimoji="1" sz="1200" kern="1200">
                <a:solidFill>
                  <a:schemeClr val="tx1"/>
                </a:solidFill>
                <a:effectLst/>
                <a:latin typeface="+mn-lt"/>
                <a:ea typeface="+mn-ea"/>
                <a:cs typeface="+mn-cs"/>
              </a:defRPr>
            </a:lvl9pPr>
          </a:lstStyle>
          <a:p>
            <a:pPr marL="0" indent="0">
              <a:buFont typeface="Wingdings" panose="05000000000000000000" pitchFamily="2" charset="2"/>
              <a:buNone/>
            </a:pPr>
            <a:endParaRPr lang="en-US" altLang="ja-JP" dirty="0">
              <a:latin typeface="Meiryo"/>
            </a:endParaRPr>
          </a:p>
        </p:txBody>
      </p:sp>
      <p:graphicFrame>
        <p:nvGraphicFramePr>
          <p:cNvPr id="20" name="表 19">
            <a:extLst>
              <a:ext uri="{FF2B5EF4-FFF2-40B4-BE49-F238E27FC236}">
                <a16:creationId xmlns:a16="http://schemas.microsoft.com/office/drawing/2014/main" id="{B0BC7357-C400-905A-F8BB-76ACB608B7A5}"/>
              </a:ext>
            </a:extLst>
          </p:cNvPr>
          <p:cNvGraphicFramePr>
            <a:graphicFrameLocks noGrp="1"/>
          </p:cNvGraphicFramePr>
          <p:nvPr>
            <p:extLst>
              <p:ext uri="{D42A27DB-BD31-4B8C-83A1-F6EECF244321}">
                <p14:modId xmlns:p14="http://schemas.microsoft.com/office/powerpoint/2010/main" val="2821027589"/>
              </p:ext>
            </p:extLst>
          </p:nvPr>
        </p:nvGraphicFramePr>
        <p:xfrm>
          <a:off x="836612" y="962025"/>
          <a:ext cx="10611246" cy="5637204"/>
        </p:xfrm>
        <a:graphic>
          <a:graphicData uri="http://schemas.openxmlformats.org/drawingml/2006/table">
            <a:tbl>
              <a:tblPr firstRow="1" bandRow="1">
                <a:tableStyleId>{5C22544A-7EE6-4342-B048-85BDC9FD1C3A}</a:tableStyleId>
              </a:tblPr>
              <a:tblGrid>
                <a:gridCol w="5305623">
                  <a:extLst>
                    <a:ext uri="{9D8B030D-6E8A-4147-A177-3AD203B41FA5}">
                      <a16:colId xmlns:a16="http://schemas.microsoft.com/office/drawing/2014/main" val="3229216744"/>
                    </a:ext>
                  </a:extLst>
                </a:gridCol>
                <a:gridCol w="5305623">
                  <a:extLst>
                    <a:ext uri="{9D8B030D-6E8A-4147-A177-3AD203B41FA5}">
                      <a16:colId xmlns:a16="http://schemas.microsoft.com/office/drawing/2014/main" val="3755464862"/>
                    </a:ext>
                  </a:extLst>
                </a:gridCol>
              </a:tblGrid>
              <a:tr h="352425">
                <a:tc gridSpan="2">
                  <a:txBody>
                    <a:bodyPr/>
                    <a:lstStyle/>
                    <a:p>
                      <a:r>
                        <a:rPr lang="en-US" altLang="ja-JP" sz="1600" b="0" dirty="0">
                          <a:solidFill>
                            <a:schemeClr val="bg1"/>
                          </a:solidFill>
                          <a:latin typeface="メイリオ" panose="020B0604030504040204" pitchFamily="50" charset="-128"/>
                          <a:ea typeface="メイリオ" panose="020B0604030504040204" pitchFamily="50" charset="-128"/>
                        </a:rPr>
                        <a:t>1.</a:t>
                      </a:r>
                      <a:r>
                        <a:rPr lang="ja-JP" altLang="en-US" sz="1600" b="0" dirty="0">
                          <a:solidFill>
                            <a:schemeClr val="bg1"/>
                          </a:solidFill>
                          <a:latin typeface="メイリオ" panose="020B0604030504040204" pitchFamily="50" charset="-128"/>
                          <a:ea typeface="メイリオ" panose="020B0604030504040204" pitchFamily="50" charset="-128"/>
                        </a:rPr>
                        <a:t>横並びファイル名の走査 ＆ 存在チェック → 列ごとに貼り付け</a:t>
                      </a:r>
                      <a:endParaRPr kumimoji="1" lang="ja-JP" altLang="en-US" sz="1600" b="0" dirty="0">
                        <a:solidFill>
                          <a:schemeClr val="bg1"/>
                        </a:solidFill>
                        <a:latin typeface="メイリオ" panose="020B0604030504040204" pitchFamily="50" charset="-128"/>
                        <a:ea typeface="メイリオ" panose="020B0604030504040204" pitchFamily="50" charset="-128"/>
                      </a:endParaRPr>
                    </a:p>
                  </a:txBody>
                  <a:tcPr>
                    <a:solidFill>
                      <a:srgbClr val="0070C0"/>
                    </a:solidFill>
                  </a:tcPr>
                </a:tc>
                <a:tc hMerge="1">
                  <a:txBody>
                    <a:bodyPr/>
                    <a:lstStyle/>
                    <a:p>
                      <a:endParaRPr kumimoji="1" lang="ja-JP" altLang="en-US"/>
                    </a:p>
                  </a:txBody>
                  <a:tcPr/>
                </a:tc>
                <a:extLst>
                  <a:ext uri="{0D108BD9-81ED-4DB2-BD59-A6C34878D82A}">
                    <a16:rowId xmlns:a16="http://schemas.microsoft.com/office/drawing/2014/main" val="4207159802"/>
                  </a:ext>
                </a:extLst>
              </a:tr>
              <a:tr h="2037814">
                <a:tc gridSpan="2">
                  <a:txBody>
                    <a:bodyPr/>
                    <a:lstStyle/>
                    <a:p>
                      <a:endParaRPr kumimoji="1" lang="en-US" altLang="ja-JP" sz="1200" dirty="0">
                        <a:latin typeface="Cascadia Code" panose="020B0609020000020004" pitchFamily="49" charset="0"/>
                        <a:ea typeface="Cascadia Code" panose="020B0609020000020004" pitchFamily="49" charset="0"/>
                        <a:cs typeface="Cascadia Code" panose="020B0609020000020004" pitchFamily="49" charset="0"/>
                      </a:endParaRPr>
                    </a:p>
                  </a:txBody>
                  <a:tcPr>
                    <a:solidFill>
                      <a:schemeClr val="bg2">
                        <a:lumMod val="90000"/>
                      </a:schemeClr>
                    </a:solidFill>
                  </a:tcPr>
                </a:tc>
                <a:tc hMerge="1">
                  <a:txBody>
                    <a:bodyPr/>
                    <a:lstStyle/>
                    <a:p>
                      <a:endParaRPr kumimoji="1" lang="ja-JP" altLang="en-US"/>
                    </a:p>
                  </a:txBody>
                  <a:tcPr/>
                </a:tc>
                <a:extLst>
                  <a:ext uri="{0D108BD9-81ED-4DB2-BD59-A6C34878D82A}">
                    <a16:rowId xmlns:a16="http://schemas.microsoft.com/office/drawing/2014/main" val="795888906"/>
                  </a:ext>
                </a:extLst>
              </a:tr>
              <a:tr h="386483">
                <a:tc gridSpan="2">
                  <a:txBody>
                    <a:bodyPr/>
                    <a:lstStyle/>
                    <a:p>
                      <a:r>
                        <a:rPr lang="en-US" altLang="ja-JP" sz="1600" dirty="0">
                          <a:solidFill>
                            <a:schemeClr val="bg1"/>
                          </a:solidFill>
                          <a:latin typeface="メイリオ" panose="020B0604030504040204" pitchFamily="50" charset="-128"/>
                          <a:ea typeface="メイリオ" panose="020B0604030504040204" pitchFamily="50" charset="-128"/>
                        </a:rPr>
                        <a:t>2.ADODB.Stream</a:t>
                      </a:r>
                      <a:r>
                        <a:rPr lang="ja-JP" altLang="en-US" sz="1600" dirty="0">
                          <a:solidFill>
                            <a:schemeClr val="bg1"/>
                          </a:solidFill>
                          <a:latin typeface="メイリオ" panose="020B0604030504040204" pitchFamily="50" charset="-128"/>
                          <a:ea typeface="メイリオ" panose="020B0604030504040204" pitchFamily="50" charset="-128"/>
                        </a:rPr>
                        <a:t>で文字コード対応 → 改行正規化 → </a:t>
                      </a:r>
                      <a:r>
                        <a:rPr lang="en-US" altLang="ja-JP" sz="1600" dirty="0">
                          <a:solidFill>
                            <a:schemeClr val="bg1"/>
                          </a:solidFill>
                          <a:latin typeface="メイリオ" panose="020B0604030504040204" pitchFamily="50" charset="-128"/>
                          <a:ea typeface="メイリオ" panose="020B0604030504040204" pitchFamily="50" charset="-128"/>
                        </a:rPr>
                        <a:t>1</a:t>
                      </a:r>
                      <a:r>
                        <a:rPr lang="ja-JP" altLang="en-US" sz="1600" dirty="0">
                          <a:solidFill>
                            <a:schemeClr val="bg1"/>
                          </a:solidFill>
                          <a:latin typeface="メイリオ" panose="020B0604030504040204" pitchFamily="50" charset="-128"/>
                          <a:ea typeface="メイリオ" panose="020B0604030504040204" pitchFamily="50" charset="-128"/>
                        </a:rPr>
                        <a:t>行ずつ貼り付け</a:t>
                      </a:r>
                      <a:endParaRPr kumimoji="1" lang="ja-JP" altLang="en-US" sz="1600" dirty="0">
                        <a:solidFill>
                          <a:schemeClr val="bg1"/>
                        </a:solidFill>
                        <a:latin typeface="メイリオ" panose="020B0604030504040204" pitchFamily="50" charset="-128"/>
                        <a:ea typeface="メイリオ" panose="020B0604030504040204" pitchFamily="50" charset="-128"/>
                      </a:endParaRPr>
                    </a:p>
                  </a:txBody>
                  <a:tcPr>
                    <a:solidFill>
                      <a:srgbClr val="0070C0"/>
                    </a:solidFill>
                  </a:tcPr>
                </a:tc>
                <a:tc hMerge="1">
                  <a:txBody>
                    <a:bodyPr/>
                    <a:lstStyle/>
                    <a:p>
                      <a:endParaRPr kumimoji="1" lang="ja-JP" altLang="en-US"/>
                    </a:p>
                  </a:txBody>
                  <a:tcPr/>
                </a:tc>
                <a:extLst>
                  <a:ext uri="{0D108BD9-81ED-4DB2-BD59-A6C34878D82A}">
                    <a16:rowId xmlns:a16="http://schemas.microsoft.com/office/drawing/2014/main" val="2999097352"/>
                  </a:ext>
                </a:extLst>
              </a:tr>
              <a:tr h="1371034">
                <a:tc gridSpan="2">
                  <a:txBody>
                    <a:bodyPr/>
                    <a:lstStyle/>
                    <a:p>
                      <a:endParaRPr kumimoji="1" lang="ja-JP" altLang="en-US" sz="1200" dirty="0">
                        <a:latin typeface="Cascadia Code" panose="020B0609020000020004" pitchFamily="49" charset="0"/>
                        <a:cs typeface="Cascadia Code" panose="020B0609020000020004" pitchFamily="49" charset="0"/>
                      </a:endParaRPr>
                    </a:p>
                  </a:txBody>
                  <a:tcPr>
                    <a:solidFill>
                      <a:schemeClr val="bg2">
                        <a:lumMod val="90000"/>
                      </a:schemeClr>
                    </a:solidFill>
                  </a:tcPr>
                </a:tc>
                <a:tc hMerge="1">
                  <a:txBody>
                    <a:bodyPr/>
                    <a:lstStyle/>
                    <a:p>
                      <a:endParaRPr kumimoji="1" lang="ja-JP" altLang="en-US"/>
                    </a:p>
                  </a:txBody>
                  <a:tcPr/>
                </a:tc>
                <a:extLst>
                  <a:ext uri="{0D108BD9-81ED-4DB2-BD59-A6C34878D82A}">
                    <a16:rowId xmlns:a16="http://schemas.microsoft.com/office/drawing/2014/main" val="2552868367"/>
                  </a:ext>
                </a:extLst>
              </a:tr>
              <a:tr h="351217">
                <a:tc gridSpan="2">
                  <a:txBody>
                    <a:bodyPr/>
                    <a:lstStyle/>
                    <a:p>
                      <a:r>
                        <a:rPr lang="en-US" altLang="ja-JP" sz="1600" dirty="0">
                          <a:solidFill>
                            <a:schemeClr val="bg1"/>
                          </a:solidFill>
                          <a:latin typeface="メイリオ" panose="020B0604030504040204" pitchFamily="50" charset="-128"/>
                          <a:ea typeface="メイリオ" panose="020B0604030504040204" pitchFamily="50" charset="-128"/>
                        </a:rPr>
                        <a:t>3.</a:t>
                      </a:r>
                      <a:r>
                        <a:rPr lang="ja-JP" altLang="en-US" sz="1600" dirty="0">
                          <a:solidFill>
                            <a:schemeClr val="bg1"/>
                          </a:solidFill>
                          <a:latin typeface="メイリオ" panose="020B0604030504040204" pitchFamily="50" charset="-128"/>
                          <a:ea typeface="メイリオ" panose="020B0604030504040204" pitchFamily="50" charset="-128"/>
                        </a:rPr>
                        <a:t>高速化の</a:t>
                      </a:r>
                      <a:r>
                        <a:rPr lang="en-US" altLang="ja-JP" sz="1600" dirty="0">
                          <a:solidFill>
                            <a:schemeClr val="bg1"/>
                          </a:solidFill>
                          <a:latin typeface="メイリオ" panose="020B0604030504040204" pitchFamily="50" charset="-128"/>
                          <a:ea typeface="メイリオ" panose="020B0604030504040204" pitchFamily="50" charset="-128"/>
                        </a:rPr>
                        <a:t>On/Off</a:t>
                      </a:r>
                      <a:r>
                        <a:rPr lang="ja-JP" altLang="en-US" sz="1600" dirty="0">
                          <a:solidFill>
                            <a:schemeClr val="bg1"/>
                          </a:solidFill>
                          <a:latin typeface="メイリオ" panose="020B0604030504040204" pitchFamily="50" charset="-128"/>
                          <a:ea typeface="メイリオ" panose="020B0604030504040204" pitchFamily="50" charset="-128"/>
                        </a:rPr>
                        <a:t>を“対称”に管理（書き戻し漏れ防止）</a:t>
                      </a:r>
                      <a:endParaRPr kumimoji="1" lang="ja-JP" altLang="en-US" sz="1600" dirty="0">
                        <a:solidFill>
                          <a:schemeClr val="bg1"/>
                        </a:solidFill>
                        <a:latin typeface="メイリオ" panose="020B0604030504040204" pitchFamily="50" charset="-128"/>
                        <a:ea typeface="メイリオ" panose="020B0604030504040204" pitchFamily="50" charset="-128"/>
                      </a:endParaRPr>
                    </a:p>
                  </a:txBody>
                  <a:tcPr>
                    <a:solidFill>
                      <a:srgbClr val="0070C0"/>
                    </a:solidFill>
                  </a:tcPr>
                </a:tc>
                <a:tc hMerge="1">
                  <a:txBody>
                    <a:bodyPr/>
                    <a:lstStyle/>
                    <a:p>
                      <a:endParaRPr kumimoji="1" lang="ja-JP" altLang="en-US"/>
                    </a:p>
                  </a:txBody>
                  <a:tcPr/>
                </a:tc>
                <a:extLst>
                  <a:ext uri="{0D108BD9-81ED-4DB2-BD59-A6C34878D82A}">
                    <a16:rowId xmlns:a16="http://schemas.microsoft.com/office/drawing/2014/main" val="2226774861"/>
                  </a:ext>
                </a:extLst>
              </a:tr>
              <a:tr h="1138231">
                <a:tc>
                  <a:txBody>
                    <a:bodyPr/>
                    <a:lstStyle/>
                    <a:p>
                      <a:endParaRPr kumimoji="1" lang="ja-JP" altLang="en-US" sz="1200" dirty="0">
                        <a:latin typeface="Cascadia Code" panose="020B0609020000020004" pitchFamily="49" charset="0"/>
                        <a:cs typeface="Cascadia Code" panose="020B0609020000020004" pitchFamily="49" charset="0"/>
                      </a:endParaRPr>
                    </a:p>
                  </a:txBody>
                  <a:tcPr>
                    <a:solidFill>
                      <a:schemeClr val="bg2">
                        <a:lumMod val="90000"/>
                      </a:schemeClr>
                    </a:solidFill>
                  </a:tcPr>
                </a:tc>
                <a:tc>
                  <a:txBody>
                    <a:bodyPr/>
                    <a:lstStyle/>
                    <a:p>
                      <a:r>
                        <a:rPr kumimoji="1" lang="ja-JP" altLang="en-US" sz="1200" dirty="0">
                          <a:latin typeface="Cascadia Code" panose="020B0609020000020004" pitchFamily="49" charset="0"/>
                          <a:ea typeface="Cascadia Code" panose="020B0609020000020004" pitchFamily="49" charset="0"/>
                          <a:cs typeface="Cascadia Code" panose="020B0609020000020004" pitchFamily="49" charset="0"/>
                        </a:rPr>
                        <a:t> </a:t>
                      </a:r>
                      <a:endParaRPr kumimoji="1" lang="ja-JP" altLang="en-US" sz="1200" dirty="0">
                        <a:latin typeface="Cascadia Code" panose="020B0609020000020004" pitchFamily="49" charset="0"/>
                        <a:cs typeface="Cascadia Code" panose="020B0609020000020004" pitchFamily="49" charset="0"/>
                      </a:endParaRPr>
                    </a:p>
                  </a:txBody>
                  <a:tcPr>
                    <a:solidFill>
                      <a:schemeClr val="bg2">
                        <a:lumMod val="90000"/>
                      </a:schemeClr>
                    </a:solidFill>
                  </a:tcPr>
                </a:tc>
                <a:extLst>
                  <a:ext uri="{0D108BD9-81ED-4DB2-BD59-A6C34878D82A}">
                    <a16:rowId xmlns:a16="http://schemas.microsoft.com/office/drawing/2014/main" val="1840272298"/>
                  </a:ext>
                </a:extLst>
              </a:tr>
            </a:tbl>
          </a:graphicData>
        </a:graphic>
      </p:graphicFrame>
      <p:sp>
        <p:nvSpPr>
          <p:cNvPr id="22" name="テキスト ボックス 21">
            <a:extLst>
              <a:ext uri="{FF2B5EF4-FFF2-40B4-BE49-F238E27FC236}">
                <a16:creationId xmlns:a16="http://schemas.microsoft.com/office/drawing/2014/main" id="{6F020B54-A79F-667D-6264-FB8C8E46C642}"/>
              </a:ext>
            </a:extLst>
          </p:cNvPr>
          <p:cNvSpPr txBox="1"/>
          <p:nvPr/>
        </p:nvSpPr>
        <p:spPr>
          <a:xfrm>
            <a:off x="1857375" y="1370173"/>
            <a:ext cx="7991475" cy="1938992"/>
          </a:xfrm>
          <a:prstGeom prst="rect">
            <a:avLst/>
          </a:prstGeom>
          <a:solidFill>
            <a:srgbClr val="002060"/>
          </a:solidFill>
        </p:spPr>
        <p:txBody>
          <a:bodyPr wrap="square" rtlCol="0">
            <a:spAutoFit/>
          </a:bodyPr>
          <a:lstStyle/>
          <a:p>
            <a:r>
              <a:rPr kumimoji="1" lang="en-US" altLang="ja-JP" sz="1200" dirty="0">
                <a:solidFill>
                  <a:schemeClr val="accent1">
                    <a:lumMod val="20000"/>
                    <a:lumOff val="80000"/>
                  </a:schemeClr>
                </a:solidFill>
                <a:latin typeface="Cascadia Code" panose="020B0609020000020004" pitchFamily="49" charset="0"/>
                <a:ea typeface="Cascadia Code" panose="020B0609020000020004" pitchFamily="49" charset="0"/>
                <a:cs typeface="Cascadia Code" panose="020B0609020000020004" pitchFamily="49" charset="0"/>
              </a:rPr>
              <a:t>pasteCol = 1</a:t>
            </a:r>
          </a:p>
          <a:p>
            <a:r>
              <a:rPr kumimoji="1" lang="en-US" altLang="ja-JP" sz="1200" dirty="0">
                <a:solidFill>
                  <a:schemeClr val="accent1">
                    <a:lumMod val="20000"/>
                    <a:lumOff val="80000"/>
                  </a:schemeClr>
                </a:solidFill>
                <a:latin typeface="Cascadia Code" panose="020B0609020000020004" pitchFamily="49" charset="0"/>
                <a:ea typeface="Cascadia Code" panose="020B0609020000020004" pitchFamily="49" charset="0"/>
                <a:cs typeface="Cascadia Code" panose="020B0609020000020004" pitchFamily="49" charset="0"/>
              </a:rPr>
              <a:t>Do While wsBase.Cells(9, pasteCol).Value &lt;&gt; ""</a:t>
            </a:r>
          </a:p>
          <a:p>
            <a:r>
              <a:rPr kumimoji="1" lang="en-US" altLang="ja-JP" sz="1200" dirty="0">
                <a:solidFill>
                  <a:schemeClr val="accent1">
                    <a:lumMod val="20000"/>
                    <a:lumOff val="80000"/>
                  </a:schemeClr>
                </a:solidFill>
                <a:latin typeface="Cascadia Code" panose="020B0609020000020004" pitchFamily="49" charset="0"/>
                <a:ea typeface="Cascadia Code" panose="020B0609020000020004" pitchFamily="49" charset="0"/>
                <a:cs typeface="Cascadia Code" panose="020B0609020000020004" pitchFamily="49" charset="0"/>
              </a:rPr>
              <a:t>    fileName = wsBase.Cells(9, pasteCol).Value</a:t>
            </a:r>
          </a:p>
          <a:p>
            <a:r>
              <a:rPr kumimoji="1" lang="en-US" altLang="ja-JP" sz="1200" dirty="0">
                <a:solidFill>
                  <a:schemeClr val="accent1">
                    <a:lumMod val="20000"/>
                    <a:lumOff val="80000"/>
                  </a:schemeClr>
                </a:solidFill>
                <a:latin typeface="Cascadia Code" panose="020B0609020000020004" pitchFamily="49" charset="0"/>
                <a:ea typeface="Cascadia Code" panose="020B0609020000020004" pitchFamily="49" charset="0"/>
                <a:cs typeface="Cascadia Code" panose="020B0609020000020004" pitchFamily="49" charset="0"/>
              </a:rPr>
              <a:t>    fullPath = baseFolder &amp; fileName</a:t>
            </a:r>
          </a:p>
          <a:p>
            <a:r>
              <a:rPr kumimoji="1" lang="en-US" altLang="ja-JP" sz="1200" dirty="0">
                <a:solidFill>
                  <a:schemeClr val="accent1">
                    <a:lumMod val="20000"/>
                    <a:lumOff val="80000"/>
                  </a:schemeClr>
                </a:solidFill>
                <a:latin typeface="Cascadia Code" panose="020B0609020000020004" pitchFamily="49" charset="0"/>
                <a:ea typeface="Cascadia Code" panose="020B0609020000020004" pitchFamily="49" charset="0"/>
                <a:cs typeface="Cascadia Code" panose="020B0609020000020004" pitchFamily="49" charset="0"/>
              </a:rPr>
              <a:t>    If Dir(fullPath) &lt;&gt; "" Then ' </a:t>
            </a:r>
            <a:r>
              <a:rPr kumimoji="1" lang="ja-JP" altLang="en-US" sz="1200" dirty="0">
                <a:solidFill>
                  <a:schemeClr val="accent1">
                    <a:lumMod val="20000"/>
                    <a:lumOff val="80000"/>
                  </a:schemeClr>
                </a:solidFill>
                <a:latin typeface="Cascadia Code" panose="020B0609020000020004" pitchFamily="49" charset="0"/>
                <a:cs typeface="Cascadia Code" panose="020B0609020000020004" pitchFamily="49" charset="0"/>
              </a:rPr>
              <a:t>読み込みへ</a:t>
            </a:r>
          </a:p>
          <a:p>
            <a:r>
              <a:rPr kumimoji="1" lang="ja-JP" altLang="en-US" sz="1200" dirty="0">
                <a:solidFill>
                  <a:schemeClr val="accent1">
                    <a:lumMod val="20000"/>
                    <a:lumOff val="80000"/>
                  </a:schemeClr>
                </a:solidFill>
                <a:latin typeface="Cascadia Code" panose="020B0609020000020004" pitchFamily="49" charset="0"/>
                <a:cs typeface="Cascadia Code" panose="020B0609020000020004" pitchFamily="49" charset="0"/>
              </a:rPr>
              <a:t>        </a:t>
            </a:r>
            <a:r>
              <a:rPr kumimoji="1" lang="en-US" altLang="ja-JP" sz="1200" dirty="0">
                <a:solidFill>
                  <a:schemeClr val="accent1">
                    <a:lumMod val="20000"/>
                    <a:lumOff val="80000"/>
                  </a:schemeClr>
                </a:solidFill>
                <a:latin typeface="Cascadia Code" panose="020B0609020000020004" pitchFamily="49" charset="0"/>
                <a:ea typeface="Cascadia Code" panose="020B0609020000020004" pitchFamily="49" charset="0"/>
                <a:cs typeface="Cascadia Code" panose="020B0609020000020004" pitchFamily="49" charset="0"/>
              </a:rPr>
              <a:t>' ...</a:t>
            </a:r>
          </a:p>
          <a:p>
            <a:r>
              <a:rPr kumimoji="1" lang="en-US" altLang="ja-JP" sz="1200" dirty="0">
                <a:solidFill>
                  <a:schemeClr val="accent1">
                    <a:lumMod val="20000"/>
                    <a:lumOff val="80000"/>
                  </a:schemeClr>
                </a:solidFill>
                <a:latin typeface="Cascadia Code" panose="020B0609020000020004" pitchFamily="49" charset="0"/>
                <a:ea typeface="Cascadia Code" panose="020B0609020000020004" pitchFamily="49" charset="0"/>
                <a:cs typeface="Cascadia Code" panose="020B0609020000020004" pitchFamily="49" charset="0"/>
              </a:rPr>
              <a:t>    Else</a:t>
            </a:r>
          </a:p>
          <a:p>
            <a:r>
              <a:rPr kumimoji="1" lang="en-US" altLang="ja-JP" sz="1200" dirty="0">
                <a:solidFill>
                  <a:schemeClr val="accent1">
                    <a:lumMod val="20000"/>
                    <a:lumOff val="80000"/>
                  </a:schemeClr>
                </a:solidFill>
                <a:latin typeface="Cascadia Code" panose="020B0609020000020004" pitchFamily="49" charset="0"/>
                <a:ea typeface="Cascadia Code" panose="020B0609020000020004" pitchFamily="49" charset="0"/>
                <a:cs typeface="Cascadia Code" panose="020B0609020000020004" pitchFamily="49" charset="0"/>
              </a:rPr>
              <a:t>        wsBase.Cells(11, pasteCol).Value = "</a:t>
            </a:r>
            <a:r>
              <a:rPr kumimoji="1" lang="ja-JP" altLang="en-US" sz="1200" dirty="0">
                <a:solidFill>
                  <a:schemeClr val="accent1">
                    <a:lumMod val="20000"/>
                    <a:lumOff val="80000"/>
                  </a:schemeClr>
                </a:solidFill>
                <a:latin typeface="Cascadia Code" panose="020B0609020000020004" pitchFamily="49" charset="0"/>
                <a:cs typeface="Cascadia Code" panose="020B0609020000020004" pitchFamily="49" charset="0"/>
              </a:rPr>
              <a:t>ファイルが存在しません</a:t>
            </a:r>
            <a:r>
              <a:rPr kumimoji="1" lang="en-US" altLang="ja-JP" sz="1200" dirty="0">
                <a:solidFill>
                  <a:schemeClr val="accent1">
                    <a:lumMod val="20000"/>
                    <a:lumOff val="80000"/>
                  </a:schemeClr>
                </a:solidFill>
                <a:latin typeface="Cascadia Code" panose="020B0609020000020004" pitchFamily="49" charset="0"/>
                <a:ea typeface="Cascadia Code" panose="020B0609020000020004" pitchFamily="49" charset="0"/>
                <a:cs typeface="Cascadia Code" panose="020B0609020000020004" pitchFamily="49" charset="0"/>
              </a:rPr>
              <a:t>" &amp; fileName</a:t>
            </a:r>
          </a:p>
          <a:p>
            <a:r>
              <a:rPr kumimoji="1" lang="en-US" altLang="ja-JP" sz="1200" dirty="0">
                <a:solidFill>
                  <a:schemeClr val="accent1">
                    <a:lumMod val="20000"/>
                    <a:lumOff val="80000"/>
                  </a:schemeClr>
                </a:solidFill>
                <a:latin typeface="Cascadia Code" panose="020B0609020000020004" pitchFamily="49" charset="0"/>
                <a:ea typeface="Cascadia Code" panose="020B0609020000020004" pitchFamily="49" charset="0"/>
                <a:cs typeface="Cascadia Code" panose="020B0609020000020004" pitchFamily="49" charset="0"/>
              </a:rPr>
              <a:t>    End If: pasteCol = pasteCol + 1</a:t>
            </a:r>
          </a:p>
          <a:p>
            <a:r>
              <a:rPr kumimoji="1" lang="en-US" altLang="ja-JP" sz="1200" dirty="0">
                <a:solidFill>
                  <a:schemeClr val="accent1">
                    <a:lumMod val="20000"/>
                    <a:lumOff val="80000"/>
                  </a:schemeClr>
                </a:solidFill>
                <a:latin typeface="Cascadia Code" panose="020B0609020000020004" pitchFamily="49" charset="0"/>
                <a:ea typeface="Cascadia Code" panose="020B0609020000020004" pitchFamily="49" charset="0"/>
                <a:cs typeface="Cascadia Code" panose="020B0609020000020004" pitchFamily="49" charset="0"/>
              </a:rPr>
              <a:t>Loop</a:t>
            </a:r>
          </a:p>
        </p:txBody>
      </p:sp>
      <p:sp>
        <p:nvSpPr>
          <p:cNvPr id="23" name="テキスト ボックス 22">
            <a:extLst>
              <a:ext uri="{FF2B5EF4-FFF2-40B4-BE49-F238E27FC236}">
                <a16:creationId xmlns:a16="http://schemas.microsoft.com/office/drawing/2014/main" id="{2D2CB59F-2F29-98A4-FE6A-CB060984D8B9}"/>
              </a:ext>
            </a:extLst>
          </p:cNvPr>
          <p:cNvSpPr txBox="1"/>
          <p:nvPr/>
        </p:nvSpPr>
        <p:spPr>
          <a:xfrm>
            <a:off x="1857375" y="3867856"/>
            <a:ext cx="7991475" cy="1200329"/>
          </a:xfrm>
          <a:prstGeom prst="rect">
            <a:avLst/>
          </a:prstGeom>
          <a:solidFill>
            <a:srgbClr val="002060"/>
          </a:solidFill>
        </p:spPr>
        <p:txBody>
          <a:bodyPr wrap="square" rtlCol="0">
            <a:spAutoFit/>
          </a:bodyPr>
          <a:lstStyle/>
          <a:p>
            <a:r>
              <a:rPr kumimoji="1" lang="en-US" altLang="ja-JP" sz="1200" dirty="0">
                <a:solidFill>
                  <a:schemeClr val="accent1">
                    <a:lumMod val="20000"/>
                    <a:lumOff val="80000"/>
                  </a:schemeClr>
                </a:solidFill>
                <a:latin typeface="Cascadia Code" panose="020B0609020000020004" pitchFamily="49" charset="0"/>
                <a:ea typeface="Cascadia Code" panose="020B0609020000020004" pitchFamily="49" charset="0"/>
                <a:cs typeface="Cascadia Code" panose="020B0609020000020004" pitchFamily="49" charset="0"/>
              </a:rPr>
              <a:t>Set stream = CreateObject("ADODB.Stream")</a:t>
            </a:r>
          </a:p>
          <a:p>
            <a:r>
              <a:rPr kumimoji="1" lang="en-US" altLang="ja-JP" sz="1200" dirty="0">
                <a:solidFill>
                  <a:schemeClr val="accent1">
                    <a:lumMod val="20000"/>
                    <a:lumOff val="80000"/>
                  </a:schemeClr>
                </a:solidFill>
                <a:latin typeface="Cascadia Code" panose="020B0609020000020004" pitchFamily="49" charset="0"/>
                <a:ea typeface="Cascadia Code" panose="020B0609020000020004" pitchFamily="49" charset="0"/>
                <a:cs typeface="Cascadia Code" panose="020B0609020000020004" pitchFamily="49" charset="0"/>
              </a:rPr>
              <a:t>With stream: .Type = 2: .Charset = "Shift_JIS": .Open</a:t>
            </a:r>
          </a:p>
          <a:p>
            <a:r>
              <a:rPr kumimoji="1" lang="en-US" altLang="ja-JP" sz="1200" dirty="0">
                <a:solidFill>
                  <a:schemeClr val="accent1">
                    <a:lumMod val="20000"/>
                    <a:lumOff val="80000"/>
                  </a:schemeClr>
                </a:solidFill>
                <a:latin typeface="Cascadia Code" panose="020B0609020000020004" pitchFamily="49" charset="0"/>
                <a:ea typeface="Cascadia Code" panose="020B0609020000020004" pitchFamily="49" charset="0"/>
                <a:cs typeface="Cascadia Code" panose="020B0609020000020004" pitchFamily="49" charset="0"/>
              </a:rPr>
              <a:t>    .LoadFromFile fullPath: fileContent = .ReadText</a:t>
            </a:r>
          </a:p>
          <a:p>
            <a:r>
              <a:rPr kumimoji="1" lang="en-US" altLang="ja-JP" sz="1200" dirty="0">
                <a:solidFill>
                  <a:schemeClr val="accent1">
                    <a:lumMod val="20000"/>
                    <a:lumOff val="80000"/>
                  </a:schemeClr>
                </a:solidFill>
                <a:latin typeface="Cascadia Code" panose="020B0609020000020004" pitchFamily="49" charset="0"/>
                <a:ea typeface="Cascadia Code" panose="020B0609020000020004" pitchFamily="49" charset="0"/>
                <a:cs typeface="Cascadia Code" panose="020B0609020000020004" pitchFamily="49" charset="0"/>
              </a:rPr>
              <a:t>End With</a:t>
            </a:r>
          </a:p>
          <a:p>
            <a:r>
              <a:rPr kumimoji="1" lang="en-US" altLang="ja-JP" sz="1200" dirty="0">
                <a:solidFill>
                  <a:schemeClr val="accent1">
                    <a:lumMod val="20000"/>
                    <a:lumOff val="80000"/>
                  </a:schemeClr>
                </a:solidFill>
                <a:latin typeface="Cascadia Code" panose="020B0609020000020004" pitchFamily="49" charset="0"/>
                <a:ea typeface="Cascadia Code" panose="020B0609020000020004" pitchFamily="49" charset="0"/>
                <a:cs typeface="Cascadia Code" panose="020B0609020000020004" pitchFamily="49" charset="0"/>
              </a:rPr>
              <a:t>fileContent = Replace(fileContent, vbCrLf, vbLf)</a:t>
            </a:r>
          </a:p>
          <a:p>
            <a:r>
              <a:rPr kumimoji="1" lang="en-US" altLang="ja-JP" sz="1200" dirty="0">
                <a:solidFill>
                  <a:schemeClr val="accent1">
                    <a:lumMod val="20000"/>
                    <a:lumOff val="80000"/>
                  </a:schemeClr>
                </a:solidFill>
                <a:latin typeface="Cascadia Code" panose="020B0609020000020004" pitchFamily="49" charset="0"/>
                <a:ea typeface="Cascadia Code" panose="020B0609020000020004" pitchFamily="49" charset="0"/>
                <a:cs typeface="Cascadia Code" panose="020B0609020000020004" pitchFamily="49" charset="0"/>
              </a:rPr>
              <a:t>lines = Split(fileContent, vbLf) ' → 1</a:t>
            </a:r>
            <a:r>
              <a:rPr kumimoji="1" lang="ja-JP" altLang="en-US" sz="1200" dirty="0">
                <a:solidFill>
                  <a:schemeClr val="accent1">
                    <a:lumMod val="20000"/>
                    <a:lumOff val="80000"/>
                  </a:schemeClr>
                </a:solidFill>
                <a:latin typeface="Cascadia Code" panose="020B0609020000020004" pitchFamily="49" charset="0"/>
                <a:cs typeface="Cascadia Code" panose="020B0609020000020004" pitchFamily="49" charset="0"/>
              </a:rPr>
              <a:t>行ずつ</a:t>
            </a:r>
            <a:r>
              <a:rPr kumimoji="1" lang="en-US" altLang="ja-JP" sz="1200" dirty="0">
                <a:solidFill>
                  <a:schemeClr val="accent1">
                    <a:lumMod val="20000"/>
                    <a:lumOff val="80000"/>
                  </a:schemeClr>
                </a:solidFill>
                <a:latin typeface="Cascadia Code" panose="020B0609020000020004" pitchFamily="49" charset="0"/>
                <a:ea typeface="Cascadia Code" panose="020B0609020000020004" pitchFamily="49" charset="0"/>
                <a:cs typeface="Cascadia Code" panose="020B0609020000020004" pitchFamily="49" charset="0"/>
              </a:rPr>
              <a:t>Cells</a:t>
            </a:r>
            <a:r>
              <a:rPr kumimoji="1" lang="ja-JP" altLang="en-US" sz="1200" dirty="0">
                <a:solidFill>
                  <a:schemeClr val="accent1">
                    <a:lumMod val="20000"/>
                    <a:lumOff val="80000"/>
                  </a:schemeClr>
                </a:solidFill>
                <a:latin typeface="Cascadia Code" panose="020B0609020000020004" pitchFamily="49" charset="0"/>
                <a:cs typeface="Cascadia Code" panose="020B0609020000020004" pitchFamily="49" charset="0"/>
              </a:rPr>
              <a:t>へ</a:t>
            </a:r>
          </a:p>
        </p:txBody>
      </p:sp>
      <p:sp>
        <p:nvSpPr>
          <p:cNvPr id="24" name="テキスト ボックス 23">
            <a:extLst>
              <a:ext uri="{FF2B5EF4-FFF2-40B4-BE49-F238E27FC236}">
                <a16:creationId xmlns:a16="http://schemas.microsoft.com/office/drawing/2014/main" id="{711BF038-D51E-7041-F30C-32E69C266281}"/>
              </a:ext>
            </a:extLst>
          </p:cNvPr>
          <p:cNvSpPr txBox="1"/>
          <p:nvPr/>
        </p:nvSpPr>
        <p:spPr>
          <a:xfrm>
            <a:off x="1057275" y="5626878"/>
            <a:ext cx="4905375" cy="830997"/>
          </a:xfrm>
          <a:prstGeom prst="rect">
            <a:avLst/>
          </a:prstGeom>
          <a:solidFill>
            <a:srgbClr val="002060"/>
          </a:solidFill>
        </p:spPr>
        <p:txBody>
          <a:bodyPr wrap="square" rtlCol="0">
            <a:spAutoFit/>
          </a:bodyPr>
          <a:lstStyle/>
          <a:p>
            <a:r>
              <a:rPr kumimoji="1" lang="en-US" altLang="ja-JP" sz="1200" dirty="0">
                <a:solidFill>
                  <a:schemeClr val="accent1">
                    <a:lumMod val="20000"/>
                    <a:lumOff val="80000"/>
                  </a:schemeClr>
                </a:solidFill>
                <a:latin typeface="Cascadia Code" panose="020B0609020000020004" pitchFamily="49" charset="0"/>
                <a:ea typeface="Cascadia Code" panose="020B0609020000020004" pitchFamily="49" charset="0"/>
                <a:cs typeface="Cascadia Code" panose="020B0609020000020004" pitchFamily="49" charset="0"/>
              </a:rPr>
              <a:t>' </a:t>
            </a:r>
            <a:r>
              <a:rPr kumimoji="1" lang="ja-JP" altLang="en-US" sz="1200" dirty="0">
                <a:solidFill>
                  <a:schemeClr val="accent1">
                    <a:lumMod val="20000"/>
                    <a:lumOff val="80000"/>
                  </a:schemeClr>
                </a:solidFill>
                <a:latin typeface="Cascadia Code" panose="020B0609020000020004" pitchFamily="49" charset="0"/>
                <a:ea typeface="Cascadia Code" panose="020B0609020000020004" pitchFamily="49" charset="0"/>
                <a:cs typeface="Cascadia Code" panose="020B0609020000020004" pitchFamily="49" charset="0"/>
              </a:rPr>
              <a:t>高速化設定</a:t>
            </a:r>
          </a:p>
          <a:p>
            <a:r>
              <a:rPr kumimoji="1" lang="en-US" altLang="ja-JP" sz="1200" dirty="0">
                <a:solidFill>
                  <a:schemeClr val="accent1">
                    <a:lumMod val="20000"/>
                    <a:lumOff val="80000"/>
                  </a:schemeClr>
                </a:solidFill>
                <a:latin typeface="Cascadia Code" panose="020B0609020000020004" pitchFamily="49" charset="0"/>
                <a:ea typeface="Cascadia Code" panose="020B0609020000020004" pitchFamily="49" charset="0"/>
                <a:cs typeface="Cascadia Code" panose="020B0609020000020004" pitchFamily="49" charset="0"/>
              </a:rPr>
              <a:t>Application.ScreenUpdating = </a:t>
            </a:r>
            <a:r>
              <a:rPr kumimoji="1" lang="en-US" altLang="ja-JP" sz="1200" dirty="0">
                <a:solidFill>
                  <a:srgbClr val="FF00FF"/>
                </a:solidFill>
                <a:latin typeface="Cascadia Code" panose="020B0609020000020004" pitchFamily="49" charset="0"/>
                <a:ea typeface="Cascadia Code" panose="020B0609020000020004" pitchFamily="49" charset="0"/>
                <a:cs typeface="Cascadia Code" panose="020B0609020000020004" pitchFamily="49" charset="0"/>
              </a:rPr>
              <a:t>False</a:t>
            </a:r>
          </a:p>
          <a:p>
            <a:r>
              <a:rPr kumimoji="1" lang="en-US" altLang="ja-JP" sz="1200" dirty="0">
                <a:solidFill>
                  <a:schemeClr val="accent1">
                    <a:lumMod val="20000"/>
                    <a:lumOff val="80000"/>
                  </a:schemeClr>
                </a:solidFill>
                <a:latin typeface="Cascadia Code" panose="020B0609020000020004" pitchFamily="49" charset="0"/>
                <a:ea typeface="Cascadia Code" panose="020B0609020000020004" pitchFamily="49" charset="0"/>
                <a:cs typeface="Cascadia Code" panose="020B0609020000020004" pitchFamily="49" charset="0"/>
              </a:rPr>
              <a:t>Application.EnableEvents = </a:t>
            </a:r>
            <a:r>
              <a:rPr kumimoji="1" lang="en-US" altLang="ja-JP" sz="1200" dirty="0">
                <a:solidFill>
                  <a:srgbClr val="FF00FF"/>
                </a:solidFill>
                <a:latin typeface="Cascadia Code" panose="020B0609020000020004" pitchFamily="49" charset="0"/>
                <a:ea typeface="Cascadia Code" panose="020B0609020000020004" pitchFamily="49" charset="0"/>
                <a:cs typeface="Cascadia Code" panose="020B0609020000020004" pitchFamily="49" charset="0"/>
              </a:rPr>
              <a:t>False</a:t>
            </a:r>
          </a:p>
          <a:p>
            <a:r>
              <a:rPr kumimoji="1" lang="en-US" altLang="ja-JP" sz="1200" dirty="0">
                <a:solidFill>
                  <a:schemeClr val="accent1">
                    <a:lumMod val="20000"/>
                    <a:lumOff val="80000"/>
                  </a:schemeClr>
                </a:solidFill>
                <a:latin typeface="Cascadia Code" panose="020B0609020000020004" pitchFamily="49" charset="0"/>
                <a:ea typeface="Cascadia Code" panose="020B0609020000020004" pitchFamily="49" charset="0"/>
                <a:cs typeface="Cascadia Code" panose="020B0609020000020004" pitchFamily="49" charset="0"/>
              </a:rPr>
              <a:t>Application.Calculation = xlCalculationManual</a:t>
            </a:r>
          </a:p>
        </p:txBody>
      </p:sp>
      <p:sp>
        <p:nvSpPr>
          <p:cNvPr id="25" name="テキスト ボックス 24">
            <a:extLst>
              <a:ext uri="{FF2B5EF4-FFF2-40B4-BE49-F238E27FC236}">
                <a16:creationId xmlns:a16="http://schemas.microsoft.com/office/drawing/2014/main" id="{D54A1BEB-6A71-444A-F015-B28E88C07269}"/>
              </a:ext>
            </a:extLst>
          </p:cNvPr>
          <p:cNvSpPr txBox="1"/>
          <p:nvPr/>
        </p:nvSpPr>
        <p:spPr>
          <a:xfrm>
            <a:off x="6324600" y="5626877"/>
            <a:ext cx="4905375" cy="830997"/>
          </a:xfrm>
          <a:prstGeom prst="rect">
            <a:avLst/>
          </a:prstGeom>
          <a:solidFill>
            <a:srgbClr val="002060"/>
          </a:solidFill>
        </p:spPr>
        <p:txBody>
          <a:bodyPr wrap="square" rtlCol="0">
            <a:spAutoFit/>
          </a:bodyPr>
          <a:lstStyle/>
          <a:p>
            <a:r>
              <a:rPr kumimoji="1" lang="en-US" altLang="ja-JP" sz="1200" dirty="0">
                <a:solidFill>
                  <a:schemeClr val="accent1">
                    <a:lumMod val="20000"/>
                    <a:lumOff val="80000"/>
                  </a:schemeClr>
                </a:solidFill>
                <a:latin typeface="Cascadia Code" panose="020B0609020000020004" pitchFamily="49" charset="0"/>
                <a:ea typeface="Cascadia Code" panose="020B0609020000020004" pitchFamily="49" charset="0"/>
                <a:cs typeface="Cascadia Code" panose="020B0609020000020004" pitchFamily="49" charset="0"/>
              </a:rPr>
              <a:t>‘</a:t>
            </a:r>
            <a:r>
              <a:rPr kumimoji="1" lang="ja-JP" altLang="en-US" sz="1200" dirty="0">
                <a:solidFill>
                  <a:schemeClr val="accent1">
                    <a:lumMod val="20000"/>
                    <a:lumOff val="80000"/>
                  </a:schemeClr>
                </a:solidFill>
                <a:latin typeface="Cascadia Code" panose="020B0609020000020004" pitchFamily="49" charset="0"/>
                <a:ea typeface="Cascadia Code" panose="020B0609020000020004" pitchFamily="49" charset="0"/>
                <a:cs typeface="Cascadia Code" panose="020B0609020000020004" pitchFamily="49" charset="0"/>
              </a:rPr>
              <a:t>高速化設定を元に戻す</a:t>
            </a:r>
            <a:endParaRPr kumimoji="1" lang="en-US" altLang="ja-JP" sz="1200" dirty="0">
              <a:solidFill>
                <a:schemeClr val="accent1">
                  <a:lumMod val="20000"/>
                  <a:lumOff val="80000"/>
                </a:schemeClr>
              </a:solidFill>
              <a:latin typeface="Cascadia Code" panose="020B0609020000020004" pitchFamily="49" charset="0"/>
              <a:ea typeface="Cascadia Code" panose="020B0609020000020004" pitchFamily="49" charset="0"/>
              <a:cs typeface="Cascadia Code" panose="020B0609020000020004" pitchFamily="49" charset="0"/>
            </a:endParaRPr>
          </a:p>
          <a:p>
            <a:r>
              <a:rPr kumimoji="1" lang="en-US" altLang="ja-JP" sz="1200" dirty="0">
                <a:solidFill>
                  <a:schemeClr val="accent1">
                    <a:lumMod val="20000"/>
                    <a:lumOff val="80000"/>
                  </a:schemeClr>
                </a:solidFill>
                <a:latin typeface="Cascadia Code" panose="020B0609020000020004" pitchFamily="49" charset="0"/>
                <a:ea typeface="Cascadia Code" panose="020B0609020000020004" pitchFamily="49" charset="0"/>
                <a:cs typeface="Cascadia Code" panose="020B0609020000020004" pitchFamily="49" charset="0"/>
              </a:rPr>
              <a:t>Application.ScreenUpdating = </a:t>
            </a:r>
            <a:r>
              <a:rPr kumimoji="1" lang="en-US" altLang="ja-JP" sz="1200" dirty="0">
                <a:solidFill>
                  <a:srgbClr val="FF00FF"/>
                </a:solidFill>
                <a:latin typeface="Cascadia Code" panose="020B0609020000020004" pitchFamily="49" charset="0"/>
                <a:ea typeface="Cascadia Code" panose="020B0609020000020004" pitchFamily="49" charset="0"/>
                <a:cs typeface="Cascadia Code" panose="020B0609020000020004" pitchFamily="49" charset="0"/>
              </a:rPr>
              <a:t>True</a:t>
            </a:r>
          </a:p>
          <a:p>
            <a:r>
              <a:rPr kumimoji="1" lang="en-US" altLang="ja-JP" sz="1200" dirty="0">
                <a:solidFill>
                  <a:schemeClr val="accent1">
                    <a:lumMod val="20000"/>
                    <a:lumOff val="80000"/>
                  </a:schemeClr>
                </a:solidFill>
                <a:latin typeface="Cascadia Code" panose="020B0609020000020004" pitchFamily="49" charset="0"/>
                <a:ea typeface="Cascadia Code" panose="020B0609020000020004" pitchFamily="49" charset="0"/>
                <a:cs typeface="Cascadia Code" panose="020B0609020000020004" pitchFamily="49" charset="0"/>
              </a:rPr>
              <a:t>Application.EnableEvents = </a:t>
            </a:r>
            <a:r>
              <a:rPr kumimoji="1" lang="en-US" altLang="ja-JP" sz="1200" dirty="0">
                <a:solidFill>
                  <a:srgbClr val="FF00FF"/>
                </a:solidFill>
                <a:latin typeface="Cascadia Code" panose="020B0609020000020004" pitchFamily="49" charset="0"/>
                <a:ea typeface="Cascadia Code" panose="020B0609020000020004" pitchFamily="49" charset="0"/>
                <a:cs typeface="Cascadia Code" panose="020B0609020000020004" pitchFamily="49" charset="0"/>
              </a:rPr>
              <a:t>True</a:t>
            </a:r>
          </a:p>
          <a:p>
            <a:r>
              <a:rPr kumimoji="1" lang="en-US" altLang="ja-JP" sz="1200" dirty="0">
                <a:solidFill>
                  <a:schemeClr val="accent1">
                    <a:lumMod val="20000"/>
                    <a:lumOff val="80000"/>
                  </a:schemeClr>
                </a:solidFill>
                <a:latin typeface="Cascadia Code" panose="020B0609020000020004" pitchFamily="49" charset="0"/>
                <a:ea typeface="Cascadia Code" panose="020B0609020000020004" pitchFamily="49" charset="0"/>
                <a:cs typeface="Cascadia Code" panose="020B0609020000020004" pitchFamily="49" charset="0"/>
              </a:rPr>
              <a:t>Application.Calculation = xlCalculationAutomatic</a:t>
            </a:r>
            <a:endParaRPr kumimoji="1" lang="ja-JP" altLang="en-US" sz="1200" dirty="0">
              <a:solidFill>
                <a:schemeClr val="accent1">
                  <a:lumMod val="20000"/>
                  <a:lumOff val="80000"/>
                </a:schemeClr>
              </a:solidFill>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4261901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D9E2D9-C2E3-6624-6171-6F615B747C0A}"/>
              </a:ext>
            </a:extLst>
          </p:cNvPr>
          <p:cNvSpPr>
            <a:spLocks noGrp="1"/>
          </p:cNvSpPr>
          <p:nvPr>
            <p:ph type="title"/>
          </p:nvPr>
        </p:nvSpPr>
        <p:spPr/>
        <p:txBody>
          <a:bodyPr>
            <a:normAutofit/>
          </a:bodyPr>
          <a:lstStyle/>
          <a:p>
            <a:r>
              <a:rPr lang="en-US" altLang="ja-JP" sz="3200" b="1" dirty="0">
                <a:latin typeface="メイリオ" panose="020B0604030504040204" pitchFamily="50" charset="-128"/>
                <a:ea typeface="メイリオ" panose="020B0604030504040204" pitchFamily="50" charset="-128"/>
              </a:rPr>
              <a:t>8.</a:t>
            </a:r>
            <a:r>
              <a:rPr lang="ja-JP" altLang="en-US" sz="3200" b="1" dirty="0">
                <a:latin typeface="メイリオ" panose="020B0604030504040204" pitchFamily="50" charset="-128"/>
                <a:ea typeface="メイリオ" panose="020B0604030504040204" pitchFamily="50" charset="-128"/>
              </a:rPr>
              <a:t>再利用方法・適用範囲</a:t>
            </a:r>
            <a:endParaRPr kumimoji="1" lang="ja-JP" altLang="en-US" sz="3200" dirty="0">
              <a:latin typeface="メイリオ" panose="020B0604030504040204" pitchFamily="50" charset="-128"/>
              <a:ea typeface="メイリオ" panose="020B0604030504040204" pitchFamily="50" charset="-128"/>
            </a:endParaRPr>
          </a:p>
        </p:txBody>
      </p:sp>
      <p:sp>
        <p:nvSpPr>
          <p:cNvPr id="3" name="Rounded Rectangle 3">
            <a:extLst>
              <a:ext uri="{FF2B5EF4-FFF2-40B4-BE49-F238E27FC236}">
                <a16:creationId xmlns:a16="http://schemas.microsoft.com/office/drawing/2014/main" id="{B23D38D5-013F-BDFC-7A53-51BC6930127E}"/>
              </a:ext>
            </a:extLst>
          </p:cNvPr>
          <p:cNvSpPr/>
          <p:nvPr/>
        </p:nvSpPr>
        <p:spPr>
          <a:xfrm>
            <a:off x="1661160" y="1895475"/>
            <a:ext cx="2834640" cy="594360"/>
          </a:xfrm>
          <a:prstGeom prst="roundRect">
            <a:avLst>
              <a:gd name="adj" fmla="val 25000"/>
            </a:avLst>
          </a:prstGeom>
          <a:solidFill>
            <a:srgbClr val="0070C0"/>
          </a:solidFill>
          <a:ln w="12700">
            <a:solidFill>
              <a:srgbClr val="4F46E5"/>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400" b="0" dirty="0">
                <a:solidFill>
                  <a:schemeClr val="bg1"/>
                </a:solidFill>
                <a:latin typeface="Meiryo"/>
              </a:rPr>
              <a:t>基底フォルダ</a:t>
            </a:r>
            <a:r>
              <a:rPr lang="en-US" altLang="ja-JP" sz="1400" b="0" dirty="0">
                <a:solidFill>
                  <a:schemeClr val="bg1"/>
                </a:solidFill>
                <a:latin typeface="Meiryo"/>
              </a:rPr>
              <a:t>:</a:t>
            </a:r>
            <a:endParaRPr lang="en-US" sz="1400" b="0" dirty="0">
              <a:solidFill>
                <a:schemeClr val="bg1"/>
              </a:solidFill>
              <a:latin typeface="Meiryo"/>
            </a:endParaRPr>
          </a:p>
          <a:p>
            <a:pPr algn="ctr"/>
            <a:r>
              <a:rPr sz="1400" b="0" dirty="0">
                <a:solidFill>
                  <a:schemeClr val="bg1"/>
                </a:solidFill>
                <a:latin typeface="Meiryo"/>
              </a:rPr>
              <a:t>A4で指定</a:t>
            </a:r>
            <a:r>
              <a:rPr lang="en-US" altLang="ja-JP" sz="1400" b="0" dirty="0">
                <a:solidFill>
                  <a:schemeClr val="bg1"/>
                </a:solidFill>
                <a:latin typeface="Meiryo"/>
              </a:rPr>
              <a:t>(</a:t>
            </a:r>
            <a:r>
              <a:rPr sz="1400" b="0" dirty="0">
                <a:solidFill>
                  <a:schemeClr val="bg1"/>
                </a:solidFill>
                <a:latin typeface="Meiryo"/>
              </a:rPr>
              <a:t>末尾\を自動付与</a:t>
            </a:r>
            <a:r>
              <a:rPr lang="en-US" altLang="ja-JP" sz="1400" b="0" dirty="0">
                <a:solidFill>
                  <a:schemeClr val="bg1"/>
                </a:solidFill>
                <a:latin typeface="Meiryo"/>
              </a:rPr>
              <a:t>)</a:t>
            </a:r>
            <a:endParaRPr sz="1400" b="0" dirty="0">
              <a:solidFill>
                <a:schemeClr val="bg1"/>
              </a:solidFill>
              <a:latin typeface="Meiryo"/>
            </a:endParaRPr>
          </a:p>
        </p:txBody>
      </p:sp>
      <p:sp>
        <p:nvSpPr>
          <p:cNvPr id="4" name="Rounded Rectangle 4">
            <a:extLst>
              <a:ext uri="{FF2B5EF4-FFF2-40B4-BE49-F238E27FC236}">
                <a16:creationId xmlns:a16="http://schemas.microsoft.com/office/drawing/2014/main" id="{149466F0-A5DE-7B9D-B06B-F48E40B94BA6}"/>
              </a:ext>
            </a:extLst>
          </p:cNvPr>
          <p:cNvSpPr/>
          <p:nvPr/>
        </p:nvSpPr>
        <p:spPr>
          <a:xfrm>
            <a:off x="4678680" y="1904999"/>
            <a:ext cx="2834640" cy="695325"/>
          </a:xfrm>
          <a:prstGeom prst="roundRect">
            <a:avLst>
              <a:gd name="adj" fmla="val 25000"/>
            </a:avLst>
          </a:prstGeom>
          <a:solidFill>
            <a:srgbClr val="0070C0"/>
          </a:solidFill>
          <a:ln w="12700">
            <a:solidFill>
              <a:srgbClr val="4F46E5"/>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400" b="0" dirty="0">
                <a:solidFill>
                  <a:schemeClr val="bg1"/>
                </a:solidFill>
                <a:latin typeface="Meiryo"/>
              </a:rPr>
              <a:t>対象ファイル</a:t>
            </a:r>
            <a:r>
              <a:rPr lang="en-US" altLang="ja-JP" sz="1400" b="0" dirty="0">
                <a:solidFill>
                  <a:schemeClr val="bg1"/>
                </a:solidFill>
                <a:latin typeface="Meiryo"/>
              </a:rPr>
              <a:t>:</a:t>
            </a:r>
            <a:endParaRPr lang="en-US" sz="1400" b="0" dirty="0">
              <a:solidFill>
                <a:schemeClr val="bg1"/>
              </a:solidFill>
              <a:latin typeface="Meiryo"/>
            </a:endParaRPr>
          </a:p>
          <a:p>
            <a:pPr algn="ctr"/>
            <a:r>
              <a:rPr sz="1400" b="0" dirty="0">
                <a:solidFill>
                  <a:schemeClr val="bg1"/>
                </a:solidFill>
                <a:latin typeface="Meiryo"/>
              </a:rPr>
              <a:t>9行目に横並び指定</a:t>
            </a:r>
            <a:endParaRPr lang="en-US" sz="1400" b="0" dirty="0">
              <a:solidFill>
                <a:schemeClr val="bg1"/>
              </a:solidFill>
              <a:latin typeface="Meiryo"/>
            </a:endParaRPr>
          </a:p>
          <a:p>
            <a:pPr algn="ctr"/>
            <a:r>
              <a:rPr lang="en-US" altLang="ja-JP" sz="1400" b="0" dirty="0">
                <a:solidFill>
                  <a:schemeClr val="bg1"/>
                </a:solidFill>
                <a:latin typeface="Meiryo"/>
              </a:rPr>
              <a:t>(</a:t>
            </a:r>
            <a:r>
              <a:rPr sz="1400" b="0" dirty="0">
                <a:solidFill>
                  <a:schemeClr val="bg1"/>
                </a:solidFill>
                <a:latin typeface="Meiryo"/>
              </a:rPr>
              <a:t>空セルまで</a:t>
            </a:r>
            <a:r>
              <a:rPr lang="en-US" altLang="ja-JP" sz="1400" b="0" dirty="0">
                <a:solidFill>
                  <a:schemeClr val="bg1"/>
                </a:solidFill>
                <a:latin typeface="Meiryo"/>
              </a:rPr>
              <a:t>)</a:t>
            </a:r>
            <a:endParaRPr sz="1400" b="0" dirty="0">
              <a:solidFill>
                <a:schemeClr val="bg1"/>
              </a:solidFill>
              <a:latin typeface="Meiryo"/>
            </a:endParaRPr>
          </a:p>
        </p:txBody>
      </p:sp>
      <p:sp>
        <p:nvSpPr>
          <p:cNvPr id="9" name="Rounded Rectangle 5">
            <a:extLst>
              <a:ext uri="{FF2B5EF4-FFF2-40B4-BE49-F238E27FC236}">
                <a16:creationId xmlns:a16="http://schemas.microsoft.com/office/drawing/2014/main" id="{4BB4B309-1EF1-C851-EF00-B855D5D4B5D3}"/>
              </a:ext>
            </a:extLst>
          </p:cNvPr>
          <p:cNvSpPr/>
          <p:nvPr/>
        </p:nvSpPr>
        <p:spPr>
          <a:xfrm>
            <a:off x="7696200" y="1905000"/>
            <a:ext cx="2834640" cy="594360"/>
          </a:xfrm>
          <a:prstGeom prst="roundRect">
            <a:avLst>
              <a:gd name="adj" fmla="val 25000"/>
            </a:avLst>
          </a:prstGeom>
          <a:solidFill>
            <a:srgbClr val="0070C0"/>
          </a:solidFill>
          <a:ln w="12700">
            <a:solidFill>
              <a:srgbClr val="4F46E5"/>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400" b="0" dirty="0">
                <a:solidFill>
                  <a:schemeClr val="bg1"/>
                </a:solidFill>
                <a:latin typeface="Meiryo"/>
              </a:rPr>
              <a:t>パス結合</a:t>
            </a:r>
            <a:r>
              <a:rPr lang="en-US" altLang="ja-JP" sz="1400" b="0" dirty="0">
                <a:solidFill>
                  <a:schemeClr val="bg1"/>
                </a:solidFill>
                <a:latin typeface="Meiryo"/>
              </a:rPr>
              <a:t>:</a:t>
            </a:r>
            <a:r>
              <a:rPr sz="1400" b="0" dirty="0">
                <a:solidFill>
                  <a:schemeClr val="bg1"/>
                </a:solidFill>
                <a:latin typeface="Meiryo"/>
              </a:rPr>
              <a:t>baseFolder</a:t>
            </a:r>
            <a:r>
              <a:rPr lang="en-US" altLang="ja-JP" sz="1400" dirty="0">
                <a:solidFill>
                  <a:schemeClr val="bg1"/>
                </a:solidFill>
                <a:latin typeface="Meiryo"/>
              </a:rPr>
              <a:t>+</a:t>
            </a:r>
            <a:r>
              <a:rPr sz="1400" b="0" dirty="0">
                <a:solidFill>
                  <a:schemeClr val="bg1"/>
                </a:solidFill>
                <a:latin typeface="Meiryo"/>
              </a:rPr>
              <a:t> fileName で fullPath</a:t>
            </a:r>
          </a:p>
        </p:txBody>
      </p:sp>
      <p:sp>
        <p:nvSpPr>
          <p:cNvPr id="16" name="Rounded Rectangle 6">
            <a:extLst>
              <a:ext uri="{FF2B5EF4-FFF2-40B4-BE49-F238E27FC236}">
                <a16:creationId xmlns:a16="http://schemas.microsoft.com/office/drawing/2014/main" id="{B9E9AE45-DFD0-F3F1-F688-FC447CA74065}"/>
              </a:ext>
            </a:extLst>
          </p:cNvPr>
          <p:cNvSpPr/>
          <p:nvPr/>
        </p:nvSpPr>
        <p:spPr>
          <a:xfrm>
            <a:off x="1661160" y="2727960"/>
            <a:ext cx="2834640" cy="594360"/>
          </a:xfrm>
          <a:prstGeom prst="roundRect">
            <a:avLst>
              <a:gd name="adj" fmla="val 25000"/>
            </a:avLst>
          </a:prstGeom>
          <a:solidFill>
            <a:srgbClr val="0070C0"/>
          </a:solidFill>
          <a:ln w="12700">
            <a:solidFill>
              <a:srgbClr val="4F46E5"/>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400" b="0" dirty="0">
                <a:solidFill>
                  <a:schemeClr val="bg1"/>
                </a:solidFill>
                <a:latin typeface="Meiryo"/>
              </a:rPr>
              <a:t>存在確認</a:t>
            </a:r>
            <a:r>
              <a:rPr lang="en-US" altLang="ja-JP" sz="1400" b="0" dirty="0">
                <a:solidFill>
                  <a:schemeClr val="bg1"/>
                </a:solidFill>
                <a:latin typeface="Meiryo"/>
              </a:rPr>
              <a:t>:</a:t>
            </a:r>
            <a:r>
              <a:rPr sz="1400" b="0" dirty="0">
                <a:solidFill>
                  <a:schemeClr val="bg1"/>
                </a:solidFill>
                <a:latin typeface="Meiryo"/>
              </a:rPr>
              <a:t>Dir</a:t>
            </a:r>
            <a:r>
              <a:rPr lang="en-US" altLang="ja-JP" sz="1400" b="0" dirty="0">
                <a:solidFill>
                  <a:schemeClr val="bg1"/>
                </a:solidFill>
                <a:latin typeface="Meiryo"/>
              </a:rPr>
              <a:t>(</a:t>
            </a:r>
            <a:r>
              <a:rPr sz="1400" b="0" dirty="0">
                <a:solidFill>
                  <a:schemeClr val="bg1"/>
                </a:solidFill>
                <a:latin typeface="Meiryo"/>
              </a:rPr>
              <a:t>fullPath</a:t>
            </a:r>
            <a:r>
              <a:rPr lang="en-US" altLang="ja-JP" sz="1400" b="0" dirty="0">
                <a:solidFill>
                  <a:schemeClr val="bg1"/>
                </a:solidFill>
                <a:latin typeface="Meiryo"/>
              </a:rPr>
              <a:t>)</a:t>
            </a:r>
            <a:r>
              <a:rPr sz="1400" b="0" dirty="0">
                <a:solidFill>
                  <a:schemeClr val="bg1"/>
                </a:solidFill>
                <a:latin typeface="Meiryo"/>
              </a:rPr>
              <a:t> でチェック</a:t>
            </a:r>
          </a:p>
        </p:txBody>
      </p:sp>
      <p:sp>
        <p:nvSpPr>
          <p:cNvPr id="17" name="Rounded Rectangle 7">
            <a:extLst>
              <a:ext uri="{FF2B5EF4-FFF2-40B4-BE49-F238E27FC236}">
                <a16:creationId xmlns:a16="http://schemas.microsoft.com/office/drawing/2014/main" id="{7875A68F-6964-E697-6FD4-3500EE47CE0F}"/>
              </a:ext>
            </a:extLst>
          </p:cNvPr>
          <p:cNvSpPr/>
          <p:nvPr/>
        </p:nvSpPr>
        <p:spPr>
          <a:xfrm>
            <a:off x="4678680" y="2727960"/>
            <a:ext cx="2834640" cy="594360"/>
          </a:xfrm>
          <a:prstGeom prst="roundRect">
            <a:avLst>
              <a:gd name="adj" fmla="val 25000"/>
            </a:avLst>
          </a:prstGeom>
          <a:solidFill>
            <a:srgbClr val="0070C0"/>
          </a:solidFill>
          <a:ln w="12700">
            <a:solidFill>
              <a:srgbClr val="4F46E5"/>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400" b="0" dirty="0">
                <a:solidFill>
                  <a:schemeClr val="bg1"/>
                </a:solidFill>
                <a:latin typeface="Meiryo"/>
              </a:rPr>
              <a:t>文字コード</a:t>
            </a:r>
            <a:r>
              <a:rPr lang="en-US" altLang="ja-JP" sz="1400" b="0" dirty="0">
                <a:solidFill>
                  <a:schemeClr val="bg1"/>
                </a:solidFill>
                <a:latin typeface="Meiryo"/>
              </a:rPr>
              <a:t>:</a:t>
            </a:r>
            <a:r>
              <a:rPr sz="1400" b="0" dirty="0">
                <a:solidFill>
                  <a:schemeClr val="bg1"/>
                </a:solidFill>
                <a:latin typeface="Meiryo"/>
              </a:rPr>
              <a:t>ADODB.Stream Charset</a:t>
            </a:r>
            <a:r>
              <a:rPr lang="en-US" altLang="ja-JP" sz="1400" b="0" dirty="0">
                <a:solidFill>
                  <a:schemeClr val="bg1"/>
                </a:solidFill>
                <a:latin typeface="Meiryo"/>
              </a:rPr>
              <a:t>(</a:t>
            </a:r>
            <a:r>
              <a:rPr sz="1400" b="0" dirty="0">
                <a:solidFill>
                  <a:schemeClr val="bg1"/>
                </a:solidFill>
                <a:latin typeface="Meiryo"/>
              </a:rPr>
              <a:t>SJIS/UTF-8</a:t>
            </a:r>
            <a:r>
              <a:rPr lang="en-US" altLang="ja-JP" sz="1400" b="0" dirty="0">
                <a:solidFill>
                  <a:schemeClr val="bg1"/>
                </a:solidFill>
                <a:latin typeface="Meiryo"/>
              </a:rPr>
              <a:t>)</a:t>
            </a:r>
            <a:endParaRPr sz="1400" b="0" dirty="0">
              <a:solidFill>
                <a:schemeClr val="bg1"/>
              </a:solidFill>
              <a:latin typeface="Meiryo"/>
            </a:endParaRPr>
          </a:p>
        </p:txBody>
      </p:sp>
      <p:sp>
        <p:nvSpPr>
          <p:cNvPr id="18" name="Rounded Rectangle 8">
            <a:extLst>
              <a:ext uri="{FF2B5EF4-FFF2-40B4-BE49-F238E27FC236}">
                <a16:creationId xmlns:a16="http://schemas.microsoft.com/office/drawing/2014/main" id="{2CBDE6CD-EF1F-D624-FBAF-E0FDF39F2142}"/>
              </a:ext>
            </a:extLst>
          </p:cNvPr>
          <p:cNvSpPr/>
          <p:nvPr/>
        </p:nvSpPr>
        <p:spPr>
          <a:xfrm>
            <a:off x="7696200" y="2727960"/>
            <a:ext cx="2834640" cy="594360"/>
          </a:xfrm>
          <a:prstGeom prst="roundRect">
            <a:avLst>
              <a:gd name="adj" fmla="val 25000"/>
            </a:avLst>
          </a:prstGeom>
          <a:solidFill>
            <a:srgbClr val="0070C0"/>
          </a:solidFill>
          <a:ln w="12700">
            <a:solidFill>
              <a:srgbClr val="4F46E5"/>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400" b="0" dirty="0">
                <a:solidFill>
                  <a:schemeClr val="bg1"/>
                </a:solidFill>
                <a:latin typeface="Meiryo"/>
              </a:rPr>
              <a:t>改行正規化</a:t>
            </a:r>
            <a:r>
              <a:rPr lang="en-US" altLang="ja-JP" sz="1400" b="0" dirty="0">
                <a:solidFill>
                  <a:schemeClr val="bg1"/>
                </a:solidFill>
                <a:latin typeface="Meiryo"/>
              </a:rPr>
              <a:t>:</a:t>
            </a:r>
            <a:r>
              <a:rPr sz="1400" b="0" dirty="0">
                <a:solidFill>
                  <a:schemeClr val="bg1"/>
                </a:solidFill>
                <a:latin typeface="Meiryo"/>
              </a:rPr>
              <a:t>CRLF→LF 統一→Split</a:t>
            </a:r>
          </a:p>
        </p:txBody>
      </p:sp>
      <p:sp>
        <p:nvSpPr>
          <p:cNvPr id="19" name="Rounded Rectangle 9">
            <a:extLst>
              <a:ext uri="{FF2B5EF4-FFF2-40B4-BE49-F238E27FC236}">
                <a16:creationId xmlns:a16="http://schemas.microsoft.com/office/drawing/2014/main" id="{5B6F8E7F-8D70-C17F-BFAF-B3A2E06D5A74}"/>
              </a:ext>
            </a:extLst>
          </p:cNvPr>
          <p:cNvSpPr/>
          <p:nvPr/>
        </p:nvSpPr>
        <p:spPr>
          <a:xfrm>
            <a:off x="1661160" y="3550920"/>
            <a:ext cx="2834640" cy="594360"/>
          </a:xfrm>
          <a:prstGeom prst="roundRect">
            <a:avLst>
              <a:gd name="adj" fmla="val 25000"/>
            </a:avLst>
          </a:prstGeom>
          <a:solidFill>
            <a:srgbClr val="0070C0"/>
          </a:solidFill>
          <a:ln w="12700">
            <a:solidFill>
              <a:srgbClr val="4F46E5"/>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400" b="0" dirty="0">
                <a:solidFill>
                  <a:schemeClr val="bg1"/>
                </a:solidFill>
                <a:latin typeface="Meiryo"/>
              </a:rPr>
              <a:t>読込失敗時</a:t>
            </a:r>
            <a:r>
              <a:rPr lang="en-US" altLang="ja-JP" sz="1400" b="0" dirty="0">
                <a:solidFill>
                  <a:schemeClr val="bg1"/>
                </a:solidFill>
                <a:latin typeface="Meiryo"/>
              </a:rPr>
              <a:t>:</a:t>
            </a:r>
            <a:r>
              <a:rPr sz="1400" b="0" dirty="0">
                <a:solidFill>
                  <a:schemeClr val="bg1"/>
                </a:solidFill>
                <a:latin typeface="Meiryo"/>
              </a:rPr>
              <a:t>"読み込みエラー" をセル記録</a:t>
            </a:r>
          </a:p>
        </p:txBody>
      </p:sp>
      <p:sp>
        <p:nvSpPr>
          <p:cNvPr id="20" name="Rounded Rectangle 10">
            <a:extLst>
              <a:ext uri="{FF2B5EF4-FFF2-40B4-BE49-F238E27FC236}">
                <a16:creationId xmlns:a16="http://schemas.microsoft.com/office/drawing/2014/main" id="{2270B480-55C2-FD66-D17D-9539DE789C7E}"/>
              </a:ext>
            </a:extLst>
          </p:cNvPr>
          <p:cNvSpPr/>
          <p:nvPr/>
        </p:nvSpPr>
        <p:spPr>
          <a:xfrm>
            <a:off x="4678680" y="3550920"/>
            <a:ext cx="2834640" cy="594360"/>
          </a:xfrm>
          <a:prstGeom prst="roundRect">
            <a:avLst>
              <a:gd name="adj" fmla="val 25000"/>
            </a:avLst>
          </a:prstGeom>
          <a:solidFill>
            <a:srgbClr val="0070C0"/>
          </a:solidFill>
          <a:ln w="12700">
            <a:solidFill>
              <a:srgbClr val="4F46E5"/>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400" dirty="0">
                <a:solidFill>
                  <a:schemeClr val="bg1"/>
                </a:solidFill>
                <a:latin typeface="メイリオ" panose="020B0604030504040204" pitchFamily="50" charset="-128"/>
                <a:ea typeface="メイリオ" panose="020B0604030504040204" pitchFamily="50" charset="-128"/>
              </a:rPr>
              <a:t>貼付開始位置</a:t>
            </a:r>
            <a:r>
              <a:rPr lang="en-US" altLang="ja-JP" sz="1400" dirty="0">
                <a:solidFill>
                  <a:schemeClr val="bg1"/>
                </a:solidFill>
                <a:latin typeface="メイリオ" panose="020B0604030504040204" pitchFamily="50" charset="-128"/>
                <a:ea typeface="メイリオ" panose="020B0604030504040204" pitchFamily="50" charset="-128"/>
              </a:rPr>
              <a:t>:</a:t>
            </a:r>
            <a:r>
              <a:rPr sz="1400" dirty="0">
                <a:solidFill>
                  <a:schemeClr val="bg1"/>
                </a:solidFill>
                <a:latin typeface="メイリオ" panose="020B0604030504040204" pitchFamily="50" charset="-128"/>
                <a:ea typeface="メイリオ" panose="020B0604030504040204" pitchFamily="50" charset="-128"/>
              </a:rPr>
              <a:t>行=11 / 列=A</a:t>
            </a:r>
            <a:r>
              <a:rPr lang="en-US" altLang="ja-JP" sz="1400" dirty="0">
                <a:solidFill>
                  <a:schemeClr val="bg1"/>
                </a:solidFill>
                <a:latin typeface="メイリオ" panose="020B0604030504040204" pitchFamily="50" charset="-128"/>
                <a:ea typeface="メイリオ" panose="020B0604030504040204" pitchFamily="50" charset="-128"/>
              </a:rPr>
              <a:t>(</a:t>
            </a:r>
            <a:r>
              <a:rPr sz="1400" dirty="0">
                <a:solidFill>
                  <a:schemeClr val="bg1"/>
                </a:solidFill>
                <a:latin typeface="メイリオ" panose="020B0604030504040204" pitchFamily="50" charset="-128"/>
                <a:ea typeface="メイリオ" panose="020B0604030504040204" pitchFamily="50" charset="-128"/>
              </a:rPr>
              <a:t>変更</a:t>
            </a:r>
            <a:r>
              <a:rPr lang="ja-JP" altLang="en-US" sz="1400" dirty="0">
                <a:solidFill>
                  <a:schemeClr val="bg1"/>
                </a:solidFill>
                <a:latin typeface="メイリオ" panose="020B0604030504040204" pitchFamily="50" charset="-128"/>
                <a:ea typeface="メイリオ" panose="020B0604030504040204" pitchFamily="50" charset="-128"/>
              </a:rPr>
              <a:t>可能</a:t>
            </a:r>
            <a:r>
              <a:rPr lang="en-US" altLang="ja-JP" sz="1400" dirty="0">
                <a:solidFill>
                  <a:schemeClr val="bg1"/>
                </a:solidFill>
                <a:latin typeface="メイリオ" panose="020B0604030504040204" pitchFamily="50" charset="-128"/>
                <a:ea typeface="メイリオ" panose="020B0604030504040204" pitchFamily="50" charset="-128"/>
              </a:rPr>
              <a:t>)</a:t>
            </a:r>
            <a:endParaRPr sz="1400" dirty="0">
              <a:solidFill>
                <a:schemeClr val="bg1"/>
              </a:solidFill>
              <a:latin typeface="メイリオ" panose="020B0604030504040204" pitchFamily="50" charset="-128"/>
              <a:ea typeface="メイリオ" panose="020B0604030504040204" pitchFamily="50" charset="-128"/>
            </a:endParaRPr>
          </a:p>
        </p:txBody>
      </p:sp>
      <p:sp>
        <p:nvSpPr>
          <p:cNvPr id="21" name="Rounded Rectangle 11">
            <a:extLst>
              <a:ext uri="{FF2B5EF4-FFF2-40B4-BE49-F238E27FC236}">
                <a16:creationId xmlns:a16="http://schemas.microsoft.com/office/drawing/2014/main" id="{5D36FEDB-BAE7-44BB-879F-F690206EE426}"/>
              </a:ext>
            </a:extLst>
          </p:cNvPr>
          <p:cNvSpPr/>
          <p:nvPr/>
        </p:nvSpPr>
        <p:spPr>
          <a:xfrm>
            <a:off x="7696200" y="3550920"/>
            <a:ext cx="2834640" cy="594360"/>
          </a:xfrm>
          <a:prstGeom prst="roundRect">
            <a:avLst>
              <a:gd name="adj" fmla="val 25000"/>
            </a:avLst>
          </a:prstGeom>
          <a:solidFill>
            <a:srgbClr val="0070C0"/>
          </a:solidFill>
          <a:ln w="12700">
            <a:solidFill>
              <a:srgbClr val="4F46E5"/>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400" b="0" dirty="0">
                <a:solidFill>
                  <a:schemeClr val="bg1"/>
                </a:solidFill>
                <a:latin typeface="Meiryo"/>
              </a:rPr>
              <a:t>レイアウト</a:t>
            </a:r>
            <a:r>
              <a:rPr lang="en-US" altLang="ja-JP" sz="1400" b="0" dirty="0">
                <a:solidFill>
                  <a:schemeClr val="bg1"/>
                </a:solidFill>
                <a:latin typeface="Meiryo"/>
              </a:rPr>
              <a:t>:</a:t>
            </a:r>
            <a:r>
              <a:rPr sz="1400" b="0" dirty="0">
                <a:solidFill>
                  <a:schemeClr val="bg1"/>
                </a:solidFill>
                <a:latin typeface="Meiryo"/>
              </a:rPr>
              <a:t>1ファイル=1列・縦積み</a:t>
            </a:r>
          </a:p>
        </p:txBody>
      </p:sp>
      <p:sp>
        <p:nvSpPr>
          <p:cNvPr id="22" name="Rounded Rectangle 12">
            <a:extLst>
              <a:ext uri="{FF2B5EF4-FFF2-40B4-BE49-F238E27FC236}">
                <a16:creationId xmlns:a16="http://schemas.microsoft.com/office/drawing/2014/main" id="{ACA5BBB3-B031-06EA-3692-FFE61125EA77}"/>
              </a:ext>
            </a:extLst>
          </p:cNvPr>
          <p:cNvSpPr/>
          <p:nvPr/>
        </p:nvSpPr>
        <p:spPr>
          <a:xfrm>
            <a:off x="1661160" y="4373880"/>
            <a:ext cx="2834640" cy="594360"/>
          </a:xfrm>
          <a:prstGeom prst="roundRect">
            <a:avLst>
              <a:gd name="adj" fmla="val 25000"/>
            </a:avLst>
          </a:prstGeom>
          <a:solidFill>
            <a:srgbClr val="0070C0"/>
          </a:solidFill>
          <a:ln w="12700">
            <a:solidFill>
              <a:srgbClr val="4F46E5"/>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400" b="0" dirty="0">
                <a:solidFill>
                  <a:schemeClr val="bg1"/>
                </a:solidFill>
                <a:latin typeface="Meiryo"/>
              </a:rPr>
              <a:t>出力シート</a:t>
            </a:r>
            <a:r>
              <a:rPr lang="en-US" altLang="ja-JP" sz="1400" b="0" dirty="0">
                <a:solidFill>
                  <a:schemeClr val="bg1"/>
                </a:solidFill>
                <a:latin typeface="Meiryo"/>
              </a:rPr>
              <a:t>:</a:t>
            </a:r>
            <a:r>
              <a:rPr sz="1400" b="0" dirty="0">
                <a:solidFill>
                  <a:schemeClr val="bg1"/>
                </a:solidFill>
                <a:latin typeface="Meiryo"/>
              </a:rPr>
              <a:t>Sheet1</a:t>
            </a:r>
            <a:r>
              <a:rPr lang="en-US" altLang="ja-JP" sz="1400" b="0" dirty="0">
                <a:solidFill>
                  <a:schemeClr val="bg1"/>
                </a:solidFill>
                <a:latin typeface="Meiryo"/>
              </a:rPr>
              <a:t>(</a:t>
            </a:r>
            <a:r>
              <a:rPr sz="1400" b="0" dirty="0">
                <a:solidFill>
                  <a:schemeClr val="bg1"/>
                </a:solidFill>
                <a:latin typeface="Meiryo"/>
              </a:rPr>
              <a:t>差し替え可</a:t>
            </a:r>
            <a:r>
              <a:rPr lang="en-US" altLang="ja-JP" sz="1400" b="0" dirty="0">
                <a:solidFill>
                  <a:schemeClr val="bg1"/>
                </a:solidFill>
                <a:latin typeface="Meiryo"/>
              </a:rPr>
              <a:t>)</a:t>
            </a:r>
            <a:endParaRPr sz="1400" b="0" dirty="0">
              <a:solidFill>
                <a:schemeClr val="bg1"/>
              </a:solidFill>
              <a:latin typeface="Meiryo"/>
            </a:endParaRPr>
          </a:p>
        </p:txBody>
      </p:sp>
      <p:sp>
        <p:nvSpPr>
          <p:cNvPr id="23" name="Rounded Rectangle 13">
            <a:extLst>
              <a:ext uri="{FF2B5EF4-FFF2-40B4-BE49-F238E27FC236}">
                <a16:creationId xmlns:a16="http://schemas.microsoft.com/office/drawing/2014/main" id="{8DBE1FD1-05E1-A7E6-4CF4-EFF8512D41C1}"/>
              </a:ext>
            </a:extLst>
          </p:cNvPr>
          <p:cNvSpPr/>
          <p:nvPr/>
        </p:nvSpPr>
        <p:spPr>
          <a:xfrm>
            <a:off x="4678680" y="4373880"/>
            <a:ext cx="2834640" cy="594360"/>
          </a:xfrm>
          <a:prstGeom prst="roundRect">
            <a:avLst>
              <a:gd name="adj" fmla="val 25000"/>
            </a:avLst>
          </a:prstGeom>
          <a:solidFill>
            <a:srgbClr val="0070C0"/>
          </a:solidFill>
          <a:ln w="12700">
            <a:solidFill>
              <a:srgbClr val="4F46E5"/>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400" b="0" dirty="0">
                <a:solidFill>
                  <a:schemeClr val="bg1"/>
                </a:solidFill>
                <a:latin typeface="Meiryo"/>
              </a:rPr>
              <a:t>空行の扱い</a:t>
            </a:r>
            <a:r>
              <a:rPr lang="en-US" altLang="ja-JP" sz="1400" b="0" dirty="0">
                <a:solidFill>
                  <a:schemeClr val="bg1"/>
                </a:solidFill>
                <a:latin typeface="Meiryo"/>
              </a:rPr>
              <a:t>:</a:t>
            </a:r>
            <a:r>
              <a:rPr sz="1400" b="0" dirty="0">
                <a:solidFill>
                  <a:schemeClr val="bg1"/>
                </a:solidFill>
                <a:latin typeface="Meiryo"/>
              </a:rPr>
              <a:t>そのまま貼付</a:t>
            </a:r>
            <a:r>
              <a:rPr lang="en-US" altLang="ja-JP" sz="1400" b="0" dirty="0">
                <a:solidFill>
                  <a:schemeClr val="bg1"/>
                </a:solidFill>
                <a:latin typeface="Meiryo"/>
              </a:rPr>
              <a:t>(</a:t>
            </a:r>
            <a:r>
              <a:rPr sz="1400" b="0" dirty="0">
                <a:solidFill>
                  <a:schemeClr val="bg1"/>
                </a:solidFill>
                <a:latin typeface="Meiryo"/>
              </a:rPr>
              <a:t>生データ重視</a:t>
            </a:r>
            <a:r>
              <a:rPr lang="en-US" altLang="ja-JP" sz="1400" b="0" dirty="0">
                <a:solidFill>
                  <a:schemeClr val="bg1"/>
                </a:solidFill>
                <a:latin typeface="Meiryo"/>
              </a:rPr>
              <a:t>)</a:t>
            </a:r>
            <a:endParaRPr sz="1400" b="0" dirty="0">
              <a:solidFill>
                <a:schemeClr val="bg1"/>
              </a:solidFill>
              <a:latin typeface="Meiryo"/>
            </a:endParaRPr>
          </a:p>
        </p:txBody>
      </p:sp>
      <p:sp>
        <p:nvSpPr>
          <p:cNvPr id="24" name="Rounded Rectangle 14">
            <a:extLst>
              <a:ext uri="{FF2B5EF4-FFF2-40B4-BE49-F238E27FC236}">
                <a16:creationId xmlns:a16="http://schemas.microsoft.com/office/drawing/2014/main" id="{18B433BA-6EE1-F615-8CDD-D5A2AB825444}"/>
              </a:ext>
            </a:extLst>
          </p:cNvPr>
          <p:cNvSpPr/>
          <p:nvPr/>
        </p:nvSpPr>
        <p:spPr>
          <a:xfrm>
            <a:off x="7696200" y="4373880"/>
            <a:ext cx="2834640" cy="594360"/>
          </a:xfrm>
          <a:prstGeom prst="roundRect">
            <a:avLst>
              <a:gd name="adj" fmla="val 25000"/>
            </a:avLst>
          </a:prstGeom>
          <a:solidFill>
            <a:srgbClr val="0070C0"/>
          </a:solidFill>
          <a:ln w="12700">
            <a:solidFill>
              <a:srgbClr val="4F46E5"/>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400" b="0" dirty="0">
                <a:solidFill>
                  <a:schemeClr val="bg1"/>
                </a:solidFill>
                <a:latin typeface="Meiryo"/>
              </a:rPr>
              <a:t>結果表示</a:t>
            </a:r>
            <a:r>
              <a:rPr lang="en-US" altLang="ja-JP" sz="1400" b="0" dirty="0">
                <a:solidFill>
                  <a:schemeClr val="bg1"/>
                </a:solidFill>
                <a:latin typeface="Meiryo"/>
              </a:rPr>
              <a:t>:</a:t>
            </a:r>
            <a:r>
              <a:rPr sz="1400" b="0" dirty="0">
                <a:solidFill>
                  <a:schemeClr val="bg1"/>
                </a:solidFill>
                <a:latin typeface="Meiryo"/>
              </a:rPr>
              <a:t>列ごとに11行目へステータス</a:t>
            </a:r>
          </a:p>
        </p:txBody>
      </p:sp>
      <p:sp>
        <p:nvSpPr>
          <p:cNvPr id="25" name="Rounded Rectangle 15">
            <a:extLst>
              <a:ext uri="{FF2B5EF4-FFF2-40B4-BE49-F238E27FC236}">
                <a16:creationId xmlns:a16="http://schemas.microsoft.com/office/drawing/2014/main" id="{52B24B5A-6E82-3F49-52F3-2E56C94DD8D8}"/>
              </a:ext>
            </a:extLst>
          </p:cNvPr>
          <p:cNvSpPr/>
          <p:nvPr/>
        </p:nvSpPr>
        <p:spPr>
          <a:xfrm>
            <a:off x="1661160" y="5196840"/>
            <a:ext cx="2834640" cy="727710"/>
          </a:xfrm>
          <a:prstGeom prst="roundRect">
            <a:avLst>
              <a:gd name="adj" fmla="val 25000"/>
            </a:avLst>
          </a:prstGeom>
          <a:solidFill>
            <a:srgbClr val="0070C0"/>
          </a:solidFill>
          <a:ln w="12700">
            <a:solidFill>
              <a:srgbClr val="4F46E5"/>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400" b="0" dirty="0">
                <a:solidFill>
                  <a:schemeClr val="bg1"/>
                </a:solidFill>
                <a:latin typeface="Meiryo"/>
              </a:rPr>
              <a:t>高</a:t>
            </a:r>
            <a:r>
              <a:rPr lang="ja-JP" altLang="en-US" sz="1400" b="0" dirty="0">
                <a:solidFill>
                  <a:schemeClr val="bg1"/>
                </a:solidFill>
                <a:latin typeface="Meiryo"/>
              </a:rPr>
              <a:t>速</a:t>
            </a:r>
            <a:r>
              <a:rPr sz="1400" b="0" dirty="0">
                <a:solidFill>
                  <a:schemeClr val="bg1"/>
                </a:solidFill>
                <a:latin typeface="Meiryo"/>
              </a:rPr>
              <a:t>化</a:t>
            </a:r>
            <a:r>
              <a:rPr lang="en-US" altLang="ja-JP" sz="1400" b="0" dirty="0">
                <a:solidFill>
                  <a:schemeClr val="bg1"/>
                </a:solidFill>
                <a:latin typeface="Meiryo"/>
              </a:rPr>
              <a:t>:</a:t>
            </a:r>
          </a:p>
          <a:p>
            <a:pPr algn="ctr"/>
            <a:r>
              <a:rPr sz="1400" b="0" dirty="0">
                <a:solidFill>
                  <a:schemeClr val="bg1"/>
                </a:solidFill>
                <a:latin typeface="Meiryo"/>
              </a:rPr>
              <a:t>ScreenUpdating/Events/Calculation制御</a:t>
            </a:r>
          </a:p>
        </p:txBody>
      </p:sp>
      <p:sp>
        <p:nvSpPr>
          <p:cNvPr id="26" name="Rounded Rectangle 16">
            <a:extLst>
              <a:ext uri="{FF2B5EF4-FFF2-40B4-BE49-F238E27FC236}">
                <a16:creationId xmlns:a16="http://schemas.microsoft.com/office/drawing/2014/main" id="{BF6CC46E-8005-A61F-F134-9BAD950604D4}"/>
              </a:ext>
            </a:extLst>
          </p:cNvPr>
          <p:cNvSpPr/>
          <p:nvPr/>
        </p:nvSpPr>
        <p:spPr>
          <a:xfrm>
            <a:off x="4678680" y="5196840"/>
            <a:ext cx="2834640" cy="727710"/>
          </a:xfrm>
          <a:prstGeom prst="roundRect">
            <a:avLst>
              <a:gd name="adj" fmla="val 25000"/>
            </a:avLst>
          </a:prstGeom>
          <a:solidFill>
            <a:srgbClr val="0070C0"/>
          </a:solidFill>
          <a:ln w="12700">
            <a:solidFill>
              <a:srgbClr val="4F46E5"/>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400" b="0" dirty="0">
                <a:solidFill>
                  <a:schemeClr val="bg1"/>
                </a:solidFill>
                <a:latin typeface="Meiryo"/>
              </a:rPr>
              <a:t>ループ構造</a:t>
            </a:r>
            <a:r>
              <a:rPr lang="en-US" altLang="ja-JP" sz="1400" b="0" dirty="0">
                <a:solidFill>
                  <a:schemeClr val="bg1"/>
                </a:solidFill>
                <a:latin typeface="Meiryo"/>
              </a:rPr>
              <a:t>:</a:t>
            </a:r>
            <a:r>
              <a:rPr sz="1400" b="0" dirty="0">
                <a:solidFill>
                  <a:schemeClr val="bg1"/>
                </a:solidFill>
                <a:latin typeface="Meiryo"/>
              </a:rPr>
              <a:t>Do While</a:t>
            </a:r>
            <a:r>
              <a:rPr lang="en-US" altLang="ja-JP" sz="1400" b="0" dirty="0">
                <a:solidFill>
                  <a:schemeClr val="bg1"/>
                </a:solidFill>
                <a:latin typeface="Meiryo"/>
              </a:rPr>
              <a:t>(</a:t>
            </a:r>
            <a:r>
              <a:rPr sz="1400" b="0" dirty="0">
                <a:solidFill>
                  <a:schemeClr val="bg1"/>
                </a:solidFill>
                <a:latin typeface="Meiryo"/>
              </a:rPr>
              <a:t>列</a:t>
            </a:r>
            <a:r>
              <a:rPr lang="en-US" altLang="ja-JP" sz="1400" b="0" dirty="0">
                <a:solidFill>
                  <a:schemeClr val="bg1"/>
                </a:solidFill>
                <a:latin typeface="Meiryo"/>
              </a:rPr>
              <a:t>)</a:t>
            </a:r>
            <a:r>
              <a:rPr lang="en-US" sz="1400" b="0" dirty="0">
                <a:solidFill>
                  <a:schemeClr val="bg1"/>
                </a:solidFill>
                <a:latin typeface="Meiryo"/>
              </a:rPr>
              <a:t>x</a:t>
            </a:r>
            <a:r>
              <a:rPr sz="1400" b="0" dirty="0">
                <a:solidFill>
                  <a:schemeClr val="bg1"/>
                </a:solidFill>
                <a:latin typeface="Meiryo"/>
              </a:rPr>
              <a:t> For Each</a:t>
            </a:r>
            <a:r>
              <a:rPr lang="en-US" altLang="ja-JP" sz="1400" b="0" dirty="0">
                <a:solidFill>
                  <a:schemeClr val="bg1"/>
                </a:solidFill>
                <a:latin typeface="Meiryo"/>
              </a:rPr>
              <a:t>(</a:t>
            </a:r>
            <a:r>
              <a:rPr sz="1400" b="0" dirty="0">
                <a:solidFill>
                  <a:schemeClr val="bg1"/>
                </a:solidFill>
                <a:latin typeface="Meiryo"/>
              </a:rPr>
              <a:t>行</a:t>
            </a:r>
            <a:r>
              <a:rPr lang="en-US" altLang="ja-JP" sz="1400" b="0" dirty="0">
                <a:solidFill>
                  <a:schemeClr val="bg1"/>
                </a:solidFill>
                <a:latin typeface="Meiryo"/>
              </a:rPr>
              <a:t>)</a:t>
            </a:r>
            <a:endParaRPr sz="1400" b="0" dirty="0">
              <a:solidFill>
                <a:schemeClr val="bg1"/>
              </a:solidFill>
              <a:latin typeface="Meiryo"/>
            </a:endParaRPr>
          </a:p>
        </p:txBody>
      </p:sp>
      <p:sp>
        <p:nvSpPr>
          <p:cNvPr id="27" name="Rounded Rectangle 17">
            <a:extLst>
              <a:ext uri="{FF2B5EF4-FFF2-40B4-BE49-F238E27FC236}">
                <a16:creationId xmlns:a16="http://schemas.microsoft.com/office/drawing/2014/main" id="{7BF1D831-CA20-D768-6A91-B9917676AED4}"/>
              </a:ext>
            </a:extLst>
          </p:cNvPr>
          <p:cNvSpPr/>
          <p:nvPr/>
        </p:nvSpPr>
        <p:spPr>
          <a:xfrm>
            <a:off x="7696200" y="5196840"/>
            <a:ext cx="2834640" cy="727710"/>
          </a:xfrm>
          <a:prstGeom prst="roundRect">
            <a:avLst>
              <a:gd name="adj" fmla="val 25000"/>
            </a:avLst>
          </a:prstGeom>
          <a:solidFill>
            <a:srgbClr val="0070C0"/>
          </a:solidFill>
          <a:ln w="12700">
            <a:solidFill>
              <a:srgbClr val="4F46E5"/>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400" b="0" dirty="0">
                <a:solidFill>
                  <a:schemeClr val="bg1"/>
                </a:solidFill>
                <a:latin typeface="Meiryo"/>
              </a:rPr>
              <a:t>構成</a:t>
            </a:r>
            <a:r>
              <a:rPr lang="en-US" altLang="ja-JP" sz="1400" b="0" dirty="0">
                <a:solidFill>
                  <a:schemeClr val="bg1"/>
                </a:solidFill>
                <a:latin typeface="Meiryo"/>
              </a:rPr>
              <a:t>:</a:t>
            </a:r>
            <a:r>
              <a:rPr sz="1400" b="0" dirty="0">
                <a:solidFill>
                  <a:schemeClr val="bg1"/>
                </a:solidFill>
                <a:latin typeface="Meiryo"/>
              </a:rPr>
              <a:t>読込→正規化→行ループ→貼付</a:t>
            </a:r>
            <a:r>
              <a:rPr lang="en-US" altLang="ja-JP" sz="1400" b="0" dirty="0">
                <a:solidFill>
                  <a:schemeClr val="bg1"/>
                </a:solidFill>
                <a:latin typeface="Meiryo"/>
              </a:rPr>
              <a:t>(</a:t>
            </a:r>
            <a:r>
              <a:rPr sz="1400" b="0" dirty="0">
                <a:solidFill>
                  <a:schemeClr val="bg1"/>
                </a:solidFill>
                <a:latin typeface="Meiryo"/>
              </a:rPr>
              <a:t>関数化容易</a:t>
            </a:r>
            <a:r>
              <a:rPr lang="en-US" altLang="ja-JP" sz="1400" b="0" dirty="0">
                <a:solidFill>
                  <a:schemeClr val="bg1"/>
                </a:solidFill>
                <a:latin typeface="Meiryo"/>
              </a:rPr>
              <a:t>)</a:t>
            </a:r>
            <a:endParaRPr sz="1400" b="0" dirty="0">
              <a:solidFill>
                <a:schemeClr val="bg1"/>
              </a:solidFill>
              <a:latin typeface="Meiryo"/>
            </a:endParaRPr>
          </a:p>
        </p:txBody>
      </p:sp>
    </p:spTree>
    <p:extLst>
      <p:ext uri="{BB962C8B-B14F-4D97-AF65-F5344CB8AC3E}">
        <p14:creationId xmlns:p14="http://schemas.microsoft.com/office/powerpoint/2010/main" val="3237073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D70018-917C-CA22-22E0-C8361A246FBF}"/>
              </a:ext>
            </a:extLst>
          </p:cNvPr>
          <p:cNvSpPr>
            <a:spLocks noGrp="1"/>
          </p:cNvSpPr>
          <p:nvPr>
            <p:ph type="title"/>
          </p:nvPr>
        </p:nvSpPr>
        <p:spPr/>
        <p:txBody>
          <a:bodyPr>
            <a:normAutofit/>
          </a:bodyPr>
          <a:lstStyle/>
          <a:p>
            <a:r>
              <a:rPr lang="en-US" altLang="ja-JP" sz="3600" b="1" dirty="0">
                <a:latin typeface="メイリオ" panose="020B0604030504040204" pitchFamily="50" charset="-128"/>
                <a:ea typeface="メイリオ" panose="020B0604030504040204" pitchFamily="50" charset="-128"/>
              </a:rPr>
              <a:t>9.</a:t>
            </a:r>
            <a:r>
              <a:rPr lang="ja-JP" altLang="en-US" sz="3600" b="1" dirty="0">
                <a:latin typeface="メイリオ" panose="020B0604030504040204" pitchFamily="50" charset="-128"/>
                <a:ea typeface="メイリオ" panose="020B0604030504040204" pitchFamily="50" charset="-128"/>
              </a:rPr>
              <a:t>制約・リスクと対策</a:t>
            </a:r>
            <a:endParaRPr kumimoji="1" lang="ja-JP" altLang="en-US" sz="3600" dirty="0">
              <a:latin typeface="メイリオ" panose="020B0604030504040204" pitchFamily="50" charset="-128"/>
              <a:ea typeface="メイリオ" panose="020B0604030504040204" pitchFamily="50" charset="-128"/>
            </a:endParaRPr>
          </a:p>
        </p:txBody>
      </p:sp>
      <p:graphicFrame>
        <p:nvGraphicFramePr>
          <p:cNvPr id="4" name="Table 3">
            <a:extLst>
              <a:ext uri="{FF2B5EF4-FFF2-40B4-BE49-F238E27FC236}">
                <a16:creationId xmlns:a16="http://schemas.microsoft.com/office/drawing/2014/main" id="{5C7A81D0-E859-B0D3-26BC-735DE246C9E8}"/>
              </a:ext>
            </a:extLst>
          </p:cNvPr>
          <p:cNvGraphicFramePr>
            <a:graphicFrameLocks noGrp="1"/>
          </p:cNvGraphicFramePr>
          <p:nvPr>
            <p:extLst>
              <p:ext uri="{D42A27DB-BD31-4B8C-83A1-F6EECF244321}">
                <p14:modId xmlns:p14="http://schemas.microsoft.com/office/powerpoint/2010/main" val="3104151586"/>
              </p:ext>
            </p:extLst>
          </p:nvPr>
        </p:nvGraphicFramePr>
        <p:xfrm>
          <a:off x="952500" y="2190751"/>
          <a:ext cx="9829799" cy="3044241"/>
        </p:xfrm>
        <a:graphic>
          <a:graphicData uri="http://schemas.openxmlformats.org/drawingml/2006/table">
            <a:tbl>
              <a:tblPr firstRow="1" bandRow="1">
                <a:tableStyleId>{5C22544A-7EE6-4342-B048-85BDC9FD1C3A}</a:tableStyleId>
              </a:tblPr>
              <a:tblGrid>
                <a:gridCol w="2996881">
                  <a:extLst>
                    <a:ext uri="{9D8B030D-6E8A-4147-A177-3AD203B41FA5}">
                      <a16:colId xmlns:a16="http://schemas.microsoft.com/office/drawing/2014/main" val="20000"/>
                    </a:ext>
                  </a:extLst>
                </a:gridCol>
                <a:gridCol w="6832918">
                  <a:extLst>
                    <a:ext uri="{9D8B030D-6E8A-4147-A177-3AD203B41FA5}">
                      <a16:colId xmlns:a16="http://schemas.microsoft.com/office/drawing/2014/main" val="20001"/>
                    </a:ext>
                  </a:extLst>
                </a:gridCol>
              </a:tblGrid>
              <a:tr h="549135">
                <a:tc>
                  <a:txBody>
                    <a:bodyPr/>
                    <a:lstStyle/>
                    <a:p>
                      <a:r>
                        <a:rPr sz="2000" dirty="0">
                          <a:latin typeface="メイリオ" panose="020B0604030504040204" pitchFamily="50" charset="-128"/>
                          <a:ea typeface="メイリオ" panose="020B0604030504040204" pitchFamily="50" charset="-128"/>
                        </a:rPr>
                        <a:t>リスク</a:t>
                      </a:r>
                    </a:p>
                  </a:txBody>
                  <a:tcPr>
                    <a:solidFill>
                      <a:srgbClr val="0070C0"/>
                    </a:solidFill>
                  </a:tcPr>
                </a:tc>
                <a:tc>
                  <a:txBody>
                    <a:bodyPr/>
                    <a:lstStyle/>
                    <a:p>
                      <a:r>
                        <a:rPr sz="2000" dirty="0">
                          <a:latin typeface="メイリオ" panose="020B0604030504040204" pitchFamily="50" charset="-128"/>
                          <a:ea typeface="メイリオ" panose="020B0604030504040204" pitchFamily="50" charset="-128"/>
                        </a:rPr>
                        <a:t>対策</a:t>
                      </a:r>
                    </a:p>
                  </a:txBody>
                  <a:tcPr>
                    <a:solidFill>
                      <a:srgbClr val="0070C0"/>
                    </a:solidFill>
                  </a:tcPr>
                </a:tc>
                <a:extLst>
                  <a:ext uri="{0D108BD9-81ED-4DB2-BD59-A6C34878D82A}">
                    <a16:rowId xmlns:a16="http://schemas.microsoft.com/office/drawing/2014/main" val="10000"/>
                  </a:ext>
                </a:extLst>
              </a:tr>
              <a:tr h="831702">
                <a:tc>
                  <a:txBody>
                    <a:bodyPr/>
                    <a:lstStyle/>
                    <a:p>
                      <a:r>
                        <a:rPr sz="2000" b="1">
                          <a:latin typeface="メイリオ" panose="020B0604030504040204" pitchFamily="50" charset="-128"/>
                          <a:ea typeface="メイリオ" panose="020B0604030504040204" pitchFamily="50" charset="-128"/>
                        </a:rPr>
                        <a:t>文字コード混在</a:t>
                      </a:r>
                    </a:p>
                  </a:txBody>
                  <a:tcPr/>
                </a:tc>
                <a:tc>
                  <a:txBody>
                    <a:bodyPr/>
                    <a:lstStyle/>
                    <a:p>
                      <a:r>
                        <a:rPr sz="2000" b="1" dirty="0">
                          <a:latin typeface="メイリオ" panose="020B0604030504040204" pitchFamily="50" charset="-128"/>
                          <a:ea typeface="メイリオ" panose="020B0604030504040204" pitchFamily="50" charset="-128"/>
                        </a:rPr>
                        <a:t>事前正規化/自動判定。不明時は隔離ログ</a:t>
                      </a:r>
                    </a:p>
                  </a:txBody>
                  <a:tcPr/>
                </a:tc>
                <a:extLst>
                  <a:ext uri="{0D108BD9-81ED-4DB2-BD59-A6C34878D82A}">
                    <a16:rowId xmlns:a16="http://schemas.microsoft.com/office/drawing/2014/main" val="10001"/>
                  </a:ext>
                </a:extLst>
              </a:tr>
              <a:tr h="831702">
                <a:tc>
                  <a:txBody>
                    <a:bodyPr/>
                    <a:lstStyle/>
                    <a:p>
                      <a:r>
                        <a:rPr sz="2000" b="1" dirty="0">
                          <a:latin typeface="メイリオ" panose="020B0604030504040204" pitchFamily="50" charset="-128"/>
                          <a:ea typeface="メイリオ" panose="020B0604030504040204" pitchFamily="50" charset="-128"/>
                        </a:rPr>
                        <a:t>巨大ファイル</a:t>
                      </a:r>
                    </a:p>
                  </a:txBody>
                  <a:tcPr/>
                </a:tc>
                <a:tc>
                  <a:txBody>
                    <a:bodyPr/>
                    <a:lstStyle/>
                    <a:p>
                      <a:r>
                        <a:rPr sz="2000" b="1" dirty="0">
                          <a:latin typeface="メイリオ" panose="020B0604030504040204" pitchFamily="50" charset="-128"/>
                          <a:ea typeface="メイリオ" panose="020B0604030504040204" pitchFamily="50" charset="-128"/>
                        </a:rPr>
                        <a:t>分割/バッチ処理。進捗表示と計算抑止</a:t>
                      </a:r>
                    </a:p>
                  </a:txBody>
                  <a:tcPr/>
                </a:tc>
                <a:extLst>
                  <a:ext uri="{0D108BD9-81ED-4DB2-BD59-A6C34878D82A}">
                    <a16:rowId xmlns:a16="http://schemas.microsoft.com/office/drawing/2014/main" val="10002"/>
                  </a:ext>
                </a:extLst>
              </a:tr>
              <a:tr h="831702">
                <a:tc>
                  <a:txBody>
                    <a:bodyPr/>
                    <a:lstStyle/>
                    <a:p>
                      <a:r>
                        <a:rPr sz="2000" b="1" dirty="0">
                          <a:latin typeface="メイリオ" panose="020B0604030504040204" pitchFamily="50" charset="-128"/>
                          <a:ea typeface="メイリオ" panose="020B0604030504040204" pitchFamily="50" charset="-128"/>
                        </a:rPr>
                        <a:t>先頭ゼロ喪失</a:t>
                      </a:r>
                    </a:p>
                  </a:txBody>
                  <a:tcPr/>
                </a:tc>
                <a:tc>
                  <a:txBody>
                    <a:bodyPr/>
                    <a:lstStyle/>
                    <a:p>
                      <a:r>
                        <a:rPr sz="2000" b="1" dirty="0">
                          <a:latin typeface="メイリオ" panose="020B0604030504040204" pitchFamily="50" charset="-128"/>
                          <a:ea typeface="メイリオ" panose="020B0604030504040204" pitchFamily="50" charset="-128"/>
                        </a:rPr>
                        <a:t>文字列貼付。列書式固定</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51441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5522EA-2F0B-5479-2DBF-278245C4A24D}"/>
              </a:ext>
            </a:extLst>
          </p:cNvPr>
          <p:cNvSpPr>
            <a:spLocks noGrp="1"/>
          </p:cNvSpPr>
          <p:nvPr>
            <p:ph type="title"/>
          </p:nvPr>
        </p:nvSpPr>
        <p:spPr/>
        <p:txBody>
          <a:bodyPr>
            <a:normAutofit/>
          </a:bodyPr>
          <a:lstStyle/>
          <a:p>
            <a:r>
              <a:rPr lang="en-US" altLang="ja-JP" sz="3600" b="1" dirty="0">
                <a:latin typeface="メイリオ" panose="020B0604030504040204" pitchFamily="50" charset="-128"/>
                <a:ea typeface="メイリオ" panose="020B0604030504040204" pitchFamily="50" charset="-128"/>
              </a:rPr>
              <a:t>10.</a:t>
            </a:r>
            <a:r>
              <a:rPr lang="ja-JP" altLang="en-US" sz="3600" b="1" dirty="0">
                <a:latin typeface="メイリオ" panose="020B0604030504040204" pitchFamily="50" charset="-128"/>
                <a:ea typeface="メイリオ" panose="020B0604030504040204" pitchFamily="50" charset="-128"/>
              </a:rPr>
              <a:t>今後の拡張</a:t>
            </a:r>
            <a:endParaRPr kumimoji="1" lang="ja-JP" altLang="en-US" sz="3600" dirty="0">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0CBF4EE5-56E5-139A-840D-68B98313F687}"/>
              </a:ext>
            </a:extLst>
          </p:cNvPr>
          <p:cNvSpPr>
            <a:spLocks noGrp="1"/>
          </p:cNvSpPr>
          <p:nvPr>
            <p:ph idx="1"/>
          </p:nvPr>
        </p:nvSpPr>
        <p:spPr/>
        <p:txBody>
          <a:bodyPr/>
          <a:lstStyle/>
          <a:p>
            <a:r>
              <a:rPr lang="en-US" altLang="ja-JP" dirty="0">
                <a:latin typeface="Meiryo"/>
              </a:rPr>
              <a:t>UI(</a:t>
            </a:r>
            <a:r>
              <a:rPr lang="ja-JP" altLang="en-US" dirty="0">
                <a:latin typeface="Meiryo"/>
              </a:rPr>
              <a:t>フォーム</a:t>
            </a:r>
            <a:r>
              <a:rPr lang="en-US" altLang="ja-JP" dirty="0">
                <a:latin typeface="Meiryo"/>
              </a:rPr>
              <a:t>)</a:t>
            </a:r>
            <a:r>
              <a:rPr lang="ja-JP" altLang="en-US" dirty="0">
                <a:latin typeface="Meiryo"/>
              </a:rPr>
              <a:t>追加</a:t>
            </a:r>
            <a:r>
              <a:rPr lang="en-US" altLang="ja-JP" dirty="0">
                <a:latin typeface="Meiryo"/>
              </a:rPr>
              <a:t>:</a:t>
            </a:r>
            <a:r>
              <a:rPr lang="ja-JP" altLang="en-US" dirty="0">
                <a:latin typeface="Meiryo"/>
              </a:rPr>
              <a:t>入力や設定を対話的に</a:t>
            </a:r>
          </a:p>
          <a:p>
            <a:r>
              <a:rPr lang="ja-JP" altLang="en-US" dirty="0">
                <a:latin typeface="Meiryo"/>
              </a:rPr>
              <a:t>前処理</a:t>
            </a:r>
            <a:r>
              <a:rPr lang="en-US" altLang="ja-JP" dirty="0">
                <a:latin typeface="Meiryo"/>
              </a:rPr>
              <a:t>/</a:t>
            </a:r>
            <a:r>
              <a:rPr lang="ja-JP" altLang="en-US" dirty="0">
                <a:latin typeface="Meiryo"/>
              </a:rPr>
              <a:t>後処理</a:t>
            </a:r>
            <a:r>
              <a:rPr lang="en-US" altLang="ja-JP" dirty="0">
                <a:latin typeface="Meiryo"/>
              </a:rPr>
              <a:t>:</a:t>
            </a:r>
            <a:r>
              <a:rPr lang="ja-JP" altLang="en-US" dirty="0">
                <a:latin typeface="Meiryo"/>
              </a:rPr>
              <a:t>正規表現クリーニング、集計ピボット自動作成</a:t>
            </a:r>
          </a:p>
          <a:p>
            <a:r>
              <a:rPr lang="en-US" altLang="ja-JP" dirty="0">
                <a:latin typeface="Meiryo"/>
              </a:rPr>
              <a:t>Python</a:t>
            </a:r>
            <a:r>
              <a:rPr lang="ja-JP" altLang="en-US" dirty="0">
                <a:latin typeface="Meiryo"/>
              </a:rPr>
              <a:t>連携</a:t>
            </a:r>
            <a:r>
              <a:rPr lang="en-US" altLang="ja-JP" dirty="0">
                <a:latin typeface="Meiryo"/>
              </a:rPr>
              <a:t>:</a:t>
            </a:r>
            <a:r>
              <a:rPr lang="ja-JP" altLang="en-US" dirty="0">
                <a:latin typeface="Meiryo"/>
              </a:rPr>
              <a:t>高速</a:t>
            </a:r>
            <a:r>
              <a:rPr lang="en-US" altLang="ja-JP" dirty="0">
                <a:latin typeface="Meiryo"/>
              </a:rPr>
              <a:t>IO</a:t>
            </a:r>
            <a:r>
              <a:rPr lang="ja-JP" altLang="en-US" dirty="0">
                <a:latin typeface="Meiryo"/>
              </a:rPr>
              <a:t>や自然言語処理での前処理</a:t>
            </a:r>
          </a:p>
          <a:p>
            <a:r>
              <a:rPr lang="ja-JP" altLang="en-US" dirty="0">
                <a:latin typeface="Meiryo"/>
              </a:rPr>
              <a:t>自動テスト</a:t>
            </a:r>
            <a:r>
              <a:rPr lang="en-US" altLang="ja-JP" dirty="0">
                <a:latin typeface="Meiryo"/>
              </a:rPr>
              <a:t>:</a:t>
            </a:r>
            <a:r>
              <a:rPr lang="ja-JP" altLang="en-US" dirty="0">
                <a:latin typeface="Meiryo"/>
              </a:rPr>
              <a:t>サンプルデータで回帰確認</a:t>
            </a:r>
          </a:p>
          <a:p>
            <a:endParaRPr kumimoji="1" lang="ja-JP" altLang="en-US" dirty="0"/>
          </a:p>
        </p:txBody>
      </p:sp>
    </p:spTree>
    <p:extLst>
      <p:ext uri="{BB962C8B-B14F-4D97-AF65-F5344CB8AC3E}">
        <p14:creationId xmlns:p14="http://schemas.microsoft.com/office/powerpoint/2010/main" val="94060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5E51B4-CB69-94E5-A236-BCB7753D872C}"/>
              </a:ext>
            </a:extLst>
          </p:cNvPr>
          <p:cNvSpPr>
            <a:spLocks noGrp="1"/>
          </p:cNvSpPr>
          <p:nvPr>
            <p:ph type="title"/>
          </p:nvPr>
        </p:nvSpPr>
        <p:spPr/>
        <p:txBody>
          <a:bodyPr/>
          <a:lstStyle/>
          <a:p>
            <a:r>
              <a:rPr kumimoji="1" lang="ja-JP" altLang="en-US" dirty="0">
                <a:latin typeface="メイリオ" panose="020B0604030504040204" pitchFamily="50" charset="-128"/>
                <a:ea typeface="メイリオ" panose="020B0604030504040204" pitchFamily="50" charset="-128"/>
              </a:rPr>
              <a:t>目次</a:t>
            </a:r>
          </a:p>
        </p:txBody>
      </p:sp>
      <p:sp>
        <p:nvSpPr>
          <p:cNvPr id="3" name="コンテンツ プレースホルダー 2">
            <a:extLst>
              <a:ext uri="{FF2B5EF4-FFF2-40B4-BE49-F238E27FC236}">
                <a16:creationId xmlns:a16="http://schemas.microsoft.com/office/drawing/2014/main" id="{8157C986-5E7A-A90D-1F4D-6F3056C848B7}"/>
              </a:ext>
            </a:extLst>
          </p:cNvPr>
          <p:cNvSpPr>
            <a:spLocks noGrp="1"/>
          </p:cNvSpPr>
          <p:nvPr>
            <p:ph idx="1"/>
          </p:nvPr>
        </p:nvSpPr>
        <p:spPr>
          <a:xfrm>
            <a:off x="677334" y="1488613"/>
            <a:ext cx="8596668" cy="3880773"/>
          </a:xfrm>
        </p:spPr>
        <p:txBody>
          <a:bodyPr>
            <a:normAutofit fontScale="85000" lnSpcReduction="20000"/>
          </a:bodyPr>
          <a:lstStyle/>
          <a:p>
            <a:pPr marL="514350" indent="-514350">
              <a:buFont typeface="+mj-lt"/>
              <a:buAutoNum type="arabicPeriod"/>
            </a:pPr>
            <a:r>
              <a:rPr lang="ja-JP" altLang="en-US" dirty="0">
                <a:latin typeface="メイリオ" panose="020B0604030504040204" pitchFamily="50" charset="-128"/>
                <a:ea typeface="メイリオ" panose="020B0604030504040204" pitchFamily="50" charset="-128"/>
              </a:rPr>
              <a:t>概要</a:t>
            </a:r>
          </a:p>
          <a:p>
            <a:pPr marL="514350" indent="-514350">
              <a:buFont typeface="+mj-lt"/>
              <a:buAutoNum type="arabicPeriod"/>
            </a:pPr>
            <a:r>
              <a:rPr lang="ja-JP" altLang="en-US" dirty="0">
                <a:latin typeface="メイリオ" panose="020B0604030504040204" pitchFamily="50" charset="-128"/>
                <a:ea typeface="メイリオ" panose="020B0604030504040204" pitchFamily="50" charset="-128"/>
              </a:rPr>
              <a:t>課題</a:t>
            </a:r>
            <a:r>
              <a:rPr lang="en-US" altLang="ja-JP" dirty="0">
                <a:latin typeface="メイリオ" panose="020B0604030504040204" pitchFamily="50" charset="-128"/>
                <a:ea typeface="メイリオ" panose="020B0604030504040204" pitchFamily="50" charset="-128"/>
              </a:rPr>
              <a:t>(Before)</a:t>
            </a:r>
            <a:r>
              <a:rPr lang="ja-JP" altLang="en-US" dirty="0">
                <a:latin typeface="メイリオ" panose="020B0604030504040204" pitchFamily="50" charset="-128"/>
                <a:ea typeface="メイリオ" panose="020B0604030504040204" pitchFamily="50" charset="-128"/>
              </a:rPr>
              <a:t>と解決策</a:t>
            </a:r>
            <a:r>
              <a:rPr lang="en-US" altLang="ja-JP" dirty="0">
                <a:latin typeface="メイリオ" panose="020B0604030504040204" pitchFamily="50" charset="-128"/>
                <a:ea typeface="メイリオ" panose="020B0604030504040204" pitchFamily="50" charset="-128"/>
              </a:rPr>
              <a:t>(After)</a:t>
            </a:r>
            <a:endParaRPr lang="ja-JP" altLang="en-US" dirty="0">
              <a:latin typeface="メイリオ" panose="020B0604030504040204" pitchFamily="50" charset="-128"/>
              <a:ea typeface="メイリオ" panose="020B0604030504040204" pitchFamily="50" charset="-128"/>
            </a:endParaRPr>
          </a:p>
          <a:p>
            <a:pPr marL="514350" indent="-514350">
              <a:buFont typeface="+mj-lt"/>
              <a:buAutoNum type="arabicPeriod"/>
            </a:pPr>
            <a:r>
              <a:rPr lang="ja-JP" altLang="en-US" dirty="0">
                <a:latin typeface="メイリオ" panose="020B0604030504040204" pitchFamily="50" charset="-128"/>
                <a:ea typeface="メイリオ" panose="020B0604030504040204" pitchFamily="50" charset="-128"/>
              </a:rPr>
              <a:t>仕組みとワークフロー</a:t>
            </a:r>
          </a:p>
          <a:p>
            <a:pPr marL="514350" indent="-514350">
              <a:buFont typeface="+mj-lt"/>
              <a:buAutoNum type="arabicPeriod"/>
            </a:pPr>
            <a:r>
              <a:rPr lang="ja-JP" altLang="en-US" dirty="0">
                <a:latin typeface="メイリオ" panose="020B0604030504040204" pitchFamily="50" charset="-128"/>
                <a:ea typeface="メイリオ" panose="020B0604030504040204" pitchFamily="50" charset="-128"/>
              </a:rPr>
              <a:t>機能一覧</a:t>
            </a:r>
          </a:p>
          <a:p>
            <a:pPr marL="514350" indent="-514350">
              <a:buFont typeface="+mj-lt"/>
              <a:buAutoNum type="arabicPeriod"/>
            </a:pPr>
            <a:r>
              <a:rPr lang="ja-JP" altLang="en-US" dirty="0">
                <a:latin typeface="メイリオ" panose="020B0604030504040204" pitchFamily="50" charset="-128"/>
                <a:ea typeface="メイリオ" panose="020B0604030504040204" pitchFamily="50" charset="-128"/>
              </a:rPr>
              <a:t>効果</a:t>
            </a:r>
            <a:r>
              <a:rPr lang="en-US" altLang="ja-JP" dirty="0">
                <a:latin typeface="メイリオ" panose="020B0604030504040204" pitchFamily="50" charset="-128"/>
                <a:ea typeface="メイリオ" panose="020B0604030504040204" pitchFamily="50" charset="-128"/>
              </a:rPr>
              <a:t>(Before/After)</a:t>
            </a:r>
            <a:endParaRPr lang="ja-JP" altLang="en-US" dirty="0">
              <a:latin typeface="メイリオ" panose="020B0604030504040204" pitchFamily="50" charset="-128"/>
              <a:ea typeface="メイリオ" panose="020B0604030504040204" pitchFamily="50" charset="-128"/>
            </a:endParaRPr>
          </a:p>
          <a:p>
            <a:pPr marL="514350" indent="-514350">
              <a:buFont typeface="+mj-lt"/>
              <a:buAutoNum type="arabicPeriod"/>
            </a:pPr>
            <a:r>
              <a:rPr lang="ja-JP" altLang="en-US" dirty="0">
                <a:latin typeface="メイリオ" panose="020B0604030504040204" pitchFamily="50" charset="-128"/>
                <a:ea typeface="メイリオ" panose="020B0604030504040204" pitchFamily="50" charset="-128"/>
              </a:rPr>
              <a:t>デモ</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スクリーンショット</a:t>
            </a:r>
            <a:r>
              <a:rPr lang="en-US" altLang="ja-JP" dirty="0">
                <a:latin typeface="メイリオ" panose="020B0604030504040204" pitchFamily="50" charset="-128"/>
                <a:ea typeface="メイリオ" panose="020B0604030504040204" pitchFamily="50" charset="-128"/>
              </a:rPr>
              <a:t>)</a:t>
            </a:r>
            <a:endParaRPr lang="ja-JP" altLang="en-US" dirty="0">
              <a:latin typeface="メイリオ" panose="020B0604030504040204" pitchFamily="50" charset="-128"/>
              <a:ea typeface="メイリオ" panose="020B0604030504040204" pitchFamily="50" charset="-128"/>
            </a:endParaRPr>
          </a:p>
          <a:p>
            <a:pPr marL="514350" indent="-514350">
              <a:buFont typeface="+mj-lt"/>
              <a:buAutoNum type="arabicPeriod"/>
            </a:pPr>
            <a:r>
              <a:rPr lang="ja-JP" altLang="en-US" dirty="0">
                <a:latin typeface="メイリオ" panose="020B0604030504040204" pitchFamily="50" charset="-128"/>
                <a:ea typeface="メイリオ" panose="020B0604030504040204" pitchFamily="50" charset="-128"/>
              </a:rPr>
              <a:t>コードの要点</a:t>
            </a:r>
          </a:p>
          <a:p>
            <a:pPr marL="514350" indent="-514350">
              <a:buFont typeface="+mj-lt"/>
              <a:buAutoNum type="arabicPeriod"/>
            </a:pPr>
            <a:r>
              <a:rPr lang="ja-JP" altLang="en-US" dirty="0">
                <a:latin typeface="メイリオ" panose="020B0604030504040204" pitchFamily="50" charset="-128"/>
                <a:ea typeface="メイリオ" panose="020B0604030504040204" pitchFamily="50" charset="-128"/>
              </a:rPr>
              <a:t>再利用方法・適用範囲</a:t>
            </a:r>
          </a:p>
          <a:p>
            <a:pPr marL="514350" indent="-514350">
              <a:buFont typeface="+mj-lt"/>
              <a:buAutoNum type="arabicPeriod"/>
            </a:pPr>
            <a:r>
              <a:rPr lang="ja-JP" altLang="en-US" dirty="0">
                <a:latin typeface="メイリオ" panose="020B0604030504040204" pitchFamily="50" charset="-128"/>
                <a:ea typeface="メイリオ" panose="020B0604030504040204" pitchFamily="50" charset="-128"/>
              </a:rPr>
              <a:t>制約・リスクと対策</a:t>
            </a:r>
          </a:p>
          <a:p>
            <a:pPr marL="514350" indent="-514350">
              <a:buFont typeface="+mj-lt"/>
              <a:buAutoNum type="arabicPeriod"/>
            </a:pPr>
            <a:r>
              <a:rPr lang="ja-JP" altLang="en-US" dirty="0">
                <a:latin typeface="メイリオ" panose="020B0604030504040204" pitchFamily="50" charset="-128"/>
                <a:ea typeface="メイリオ" panose="020B0604030504040204" pitchFamily="50" charset="-128"/>
              </a:rPr>
              <a:t>今後の拡張</a:t>
            </a:r>
          </a:p>
          <a:p>
            <a:pPr marL="0" indent="0">
              <a:buNone/>
            </a:pPr>
            <a:endParaRPr kumimoji="1" lang="ja-JP" altLang="en-US" dirty="0"/>
          </a:p>
        </p:txBody>
      </p:sp>
    </p:spTree>
    <p:extLst>
      <p:ext uri="{BB962C8B-B14F-4D97-AF65-F5344CB8AC3E}">
        <p14:creationId xmlns:p14="http://schemas.microsoft.com/office/powerpoint/2010/main" val="489746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BD8C97-662D-CECE-AD96-74991FCC6D42}"/>
              </a:ext>
            </a:extLst>
          </p:cNvPr>
          <p:cNvSpPr>
            <a:spLocks noGrp="1"/>
          </p:cNvSpPr>
          <p:nvPr>
            <p:ph type="title"/>
          </p:nvPr>
        </p:nvSpPr>
        <p:spPr/>
        <p:txBody>
          <a:bodyPr>
            <a:normAutofit/>
          </a:bodyPr>
          <a:lstStyle/>
          <a:p>
            <a:r>
              <a:rPr lang="en-US" altLang="ja-JP" sz="3600" b="1" dirty="0">
                <a:latin typeface="メイリオ" panose="020B0604030504040204" pitchFamily="50" charset="-128"/>
                <a:ea typeface="メイリオ" panose="020B0604030504040204" pitchFamily="50" charset="-128"/>
              </a:rPr>
              <a:t>1.</a:t>
            </a:r>
            <a:r>
              <a:rPr lang="ja-JP" altLang="en-US" sz="3600" b="1" dirty="0">
                <a:latin typeface="メイリオ" panose="020B0604030504040204" pitchFamily="50" charset="-128"/>
                <a:ea typeface="メイリオ" panose="020B0604030504040204" pitchFamily="50" charset="-128"/>
              </a:rPr>
              <a:t>概要</a:t>
            </a:r>
            <a:endParaRPr kumimoji="1" lang="ja-JP" altLang="en-US" sz="3600" dirty="0">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BA4836FC-ABA2-5157-20BB-D13BA2C66167}"/>
              </a:ext>
            </a:extLst>
          </p:cNvPr>
          <p:cNvSpPr>
            <a:spLocks noGrp="1"/>
          </p:cNvSpPr>
          <p:nvPr>
            <p:ph idx="1"/>
          </p:nvPr>
        </p:nvSpPr>
        <p:spPr/>
        <p:txBody>
          <a:bodyPr/>
          <a:lstStyle/>
          <a:p>
            <a:r>
              <a:rPr lang="ja-JP" altLang="en-US" dirty="0">
                <a:latin typeface="メイリオ" panose="020B0604030504040204" pitchFamily="50" charset="-128"/>
                <a:ea typeface="メイリオ" panose="020B0604030504040204" pitchFamily="50" charset="-128"/>
              </a:rPr>
              <a:t>目的</a:t>
            </a:r>
            <a:r>
              <a:rPr lang="en-US" altLang="ja-JP" dirty="0">
                <a:latin typeface="メイリオ" panose="020B0604030504040204" pitchFamily="50" charset="-128"/>
                <a:ea typeface="メイリオ" panose="020B0604030504040204" pitchFamily="50" charset="-128"/>
              </a:rPr>
              <a:t>:</a:t>
            </a:r>
          </a:p>
          <a:p>
            <a:pPr marL="457200" lvl="1" indent="0">
              <a:buNone/>
            </a:pPr>
            <a:r>
              <a:rPr lang="ja-JP" altLang="en-US" dirty="0">
                <a:latin typeface="メイリオ" panose="020B0604030504040204" pitchFamily="50" charset="-128"/>
                <a:ea typeface="メイリオ" panose="020B0604030504040204" pitchFamily="50" charset="-128"/>
              </a:rPr>
              <a:t>大量のテキスト</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ログ</a:t>
            </a:r>
            <a:r>
              <a:rPr lang="en-US" altLang="ja-JP" dirty="0">
                <a:latin typeface="メイリオ" panose="020B0604030504040204" pitchFamily="50" charset="-128"/>
                <a:ea typeface="メイリオ" panose="020B0604030504040204" pitchFamily="50" charset="-128"/>
              </a:rPr>
              <a:t>/CSV/TSV/*.txt)</a:t>
            </a:r>
            <a:r>
              <a:rPr lang="ja-JP" altLang="en-US" dirty="0">
                <a:latin typeface="メイリオ" panose="020B0604030504040204" pitchFamily="50" charset="-128"/>
                <a:ea typeface="メイリオ" panose="020B0604030504040204" pitchFamily="50" charset="-128"/>
              </a:rPr>
              <a:t>を</a:t>
            </a:r>
            <a:r>
              <a:rPr lang="en-US" altLang="ja-JP" dirty="0">
                <a:latin typeface="メイリオ" panose="020B0604030504040204" pitchFamily="50" charset="-128"/>
                <a:ea typeface="メイリオ" panose="020B0604030504040204" pitchFamily="50" charset="-128"/>
              </a:rPr>
              <a:t>Excel</a:t>
            </a:r>
            <a:r>
              <a:rPr lang="ja-JP" altLang="en-US" dirty="0">
                <a:latin typeface="メイリオ" panose="020B0604030504040204" pitchFamily="50" charset="-128"/>
                <a:ea typeface="メイリオ" panose="020B0604030504040204" pitchFamily="50" charset="-128"/>
              </a:rPr>
              <a:t>に自動取り込みし、分析・報告用に整形する。</a:t>
            </a:r>
          </a:p>
          <a:p>
            <a:r>
              <a:rPr lang="ja-JP" altLang="en-US" dirty="0">
                <a:latin typeface="メイリオ" panose="020B0604030504040204" pitchFamily="50" charset="-128"/>
                <a:ea typeface="メイリオ" panose="020B0604030504040204" pitchFamily="50" charset="-128"/>
              </a:rPr>
              <a:t>一言で</a:t>
            </a:r>
            <a:r>
              <a:rPr lang="en-US" altLang="ja-JP" dirty="0">
                <a:latin typeface="メイリオ" panose="020B0604030504040204" pitchFamily="50" charset="-128"/>
                <a:ea typeface="メイリオ" panose="020B0604030504040204" pitchFamily="50" charset="-128"/>
              </a:rPr>
              <a:t>:</a:t>
            </a:r>
          </a:p>
          <a:p>
            <a:pPr marL="457200" lvl="1" indent="0">
              <a:buNone/>
            </a:pPr>
            <a:r>
              <a:rPr lang="ja-JP" altLang="en-US" dirty="0">
                <a:latin typeface="メイリオ" panose="020B0604030504040204" pitchFamily="50" charset="-128"/>
                <a:ea typeface="メイリオ" panose="020B0604030504040204" pitchFamily="50" charset="-128"/>
              </a:rPr>
              <a:t>フォルダを指定→ボタン</a:t>
            </a:r>
            <a:r>
              <a:rPr lang="en-US" altLang="ja-JP" dirty="0">
                <a:latin typeface="メイリオ" panose="020B0604030504040204" pitchFamily="50" charset="-128"/>
                <a:ea typeface="メイリオ" panose="020B0604030504040204" pitchFamily="50" charset="-128"/>
              </a:rPr>
              <a:t>1</a:t>
            </a:r>
            <a:r>
              <a:rPr lang="ja-JP" altLang="en-US" dirty="0">
                <a:latin typeface="メイリオ" panose="020B0604030504040204" pitchFamily="50" charset="-128"/>
                <a:ea typeface="メイリオ" panose="020B0604030504040204" pitchFamily="50" charset="-128"/>
              </a:rPr>
              <a:t>回→所定レイアウトに集約。</a:t>
            </a:r>
          </a:p>
          <a:p>
            <a:pPr marL="0" indent="0">
              <a:buNone/>
            </a:pPr>
            <a:endParaRPr kumimoji="1" lang="ja-JP" altLang="en-US" dirty="0"/>
          </a:p>
        </p:txBody>
      </p:sp>
    </p:spTree>
    <p:extLst>
      <p:ext uri="{BB962C8B-B14F-4D97-AF65-F5344CB8AC3E}">
        <p14:creationId xmlns:p14="http://schemas.microsoft.com/office/powerpoint/2010/main" val="442123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97A54A-FEFA-BA5F-CE05-466D8B2C6210}"/>
              </a:ext>
            </a:extLst>
          </p:cNvPr>
          <p:cNvSpPr>
            <a:spLocks noGrp="1"/>
          </p:cNvSpPr>
          <p:nvPr>
            <p:ph type="title"/>
          </p:nvPr>
        </p:nvSpPr>
        <p:spPr/>
        <p:txBody>
          <a:bodyPr>
            <a:normAutofit/>
          </a:bodyPr>
          <a:lstStyle/>
          <a:p>
            <a:r>
              <a:rPr lang="en-US" altLang="ja-JP" sz="3600" b="1" dirty="0">
                <a:latin typeface="メイリオ" panose="020B0604030504040204" pitchFamily="50" charset="-128"/>
                <a:ea typeface="メイリオ" panose="020B0604030504040204" pitchFamily="50" charset="-128"/>
              </a:rPr>
              <a:t>2.</a:t>
            </a:r>
            <a:r>
              <a:rPr lang="ja-JP" altLang="en-US" sz="3600" b="1" dirty="0">
                <a:latin typeface="メイリオ" panose="020B0604030504040204" pitchFamily="50" charset="-128"/>
                <a:ea typeface="メイリオ" panose="020B0604030504040204" pitchFamily="50" charset="-128"/>
              </a:rPr>
              <a:t>課題</a:t>
            </a:r>
            <a:r>
              <a:rPr lang="en-US" altLang="ja-JP" sz="3600" b="1" dirty="0">
                <a:latin typeface="メイリオ" panose="020B0604030504040204" pitchFamily="50" charset="-128"/>
                <a:ea typeface="メイリオ" panose="020B0604030504040204" pitchFamily="50" charset="-128"/>
              </a:rPr>
              <a:t>(Before)</a:t>
            </a:r>
            <a:r>
              <a:rPr lang="ja-JP" altLang="en-US" sz="3600" b="1" dirty="0">
                <a:latin typeface="メイリオ" panose="020B0604030504040204" pitchFamily="50" charset="-128"/>
                <a:ea typeface="メイリオ" panose="020B0604030504040204" pitchFamily="50" charset="-128"/>
              </a:rPr>
              <a:t>と解決策</a:t>
            </a:r>
            <a:r>
              <a:rPr lang="en-US" altLang="ja-JP" sz="3600" b="1" dirty="0">
                <a:latin typeface="メイリオ" panose="020B0604030504040204" pitchFamily="50" charset="-128"/>
                <a:ea typeface="メイリオ" panose="020B0604030504040204" pitchFamily="50" charset="-128"/>
              </a:rPr>
              <a:t>(After)</a:t>
            </a:r>
            <a:endParaRPr kumimoji="1" lang="ja-JP" altLang="en-US" sz="3600" dirty="0">
              <a:latin typeface="メイリオ" panose="020B0604030504040204" pitchFamily="50" charset="-128"/>
              <a:ea typeface="メイリオ" panose="020B0604030504040204" pitchFamily="50" charset="-128"/>
            </a:endParaRPr>
          </a:p>
        </p:txBody>
      </p:sp>
      <p:sp>
        <p:nvSpPr>
          <p:cNvPr id="4" name="テキスト プレースホルダー 3">
            <a:extLst>
              <a:ext uri="{FF2B5EF4-FFF2-40B4-BE49-F238E27FC236}">
                <a16:creationId xmlns:a16="http://schemas.microsoft.com/office/drawing/2014/main" id="{05FC20DB-38DA-4166-69BF-457CD0F66BFB}"/>
              </a:ext>
            </a:extLst>
          </p:cNvPr>
          <p:cNvSpPr>
            <a:spLocks noGrp="1"/>
          </p:cNvSpPr>
          <p:nvPr>
            <p:ph type="body" idx="1"/>
          </p:nvPr>
        </p:nvSpPr>
        <p:spPr>
          <a:solidFill>
            <a:srgbClr val="FF0000"/>
          </a:solidFill>
        </p:spPr>
        <p:txBody>
          <a:bodyPr anchor="ctr"/>
          <a:lstStyle/>
          <a:p>
            <a:pPr algn="ctr"/>
            <a:r>
              <a:rPr lang="ja-JP" altLang="en-US" dirty="0"/>
              <a:t>課題</a:t>
            </a:r>
            <a:r>
              <a:rPr lang="en-US" altLang="ja-JP" dirty="0"/>
              <a:t>(Before)</a:t>
            </a:r>
            <a:endParaRPr lang="ja-JP" altLang="en-US" dirty="0"/>
          </a:p>
        </p:txBody>
      </p:sp>
      <p:sp>
        <p:nvSpPr>
          <p:cNvPr id="3" name="コンテンツ プレースホルダー 2">
            <a:extLst>
              <a:ext uri="{FF2B5EF4-FFF2-40B4-BE49-F238E27FC236}">
                <a16:creationId xmlns:a16="http://schemas.microsoft.com/office/drawing/2014/main" id="{57FF30A9-9272-4E3C-0DCE-E2E91148A8FC}"/>
              </a:ext>
            </a:extLst>
          </p:cNvPr>
          <p:cNvSpPr>
            <a:spLocks noGrp="1"/>
          </p:cNvSpPr>
          <p:nvPr>
            <p:ph sz="half" idx="2"/>
          </p:nvPr>
        </p:nvSpPr>
        <p:spPr>
          <a:xfrm>
            <a:off x="839788" y="2571750"/>
            <a:ext cx="5180013" cy="4133849"/>
          </a:xfrm>
          <a:solidFill>
            <a:srgbClr val="FFBEAF"/>
          </a:solidFill>
        </p:spPr>
        <p:txBody>
          <a:bodyPr anchor="t">
            <a:normAutofit fontScale="70000" lnSpcReduction="20000"/>
          </a:bodyPr>
          <a:lstStyle/>
          <a:p>
            <a:endParaRPr lang="en-US" altLang="ja-JP" sz="3200" dirty="0">
              <a:latin typeface="メイリオ" panose="020B0604030504040204" pitchFamily="50" charset="-128"/>
              <a:ea typeface="メイリオ" panose="020B0604030504040204" pitchFamily="50" charset="-128"/>
            </a:endParaRPr>
          </a:p>
          <a:p>
            <a:pPr>
              <a:lnSpc>
                <a:spcPct val="120000"/>
              </a:lnSpc>
            </a:pPr>
            <a:r>
              <a:rPr lang="ja-JP" altLang="en-US" sz="3200" dirty="0">
                <a:latin typeface="メイリオ" panose="020B0604030504040204" pitchFamily="50" charset="-128"/>
                <a:ea typeface="メイリオ" panose="020B0604030504040204" pitchFamily="50" charset="-128"/>
              </a:rPr>
              <a:t>毎日</a:t>
            </a:r>
            <a:r>
              <a:rPr lang="en-US" altLang="ja-JP" sz="3200" dirty="0">
                <a:latin typeface="メイリオ" panose="020B0604030504040204" pitchFamily="50" charset="-128"/>
                <a:ea typeface="メイリオ" panose="020B0604030504040204" pitchFamily="50" charset="-128"/>
              </a:rPr>
              <a:t>/</a:t>
            </a:r>
            <a:r>
              <a:rPr lang="ja-JP" altLang="en-US" sz="3200" dirty="0">
                <a:latin typeface="メイリオ" panose="020B0604030504040204" pitchFamily="50" charset="-128"/>
                <a:ea typeface="メイリオ" panose="020B0604030504040204" pitchFamily="50" charset="-128"/>
              </a:rPr>
              <a:t>毎週のログ取り込みを手作業でコピペ→</a:t>
            </a:r>
            <a:r>
              <a:rPr lang="en-US" altLang="ja-JP" sz="3200" dirty="0">
                <a:latin typeface="メイリオ" panose="020B0604030504040204" pitchFamily="50" charset="-128"/>
                <a:ea typeface="メイリオ" panose="020B0604030504040204" pitchFamily="50" charset="-128"/>
              </a:rPr>
              <a:t>1</a:t>
            </a:r>
            <a:r>
              <a:rPr lang="ja-JP" altLang="en-US" sz="3200" dirty="0">
                <a:latin typeface="メイリオ" panose="020B0604030504040204" pitchFamily="50" charset="-128"/>
                <a:ea typeface="メイリオ" panose="020B0604030504040204" pitchFamily="50" charset="-128"/>
              </a:rPr>
              <a:t>ファイル数分</a:t>
            </a:r>
            <a:r>
              <a:rPr lang="en-US" altLang="ja-JP" sz="3200" dirty="0">
                <a:latin typeface="メイリオ" panose="020B0604030504040204" pitchFamily="50" charset="-128"/>
                <a:ea typeface="メイリオ" panose="020B0604030504040204" pitchFamily="50" charset="-128"/>
              </a:rPr>
              <a:t>×</a:t>
            </a:r>
            <a:r>
              <a:rPr lang="ja-JP" altLang="en-US" sz="3200" dirty="0">
                <a:latin typeface="メイリオ" panose="020B0604030504040204" pitchFamily="50" charset="-128"/>
                <a:ea typeface="メイリオ" panose="020B0604030504040204" pitchFamily="50" charset="-128"/>
              </a:rPr>
              <a:t>件数</a:t>
            </a:r>
          </a:p>
          <a:p>
            <a:pPr>
              <a:lnSpc>
                <a:spcPct val="120000"/>
              </a:lnSpc>
            </a:pPr>
            <a:r>
              <a:rPr lang="ja-JP" altLang="en-US" sz="3200" dirty="0">
                <a:latin typeface="メイリオ" panose="020B0604030504040204" pitchFamily="50" charset="-128"/>
                <a:ea typeface="メイリオ" panose="020B0604030504040204" pitchFamily="50" charset="-128"/>
              </a:rPr>
              <a:t>文字コード</a:t>
            </a:r>
            <a:r>
              <a:rPr lang="en-US" altLang="ja-JP" sz="3200" dirty="0">
                <a:latin typeface="メイリオ" panose="020B0604030504040204" pitchFamily="50" charset="-128"/>
                <a:ea typeface="メイリオ" panose="020B0604030504040204" pitchFamily="50" charset="-128"/>
              </a:rPr>
              <a:t>/</a:t>
            </a:r>
            <a:r>
              <a:rPr lang="ja-JP" altLang="en-US" sz="3200" dirty="0">
                <a:latin typeface="メイリオ" panose="020B0604030504040204" pitchFamily="50" charset="-128"/>
                <a:ea typeface="メイリオ" panose="020B0604030504040204" pitchFamily="50" charset="-128"/>
              </a:rPr>
              <a:t>改行コードの差で文字化けや整形崩れ</a:t>
            </a:r>
          </a:p>
          <a:p>
            <a:pPr>
              <a:lnSpc>
                <a:spcPct val="120000"/>
              </a:lnSpc>
            </a:pPr>
            <a:r>
              <a:rPr lang="ja-JP" altLang="en-US" sz="3200" dirty="0">
                <a:latin typeface="メイリオ" panose="020B0604030504040204" pitchFamily="50" charset="-128"/>
                <a:ea typeface="メイリオ" panose="020B0604030504040204" pitchFamily="50" charset="-128"/>
              </a:rPr>
              <a:t>貼り付け位置や列ずれのヒューマンエラー</a:t>
            </a:r>
          </a:p>
          <a:p>
            <a:pPr>
              <a:lnSpc>
                <a:spcPct val="120000"/>
              </a:lnSpc>
            </a:pPr>
            <a:r>
              <a:rPr lang="ja-JP" altLang="en-US" sz="3200" dirty="0">
                <a:latin typeface="メイリオ" panose="020B0604030504040204" pitchFamily="50" charset="-128"/>
                <a:ea typeface="メイリオ" panose="020B0604030504040204" pitchFamily="50" charset="-128"/>
              </a:rPr>
              <a:t>担当者によって品質とスピードにばらつき</a:t>
            </a:r>
          </a:p>
          <a:p>
            <a:pPr marL="0" indent="0">
              <a:buNone/>
            </a:pPr>
            <a:endParaRPr kumimoji="1" lang="ja-JP" altLang="en-US" dirty="0"/>
          </a:p>
        </p:txBody>
      </p:sp>
      <p:sp>
        <p:nvSpPr>
          <p:cNvPr id="5" name="テキスト プレースホルダー 4">
            <a:extLst>
              <a:ext uri="{FF2B5EF4-FFF2-40B4-BE49-F238E27FC236}">
                <a16:creationId xmlns:a16="http://schemas.microsoft.com/office/drawing/2014/main" id="{9F317A07-9645-3A8B-2315-15650007A5E3}"/>
              </a:ext>
            </a:extLst>
          </p:cNvPr>
          <p:cNvSpPr>
            <a:spLocks noGrp="1"/>
          </p:cNvSpPr>
          <p:nvPr>
            <p:ph type="body" sz="quarter" idx="3"/>
          </p:nvPr>
        </p:nvSpPr>
        <p:spPr>
          <a:solidFill>
            <a:schemeClr val="accent5">
              <a:lumMod val="75000"/>
            </a:schemeClr>
          </a:solidFill>
        </p:spPr>
        <p:txBody>
          <a:bodyPr anchor="ctr"/>
          <a:lstStyle/>
          <a:p>
            <a:pPr algn="ctr"/>
            <a:r>
              <a:rPr lang="ja-JP" altLang="en-US" dirty="0"/>
              <a:t>解決策</a:t>
            </a:r>
            <a:r>
              <a:rPr lang="en-US" altLang="ja-JP" dirty="0"/>
              <a:t>(After)</a:t>
            </a:r>
            <a:endParaRPr lang="ja-JP" altLang="en-US" dirty="0"/>
          </a:p>
        </p:txBody>
      </p:sp>
      <p:sp>
        <p:nvSpPr>
          <p:cNvPr id="6" name="コンテンツ プレースホルダー 5">
            <a:extLst>
              <a:ext uri="{FF2B5EF4-FFF2-40B4-BE49-F238E27FC236}">
                <a16:creationId xmlns:a16="http://schemas.microsoft.com/office/drawing/2014/main" id="{E2F67896-8543-5E62-D3BF-96709CF3AE7D}"/>
              </a:ext>
            </a:extLst>
          </p:cNvPr>
          <p:cNvSpPr>
            <a:spLocks noGrp="1"/>
          </p:cNvSpPr>
          <p:nvPr>
            <p:ph sz="quarter" idx="4"/>
          </p:nvPr>
        </p:nvSpPr>
        <p:spPr>
          <a:xfrm>
            <a:off x="6172200" y="2571750"/>
            <a:ext cx="5183188" cy="4067173"/>
          </a:xfrm>
          <a:solidFill>
            <a:schemeClr val="accent5">
              <a:lumMod val="20000"/>
              <a:lumOff val="80000"/>
            </a:schemeClr>
          </a:solidFill>
        </p:spPr>
        <p:txBody>
          <a:bodyPr>
            <a:normAutofit fontScale="70000" lnSpcReduction="20000"/>
          </a:bodyPr>
          <a:lstStyle/>
          <a:p>
            <a:endParaRPr lang="en-US" altLang="ja-JP" dirty="0">
              <a:latin typeface="メイリオ" panose="020B0604030504040204" pitchFamily="50" charset="-128"/>
              <a:ea typeface="メイリオ" panose="020B0604030504040204" pitchFamily="50" charset="-128"/>
            </a:endParaRPr>
          </a:p>
          <a:p>
            <a:pPr>
              <a:lnSpc>
                <a:spcPct val="120000"/>
              </a:lnSpc>
            </a:pPr>
            <a:r>
              <a:rPr lang="ja-JP" altLang="en-US" sz="3100" dirty="0">
                <a:latin typeface="メイリオ" panose="020B0604030504040204" pitchFamily="50" charset="-128"/>
                <a:ea typeface="メイリオ" panose="020B0604030504040204" pitchFamily="50" charset="-128"/>
              </a:rPr>
              <a:t>フォルダ内のテキストを自動走査し、設定に従って一括取り込み</a:t>
            </a:r>
          </a:p>
          <a:p>
            <a:pPr>
              <a:lnSpc>
                <a:spcPct val="120000"/>
              </a:lnSpc>
            </a:pPr>
            <a:r>
              <a:rPr lang="ja-JP" altLang="en-US" sz="3100" dirty="0">
                <a:latin typeface="メイリオ" panose="020B0604030504040204" pitchFamily="50" charset="-128"/>
                <a:ea typeface="メイリオ" panose="020B0604030504040204" pitchFamily="50" charset="-128"/>
              </a:rPr>
              <a:t>貼り付け行</a:t>
            </a:r>
            <a:r>
              <a:rPr lang="en-US" altLang="ja-JP" sz="3100" dirty="0">
                <a:latin typeface="メイリオ" panose="020B0604030504040204" pitchFamily="50" charset="-128"/>
                <a:ea typeface="メイリオ" panose="020B0604030504040204" pitchFamily="50" charset="-128"/>
              </a:rPr>
              <a:t>/</a:t>
            </a:r>
            <a:r>
              <a:rPr lang="ja-JP" altLang="en-US" sz="3100" dirty="0">
                <a:latin typeface="メイリオ" panose="020B0604030504040204" pitchFamily="50" charset="-128"/>
                <a:ea typeface="メイリオ" panose="020B0604030504040204" pitchFamily="50" charset="-128"/>
              </a:rPr>
              <a:t>列、区切り文字、エンコード等を自動処理</a:t>
            </a:r>
          </a:p>
          <a:p>
            <a:pPr>
              <a:lnSpc>
                <a:spcPct val="120000"/>
              </a:lnSpc>
            </a:pPr>
            <a:r>
              <a:rPr lang="ja-JP" altLang="en-US" sz="3100" dirty="0">
                <a:latin typeface="メイリオ" panose="020B0604030504040204" pitchFamily="50" charset="-128"/>
                <a:ea typeface="メイリオ" panose="020B0604030504040204" pitchFamily="50" charset="-128"/>
              </a:rPr>
              <a:t>ボタン</a:t>
            </a:r>
            <a:r>
              <a:rPr lang="en-US" altLang="ja-JP" sz="3100" dirty="0">
                <a:latin typeface="メイリオ" panose="020B0604030504040204" pitchFamily="50" charset="-128"/>
                <a:ea typeface="メイリオ" panose="020B0604030504040204" pitchFamily="50" charset="-128"/>
              </a:rPr>
              <a:t>1</a:t>
            </a:r>
            <a:r>
              <a:rPr lang="ja-JP" altLang="en-US" sz="3100" dirty="0">
                <a:latin typeface="メイリオ" panose="020B0604030504040204" pitchFamily="50" charset="-128"/>
                <a:ea typeface="メイリオ" panose="020B0604030504040204" pitchFamily="50" charset="-128"/>
              </a:rPr>
              <a:t>クリックで誰でも同じ結果</a:t>
            </a:r>
            <a:r>
              <a:rPr lang="en-US" altLang="ja-JP" sz="3100" dirty="0">
                <a:latin typeface="メイリオ" panose="020B0604030504040204" pitchFamily="50" charset="-128"/>
                <a:ea typeface="メイリオ" panose="020B0604030504040204" pitchFamily="50" charset="-128"/>
              </a:rPr>
              <a:t>(</a:t>
            </a:r>
            <a:r>
              <a:rPr lang="ja-JP" altLang="en-US" sz="3100" dirty="0">
                <a:latin typeface="メイリオ" panose="020B0604030504040204" pitchFamily="50" charset="-128"/>
                <a:ea typeface="メイリオ" panose="020B0604030504040204" pitchFamily="50" charset="-128"/>
              </a:rPr>
              <a:t>標準化</a:t>
            </a:r>
            <a:r>
              <a:rPr lang="en-US" altLang="ja-JP" sz="3100" dirty="0">
                <a:latin typeface="メイリオ" panose="020B0604030504040204" pitchFamily="50" charset="-128"/>
                <a:ea typeface="メイリオ" panose="020B0604030504040204" pitchFamily="50" charset="-128"/>
              </a:rPr>
              <a:t>)</a:t>
            </a:r>
            <a:endParaRPr lang="ja-JP" altLang="en-US" sz="3100" dirty="0">
              <a:latin typeface="メイリオ" panose="020B0604030504040204" pitchFamily="50" charset="-128"/>
              <a:ea typeface="メイリオ" panose="020B0604030504040204" pitchFamily="50" charset="-128"/>
            </a:endParaRPr>
          </a:p>
          <a:p>
            <a:pPr>
              <a:lnSpc>
                <a:spcPct val="120000"/>
              </a:lnSpc>
            </a:pPr>
            <a:r>
              <a:rPr lang="ja-JP" altLang="en-US" sz="3100" dirty="0">
                <a:latin typeface="メイリオ" panose="020B0604030504040204" pitchFamily="50" charset="-128"/>
                <a:ea typeface="メイリオ" panose="020B0604030504040204" pitchFamily="50" charset="-128"/>
              </a:rPr>
              <a:t>可視化</a:t>
            </a:r>
            <a:r>
              <a:rPr lang="en-US" altLang="ja-JP" sz="3100" dirty="0">
                <a:latin typeface="メイリオ" panose="020B0604030504040204" pitchFamily="50" charset="-128"/>
                <a:ea typeface="メイリオ" panose="020B0604030504040204" pitchFamily="50" charset="-128"/>
              </a:rPr>
              <a:t>/</a:t>
            </a:r>
            <a:r>
              <a:rPr lang="ja-JP" altLang="en-US" sz="3100" dirty="0">
                <a:latin typeface="メイリオ" panose="020B0604030504040204" pitchFamily="50" charset="-128"/>
                <a:ea typeface="メイリオ" panose="020B0604030504040204" pitchFamily="50" charset="-128"/>
              </a:rPr>
              <a:t>分析の前段を自動化し、作業時間を大幅短縮</a:t>
            </a:r>
          </a:p>
          <a:p>
            <a:endParaRPr lang="ja-JP" altLang="en-US" dirty="0"/>
          </a:p>
        </p:txBody>
      </p:sp>
      <p:sp>
        <p:nvSpPr>
          <p:cNvPr id="7" name="矢印: 右 6">
            <a:extLst>
              <a:ext uri="{FF2B5EF4-FFF2-40B4-BE49-F238E27FC236}">
                <a16:creationId xmlns:a16="http://schemas.microsoft.com/office/drawing/2014/main" id="{6EB37F2F-F96E-F6A0-53D3-F297D90B591A}"/>
              </a:ext>
            </a:extLst>
          </p:cNvPr>
          <p:cNvSpPr/>
          <p:nvPr/>
        </p:nvSpPr>
        <p:spPr>
          <a:xfrm>
            <a:off x="5281612" y="1788317"/>
            <a:ext cx="1628775" cy="590550"/>
          </a:xfrm>
          <a:prstGeom prst="rightArrow">
            <a:avLst/>
          </a:prstGeom>
          <a:solidFill>
            <a:schemeClr val="accent6">
              <a:lumMod val="60000"/>
              <a:lumOff val="40000"/>
            </a:schemeClr>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 name="グループ化 7">
            <a:extLst>
              <a:ext uri="{FF2B5EF4-FFF2-40B4-BE49-F238E27FC236}">
                <a16:creationId xmlns:a16="http://schemas.microsoft.com/office/drawing/2014/main" id="{3FDBFE2B-4385-B4B5-3B2E-135EAEBFAC17}"/>
              </a:ext>
            </a:extLst>
          </p:cNvPr>
          <p:cNvGrpSpPr/>
          <p:nvPr/>
        </p:nvGrpSpPr>
        <p:grpSpPr>
          <a:xfrm>
            <a:off x="4183943" y="5878414"/>
            <a:ext cx="1188157" cy="827185"/>
            <a:chOff x="2269250" y="3819450"/>
            <a:chExt cx="1773944" cy="1122459"/>
          </a:xfrm>
        </p:grpSpPr>
        <mc:AlternateContent xmlns:mc="http://schemas.openxmlformats.org/markup-compatibility/2006">
          <mc:Choice xmlns:p14="http://schemas.microsoft.com/office/powerpoint/2010/main" Requires="p14">
            <p:contentPart p14:bwMode="auto" r:id="rId2">
              <p14:nvContentPartPr>
                <p14:cNvPr id="9" name="インク 8">
                  <a:extLst>
                    <a:ext uri="{FF2B5EF4-FFF2-40B4-BE49-F238E27FC236}">
                      <a16:creationId xmlns:a16="http://schemas.microsoft.com/office/drawing/2014/main" id="{03F42D5D-216F-D62D-E116-47FF36B433D2}"/>
                    </a:ext>
                  </a:extLst>
                </p14:cNvPr>
                <p14:cNvContentPartPr/>
                <p14:nvPr/>
              </p14:nvContentPartPr>
              <p14:xfrm>
                <a:off x="3366394" y="3832099"/>
                <a:ext cx="655200" cy="537840"/>
              </p14:xfrm>
            </p:contentPart>
          </mc:Choice>
          <mc:Fallback>
            <p:pic>
              <p:nvPicPr>
                <p:cNvPr id="9" name="インク 8">
                  <a:extLst>
                    <a:ext uri="{FF2B5EF4-FFF2-40B4-BE49-F238E27FC236}">
                      <a16:creationId xmlns:a16="http://schemas.microsoft.com/office/drawing/2014/main" id="{03F42D5D-216F-D62D-E116-47FF36B433D2}"/>
                    </a:ext>
                  </a:extLst>
                </p:cNvPr>
                <p:cNvPicPr/>
                <p:nvPr/>
              </p:nvPicPr>
              <p:blipFill>
                <a:blip r:embed="rId3"/>
                <a:stretch>
                  <a:fillRect/>
                </a:stretch>
              </p:blipFill>
              <p:spPr>
                <a:xfrm>
                  <a:off x="3272333" y="3746611"/>
                  <a:ext cx="842784" cy="708327"/>
                </a:xfrm>
                <a:prstGeom prst="rect">
                  <a:avLst/>
                </a:prstGeom>
              </p:spPr>
            </p:pic>
          </mc:Fallback>
        </mc:AlternateContent>
        <p:pic>
          <p:nvPicPr>
            <p:cNvPr id="10" name="図 9">
              <a:extLst>
                <a:ext uri="{FF2B5EF4-FFF2-40B4-BE49-F238E27FC236}">
                  <a16:creationId xmlns:a16="http://schemas.microsoft.com/office/drawing/2014/main" id="{526F17BC-3272-4979-9DD9-977445331707}"/>
                </a:ext>
              </a:extLst>
            </p:cNvPr>
            <p:cNvPicPr>
              <a:picLocks noChangeAspect="1"/>
            </p:cNvPicPr>
            <p:nvPr/>
          </p:nvPicPr>
          <p:blipFill>
            <a:blip r:embed="rId4"/>
            <a:stretch>
              <a:fillRect/>
            </a:stretch>
          </p:blipFill>
          <p:spPr>
            <a:xfrm>
              <a:off x="2269250" y="3943890"/>
              <a:ext cx="998019" cy="998019"/>
            </a:xfrm>
            <a:prstGeom prst="rect">
              <a:avLst/>
            </a:prstGeom>
          </p:spPr>
        </p:pic>
        <mc:AlternateContent xmlns:mc="http://schemas.openxmlformats.org/markup-compatibility/2006">
          <mc:Choice xmlns:p14="http://schemas.microsoft.com/office/powerpoint/2010/main" Requires="p14">
            <p:contentPart p14:bwMode="auto" r:id="rId5">
              <p14:nvContentPartPr>
                <p14:cNvPr id="11" name="インク 10">
                  <a:extLst>
                    <a:ext uri="{FF2B5EF4-FFF2-40B4-BE49-F238E27FC236}">
                      <a16:creationId xmlns:a16="http://schemas.microsoft.com/office/drawing/2014/main" id="{9F56C5C5-6435-9002-AFE2-9369721036AD}"/>
                    </a:ext>
                  </a:extLst>
                </p14:cNvPr>
                <p14:cNvContentPartPr/>
                <p14:nvPr/>
              </p14:nvContentPartPr>
              <p14:xfrm>
                <a:off x="3366394" y="3819450"/>
                <a:ext cx="676800" cy="638280"/>
              </p14:xfrm>
            </p:contentPart>
          </mc:Choice>
          <mc:Fallback>
            <p:pic>
              <p:nvPicPr>
                <p:cNvPr id="11" name="インク 10">
                  <a:extLst>
                    <a:ext uri="{FF2B5EF4-FFF2-40B4-BE49-F238E27FC236}">
                      <a16:creationId xmlns:a16="http://schemas.microsoft.com/office/drawing/2014/main" id="{9F56C5C5-6435-9002-AFE2-9369721036AD}"/>
                    </a:ext>
                  </a:extLst>
                </p:cNvPr>
                <p:cNvPicPr/>
                <p:nvPr/>
              </p:nvPicPr>
              <p:blipFill>
                <a:blip r:embed="rId6"/>
                <a:stretch>
                  <a:fillRect/>
                </a:stretch>
              </p:blipFill>
              <p:spPr>
                <a:xfrm>
                  <a:off x="3272394" y="3733988"/>
                  <a:ext cx="864263" cy="808716"/>
                </a:xfrm>
                <a:prstGeom prst="rect">
                  <a:avLst/>
                </a:prstGeom>
              </p:spPr>
            </p:pic>
          </mc:Fallback>
        </mc:AlternateContent>
      </p:grpSp>
      <p:grpSp>
        <p:nvGrpSpPr>
          <p:cNvPr id="12" name="グループ化 11">
            <a:extLst>
              <a:ext uri="{FF2B5EF4-FFF2-40B4-BE49-F238E27FC236}">
                <a16:creationId xmlns:a16="http://schemas.microsoft.com/office/drawing/2014/main" id="{736C9C37-B9F9-74D3-BE88-61032963EC10}"/>
              </a:ext>
            </a:extLst>
          </p:cNvPr>
          <p:cNvGrpSpPr/>
          <p:nvPr/>
        </p:nvGrpSpPr>
        <p:grpSpPr>
          <a:xfrm>
            <a:off x="9648825" y="5793234"/>
            <a:ext cx="1266825" cy="845689"/>
            <a:chOff x="5341634" y="3559219"/>
            <a:chExt cx="2299146" cy="1420320"/>
          </a:xfrm>
        </p:grpSpPr>
        <mc:AlternateContent xmlns:mc="http://schemas.openxmlformats.org/markup-compatibility/2006">
          <mc:Choice xmlns:p14="http://schemas.microsoft.com/office/powerpoint/2010/main" Requires="p14">
            <p:contentPart p14:bwMode="auto" r:id="rId7">
              <p14:nvContentPartPr>
                <p14:cNvPr id="13" name="インク 12">
                  <a:extLst>
                    <a:ext uri="{FF2B5EF4-FFF2-40B4-BE49-F238E27FC236}">
                      <a16:creationId xmlns:a16="http://schemas.microsoft.com/office/drawing/2014/main" id="{EA084F28-2DA1-E5A4-C36A-56B1E4A64101}"/>
                    </a:ext>
                  </a:extLst>
                </p14:cNvPr>
                <p14:cNvContentPartPr/>
                <p14:nvPr/>
              </p14:nvContentPartPr>
              <p14:xfrm>
                <a:off x="6780380" y="3559219"/>
                <a:ext cx="860400" cy="810720"/>
              </p14:xfrm>
            </p:contentPart>
          </mc:Choice>
          <mc:Fallback>
            <p:pic>
              <p:nvPicPr>
                <p:cNvPr id="13" name="インク 12">
                  <a:extLst>
                    <a:ext uri="{FF2B5EF4-FFF2-40B4-BE49-F238E27FC236}">
                      <a16:creationId xmlns:a16="http://schemas.microsoft.com/office/drawing/2014/main" id="{EA084F28-2DA1-E5A4-C36A-56B1E4A64101}"/>
                    </a:ext>
                  </a:extLst>
                </p:cNvPr>
                <p:cNvPicPr/>
                <p:nvPr/>
              </p:nvPicPr>
              <p:blipFill>
                <a:blip r:embed="rId8"/>
                <a:stretch>
                  <a:fillRect/>
                </a:stretch>
              </p:blipFill>
              <p:spPr>
                <a:xfrm>
                  <a:off x="6666139" y="3453420"/>
                  <a:ext cx="1088230" cy="1021713"/>
                </a:xfrm>
                <a:prstGeom prst="rect">
                  <a:avLst/>
                </a:prstGeom>
              </p:spPr>
            </p:pic>
          </mc:Fallback>
        </mc:AlternateContent>
        <p:pic>
          <p:nvPicPr>
            <p:cNvPr id="14" name="図 13">
              <a:extLst>
                <a:ext uri="{FF2B5EF4-FFF2-40B4-BE49-F238E27FC236}">
                  <a16:creationId xmlns:a16="http://schemas.microsoft.com/office/drawing/2014/main" id="{58CB8E1C-69BF-1D72-84F0-0645B4ADE2EF}"/>
                </a:ext>
              </a:extLst>
            </p:cNvPr>
            <p:cNvPicPr>
              <a:picLocks noChangeAspect="1"/>
            </p:cNvPicPr>
            <p:nvPr/>
          </p:nvPicPr>
          <p:blipFill>
            <a:blip r:embed="rId9"/>
            <a:stretch>
              <a:fillRect/>
            </a:stretch>
          </p:blipFill>
          <p:spPr>
            <a:xfrm>
              <a:off x="5341634" y="3760339"/>
              <a:ext cx="1219200" cy="1219200"/>
            </a:xfrm>
            <a:prstGeom prst="rect">
              <a:avLst/>
            </a:prstGeom>
          </p:spPr>
        </p:pic>
      </p:grpSp>
    </p:spTree>
    <p:extLst>
      <p:ext uri="{BB962C8B-B14F-4D97-AF65-F5344CB8AC3E}">
        <p14:creationId xmlns:p14="http://schemas.microsoft.com/office/powerpoint/2010/main" val="1636787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63659A-B4A0-5347-0124-E7AF392D0E49}"/>
              </a:ext>
            </a:extLst>
          </p:cNvPr>
          <p:cNvSpPr>
            <a:spLocks noGrp="1"/>
          </p:cNvSpPr>
          <p:nvPr>
            <p:ph type="title"/>
          </p:nvPr>
        </p:nvSpPr>
        <p:spPr/>
        <p:txBody>
          <a:bodyPr>
            <a:normAutofit/>
          </a:bodyPr>
          <a:lstStyle/>
          <a:p>
            <a:r>
              <a:rPr lang="en-US" altLang="ja-JP" sz="3600" b="1" dirty="0">
                <a:latin typeface="メイリオ" panose="020B0604030504040204" pitchFamily="50" charset="-128"/>
                <a:ea typeface="メイリオ" panose="020B0604030504040204" pitchFamily="50" charset="-128"/>
              </a:rPr>
              <a:t>3.</a:t>
            </a:r>
            <a:r>
              <a:rPr lang="ja-JP" altLang="en-US" sz="3600" b="1" dirty="0">
                <a:latin typeface="メイリオ" panose="020B0604030504040204" pitchFamily="50" charset="-128"/>
                <a:ea typeface="メイリオ" panose="020B0604030504040204" pitchFamily="50" charset="-128"/>
              </a:rPr>
              <a:t>仕組みとワークフロー</a:t>
            </a:r>
            <a:endParaRPr kumimoji="1" lang="ja-JP" altLang="en-US" sz="3600" dirty="0">
              <a:latin typeface="メイリオ" panose="020B0604030504040204" pitchFamily="50" charset="-128"/>
              <a:ea typeface="メイリオ" panose="020B0604030504040204" pitchFamily="50" charset="-128"/>
            </a:endParaRPr>
          </a:p>
        </p:txBody>
      </p:sp>
      <p:sp>
        <p:nvSpPr>
          <p:cNvPr id="10" name="矢印: 五方向 9">
            <a:extLst>
              <a:ext uri="{FF2B5EF4-FFF2-40B4-BE49-F238E27FC236}">
                <a16:creationId xmlns:a16="http://schemas.microsoft.com/office/drawing/2014/main" id="{726F385F-40FE-AA24-B012-0F54E6BE5A0A}"/>
              </a:ext>
            </a:extLst>
          </p:cNvPr>
          <p:cNvSpPr/>
          <p:nvPr/>
        </p:nvSpPr>
        <p:spPr>
          <a:xfrm>
            <a:off x="9582150" y="1521618"/>
            <a:ext cx="2000250" cy="819150"/>
          </a:xfrm>
          <a:prstGeom prst="homePlate">
            <a:avLst/>
          </a:prstGeom>
          <a:solidFill>
            <a:srgbClr val="0070C0"/>
          </a:solidFill>
          <a:ln w="41275">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lumMod val="95000"/>
                  </a:schemeClr>
                </a:solidFill>
                <a:latin typeface="メイリオ" panose="020B0604030504040204" pitchFamily="50" charset="-128"/>
                <a:ea typeface="メイリオ" panose="020B0604030504040204" pitchFamily="50" charset="-128"/>
              </a:rPr>
              <a:t>⑤ログ</a:t>
            </a:r>
          </a:p>
        </p:txBody>
      </p:sp>
      <p:sp>
        <p:nvSpPr>
          <p:cNvPr id="14" name="矢印: 五方向 13">
            <a:extLst>
              <a:ext uri="{FF2B5EF4-FFF2-40B4-BE49-F238E27FC236}">
                <a16:creationId xmlns:a16="http://schemas.microsoft.com/office/drawing/2014/main" id="{4852D538-F653-48CC-8101-FC4689D7901B}"/>
              </a:ext>
            </a:extLst>
          </p:cNvPr>
          <p:cNvSpPr/>
          <p:nvPr/>
        </p:nvSpPr>
        <p:spPr>
          <a:xfrm>
            <a:off x="2914650" y="1550195"/>
            <a:ext cx="2000250" cy="819150"/>
          </a:xfrm>
          <a:prstGeom prst="homePlate">
            <a:avLst/>
          </a:prstGeom>
          <a:solidFill>
            <a:srgbClr val="0070C0"/>
          </a:solidFill>
          <a:ln w="412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lumMod val="95000"/>
                  </a:schemeClr>
                </a:solidFill>
                <a:latin typeface="メイリオ" panose="020B0604030504040204" pitchFamily="50" charset="-128"/>
                <a:ea typeface="メイリオ" panose="020B0604030504040204" pitchFamily="50" charset="-128"/>
              </a:rPr>
              <a:t>②走査</a:t>
            </a:r>
          </a:p>
        </p:txBody>
      </p:sp>
      <p:sp>
        <p:nvSpPr>
          <p:cNvPr id="15" name="矢印: 五方向 14">
            <a:extLst>
              <a:ext uri="{FF2B5EF4-FFF2-40B4-BE49-F238E27FC236}">
                <a16:creationId xmlns:a16="http://schemas.microsoft.com/office/drawing/2014/main" id="{15B26918-7444-032C-4A87-0FC1458B8C7D}"/>
              </a:ext>
            </a:extLst>
          </p:cNvPr>
          <p:cNvSpPr/>
          <p:nvPr/>
        </p:nvSpPr>
        <p:spPr>
          <a:xfrm>
            <a:off x="5219700" y="1550195"/>
            <a:ext cx="2000250" cy="819150"/>
          </a:xfrm>
          <a:prstGeom prst="homePlate">
            <a:avLst/>
          </a:prstGeom>
          <a:solidFill>
            <a:srgbClr val="0070C0"/>
          </a:solidFill>
          <a:ln w="412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lumMod val="95000"/>
                  </a:schemeClr>
                </a:solidFill>
                <a:latin typeface="メイリオ" panose="020B0604030504040204" pitchFamily="50" charset="-128"/>
                <a:ea typeface="メイリオ" panose="020B0604030504040204" pitchFamily="50" charset="-128"/>
              </a:rPr>
              <a:t>③変換・成形</a:t>
            </a:r>
          </a:p>
        </p:txBody>
      </p:sp>
      <p:sp>
        <p:nvSpPr>
          <p:cNvPr id="16" name="矢印: 五方向 15">
            <a:extLst>
              <a:ext uri="{FF2B5EF4-FFF2-40B4-BE49-F238E27FC236}">
                <a16:creationId xmlns:a16="http://schemas.microsoft.com/office/drawing/2014/main" id="{5A22892A-561E-7497-7FAA-8606224B62E0}"/>
              </a:ext>
            </a:extLst>
          </p:cNvPr>
          <p:cNvSpPr/>
          <p:nvPr/>
        </p:nvSpPr>
        <p:spPr>
          <a:xfrm>
            <a:off x="7448550" y="1550195"/>
            <a:ext cx="2000250" cy="819150"/>
          </a:xfrm>
          <a:prstGeom prst="homePlate">
            <a:avLst/>
          </a:prstGeom>
          <a:solidFill>
            <a:srgbClr val="0070C0"/>
          </a:solidFill>
          <a:ln w="412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lumMod val="95000"/>
                  </a:schemeClr>
                </a:solidFill>
                <a:latin typeface="メイリオ" panose="020B0604030504040204" pitchFamily="50" charset="-128"/>
                <a:ea typeface="メイリオ" panose="020B0604030504040204" pitchFamily="50" charset="-128"/>
              </a:rPr>
              <a:t>④貼り付け</a:t>
            </a:r>
          </a:p>
        </p:txBody>
      </p:sp>
      <p:sp>
        <p:nvSpPr>
          <p:cNvPr id="17" name="矢印: 五方向 16">
            <a:extLst>
              <a:ext uri="{FF2B5EF4-FFF2-40B4-BE49-F238E27FC236}">
                <a16:creationId xmlns:a16="http://schemas.microsoft.com/office/drawing/2014/main" id="{0493A367-160C-8DEF-FB88-26D01A112FE0}"/>
              </a:ext>
            </a:extLst>
          </p:cNvPr>
          <p:cNvSpPr/>
          <p:nvPr/>
        </p:nvSpPr>
        <p:spPr>
          <a:xfrm>
            <a:off x="609600" y="1550195"/>
            <a:ext cx="2000250" cy="819150"/>
          </a:xfrm>
          <a:prstGeom prst="homePlate">
            <a:avLst/>
          </a:prstGeom>
          <a:solidFill>
            <a:srgbClr val="0070C0"/>
          </a:solidFill>
          <a:ln w="412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lumMod val="95000"/>
                  </a:schemeClr>
                </a:solidFill>
                <a:latin typeface="メイリオ" panose="020B0604030504040204" pitchFamily="50" charset="-128"/>
                <a:ea typeface="メイリオ" panose="020B0604030504040204" pitchFamily="50" charset="-128"/>
              </a:rPr>
              <a:t>①フォルダ指定</a:t>
            </a:r>
          </a:p>
        </p:txBody>
      </p:sp>
      <p:sp>
        <p:nvSpPr>
          <p:cNvPr id="23" name="テキスト ボックス 22">
            <a:extLst>
              <a:ext uri="{FF2B5EF4-FFF2-40B4-BE49-F238E27FC236}">
                <a16:creationId xmlns:a16="http://schemas.microsoft.com/office/drawing/2014/main" id="{135702E2-25F5-385B-CEAA-4CE9E94369BF}"/>
              </a:ext>
            </a:extLst>
          </p:cNvPr>
          <p:cNvSpPr txBox="1"/>
          <p:nvPr/>
        </p:nvSpPr>
        <p:spPr>
          <a:xfrm>
            <a:off x="609600" y="4562475"/>
            <a:ext cx="2000250" cy="2076450"/>
          </a:xfrm>
          <a:prstGeom prst="rect">
            <a:avLst/>
          </a:prstGeom>
          <a:noFill/>
        </p:spPr>
        <p:txBody>
          <a:bodyPr wrap="square" rtlCol="0">
            <a:spAutoFit/>
          </a:bodyPr>
          <a:lstStyle/>
          <a:p>
            <a:endParaRPr kumimoji="1" lang="ja-JP" altLang="en-US" dirty="0"/>
          </a:p>
        </p:txBody>
      </p:sp>
      <p:sp>
        <p:nvSpPr>
          <p:cNvPr id="24" name="テキスト ボックス 23">
            <a:extLst>
              <a:ext uri="{FF2B5EF4-FFF2-40B4-BE49-F238E27FC236}">
                <a16:creationId xmlns:a16="http://schemas.microsoft.com/office/drawing/2014/main" id="{3F0CF065-BDD5-1DDE-9B03-8DE77B952772}"/>
              </a:ext>
            </a:extLst>
          </p:cNvPr>
          <p:cNvSpPr txBox="1"/>
          <p:nvPr/>
        </p:nvSpPr>
        <p:spPr>
          <a:xfrm>
            <a:off x="523875" y="2690336"/>
            <a:ext cx="2000250" cy="3693319"/>
          </a:xfrm>
          <a:prstGeom prst="rect">
            <a:avLst/>
          </a:prstGeom>
          <a:solidFill>
            <a:srgbClr val="EEEEEE"/>
          </a:solidFill>
          <a:ln w="25400">
            <a:solidFill>
              <a:schemeClr val="accent5">
                <a:lumMod val="75000"/>
              </a:schemeClr>
            </a:solidFill>
          </a:ln>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取り込み対象フォルダ指定</a:t>
            </a:r>
            <a:endParaRPr kumimoji="1" lang="en-US" altLang="ja-JP" dirty="0">
              <a:latin typeface="メイリオ" panose="020B0604030504040204" pitchFamily="50" charset="-128"/>
              <a:ea typeface="メイリオ" panose="020B0604030504040204" pitchFamily="50" charset="-128"/>
            </a:endParaRPr>
          </a:p>
          <a:p>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セル</a:t>
            </a:r>
            <a:r>
              <a:rPr kumimoji="1" lang="en-US" altLang="ja-JP" dirty="0">
                <a:latin typeface="メイリオ" panose="020B0604030504040204" pitchFamily="50" charset="-128"/>
                <a:ea typeface="メイリオ" panose="020B0604030504040204" pitchFamily="50" charset="-128"/>
              </a:rPr>
              <a:t>or</a:t>
            </a:r>
            <a:r>
              <a:rPr kumimoji="1" lang="ja-JP" altLang="en-US" dirty="0">
                <a:latin typeface="メイリオ" panose="020B0604030504040204" pitchFamily="50" charset="-128"/>
                <a:ea typeface="メイリオ" panose="020B0604030504040204" pitchFamily="50" charset="-128"/>
              </a:rPr>
              <a:t>ダイアログ</a:t>
            </a:r>
            <a:r>
              <a:rPr kumimoji="1" lang="en-US" altLang="ja-JP" dirty="0">
                <a:latin typeface="メイリオ" panose="020B0604030504040204" pitchFamily="50" charset="-128"/>
                <a:ea typeface="メイリオ" panose="020B0604030504040204" pitchFamily="50" charset="-128"/>
              </a:rPr>
              <a:t>)</a:t>
            </a:r>
          </a:p>
          <a:p>
            <a:endParaRPr kumimoji="1"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endParaRPr kumimoji="1" lang="ja-JP" altLang="en-US" dirty="0">
              <a:latin typeface="メイリオ" panose="020B0604030504040204" pitchFamily="50" charset="-128"/>
              <a:ea typeface="メイリオ" panose="020B0604030504040204" pitchFamily="50" charset="-128"/>
            </a:endParaRPr>
          </a:p>
          <a:p>
            <a:endParaRPr kumimoji="1" lang="ja-JP" altLang="en-US" dirty="0"/>
          </a:p>
        </p:txBody>
      </p:sp>
      <p:sp>
        <p:nvSpPr>
          <p:cNvPr id="25" name="テキスト ボックス 24">
            <a:extLst>
              <a:ext uri="{FF2B5EF4-FFF2-40B4-BE49-F238E27FC236}">
                <a16:creationId xmlns:a16="http://schemas.microsoft.com/office/drawing/2014/main" id="{53CC801C-8ADE-6348-111C-5C2710628EF9}"/>
              </a:ext>
            </a:extLst>
          </p:cNvPr>
          <p:cNvSpPr txBox="1"/>
          <p:nvPr/>
        </p:nvSpPr>
        <p:spPr>
          <a:xfrm>
            <a:off x="2914650" y="2699861"/>
            <a:ext cx="2000250" cy="3693319"/>
          </a:xfrm>
          <a:prstGeom prst="rect">
            <a:avLst/>
          </a:prstGeom>
          <a:noFill/>
          <a:ln w="25400">
            <a:solidFill>
              <a:schemeClr val="accent5">
                <a:lumMod val="75000"/>
              </a:schemeClr>
            </a:solidFill>
          </a:ln>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テキストファイルを順次読み込み</a:t>
            </a:r>
            <a:endParaRPr kumimoji="1" lang="en-US" altLang="ja-JP" dirty="0">
              <a:latin typeface="メイリオ" panose="020B0604030504040204" pitchFamily="50" charset="-128"/>
              <a:ea typeface="メイリオ" panose="020B0604030504040204" pitchFamily="50" charset="-128"/>
            </a:endParaRPr>
          </a:p>
          <a:p>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行単位</a:t>
            </a:r>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区切り単位</a:t>
            </a: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ja-JP" altLang="en-US" dirty="0"/>
          </a:p>
        </p:txBody>
      </p:sp>
      <p:sp>
        <p:nvSpPr>
          <p:cNvPr id="26" name="テキスト ボックス 25">
            <a:extLst>
              <a:ext uri="{FF2B5EF4-FFF2-40B4-BE49-F238E27FC236}">
                <a16:creationId xmlns:a16="http://schemas.microsoft.com/office/drawing/2014/main" id="{23B5FD76-486E-3349-35C9-818783B98A53}"/>
              </a:ext>
            </a:extLst>
          </p:cNvPr>
          <p:cNvSpPr txBox="1"/>
          <p:nvPr/>
        </p:nvSpPr>
        <p:spPr>
          <a:xfrm>
            <a:off x="5219700" y="2699861"/>
            <a:ext cx="2000250" cy="3693319"/>
          </a:xfrm>
          <a:prstGeom prst="rect">
            <a:avLst/>
          </a:prstGeom>
          <a:noFill/>
          <a:ln w="25400">
            <a:solidFill>
              <a:schemeClr val="accent5">
                <a:lumMod val="75000"/>
              </a:schemeClr>
            </a:solidFill>
          </a:ln>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変換・整形</a:t>
            </a:r>
            <a:endParaRPr kumimoji="1" lang="en-US" altLang="ja-JP" dirty="0">
              <a:latin typeface="メイリオ" panose="020B0604030504040204" pitchFamily="50" charset="-128"/>
              <a:ea typeface="メイリオ" panose="020B0604030504040204" pitchFamily="50" charset="-128"/>
            </a:endParaRPr>
          </a:p>
          <a:p>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トリム、区切り分割、日付</a:t>
            </a:r>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数値の型整備等</a:t>
            </a: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ja-JP" altLang="en-US" dirty="0"/>
          </a:p>
        </p:txBody>
      </p:sp>
      <p:sp>
        <p:nvSpPr>
          <p:cNvPr id="27" name="テキスト ボックス 26">
            <a:extLst>
              <a:ext uri="{FF2B5EF4-FFF2-40B4-BE49-F238E27FC236}">
                <a16:creationId xmlns:a16="http://schemas.microsoft.com/office/drawing/2014/main" id="{C9142840-FF48-B5EB-F5DC-18236AC5D974}"/>
              </a:ext>
            </a:extLst>
          </p:cNvPr>
          <p:cNvSpPr txBox="1"/>
          <p:nvPr/>
        </p:nvSpPr>
        <p:spPr>
          <a:xfrm>
            <a:off x="7448550" y="2699861"/>
            <a:ext cx="2000250" cy="3693319"/>
          </a:xfrm>
          <a:prstGeom prst="rect">
            <a:avLst/>
          </a:prstGeom>
          <a:noFill/>
          <a:ln w="25400">
            <a:solidFill>
              <a:schemeClr val="accent5">
                <a:lumMod val="75000"/>
              </a:schemeClr>
            </a:solidFill>
          </a:ln>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貼り付け開始セルへ縦方向に追記</a:t>
            </a:r>
            <a:endParaRPr kumimoji="1" lang="en-US" altLang="ja-JP" dirty="0">
              <a:latin typeface="メイリオ" panose="020B0604030504040204" pitchFamily="50" charset="-128"/>
              <a:ea typeface="メイリオ" panose="020B0604030504040204" pitchFamily="50" charset="-128"/>
            </a:endParaRPr>
          </a:p>
          <a:p>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重複・空行の扱いは設定</a:t>
            </a: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ja-JP" altLang="en-US" dirty="0"/>
          </a:p>
        </p:txBody>
      </p:sp>
      <p:sp>
        <p:nvSpPr>
          <p:cNvPr id="28" name="テキスト ボックス 27">
            <a:extLst>
              <a:ext uri="{FF2B5EF4-FFF2-40B4-BE49-F238E27FC236}">
                <a16:creationId xmlns:a16="http://schemas.microsoft.com/office/drawing/2014/main" id="{677093DC-537C-75A9-9DEC-44BA0AA0DD92}"/>
              </a:ext>
            </a:extLst>
          </p:cNvPr>
          <p:cNvSpPr txBox="1"/>
          <p:nvPr/>
        </p:nvSpPr>
        <p:spPr>
          <a:xfrm>
            <a:off x="9582150" y="2709386"/>
            <a:ext cx="2000250" cy="3693319"/>
          </a:xfrm>
          <a:prstGeom prst="rect">
            <a:avLst/>
          </a:prstGeom>
          <a:noFill/>
          <a:ln w="25400">
            <a:solidFill>
              <a:schemeClr val="accent5">
                <a:lumMod val="75000"/>
              </a:schemeClr>
            </a:solidFill>
          </a:ln>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完了通知とログ出力</a:t>
            </a:r>
            <a:endParaRPr kumimoji="1" lang="en-US" altLang="ja-JP" dirty="0">
              <a:latin typeface="メイリオ" panose="020B0604030504040204" pitchFamily="50" charset="-128"/>
              <a:ea typeface="メイリオ" panose="020B0604030504040204" pitchFamily="50" charset="-128"/>
            </a:endParaRPr>
          </a:p>
          <a:p>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エラー行、スキップ数など</a:t>
            </a:r>
            <a:r>
              <a:rPr kumimoji="1" lang="en-US" altLang="ja-JP" dirty="0">
                <a:latin typeface="メイリオ" panose="020B0604030504040204" pitchFamily="50" charset="-128"/>
                <a:ea typeface="メイリオ" panose="020B0604030504040204" pitchFamily="50" charset="-128"/>
              </a:rPr>
              <a:t>)</a:t>
            </a:r>
          </a:p>
          <a:p>
            <a:endParaRPr kumimoji="1"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endParaRPr kumimoji="1" lang="ja-JP" altLang="en-US" dirty="0">
              <a:latin typeface="メイリオ" panose="020B0604030504040204" pitchFamily="50" charset="-128"/>
              <a:ea typeface="メイリオ" panose="020B0604030504040204" pitchFamily="50" charset="-128"/>
            </a:endParaRPr>
          </a:p>
          <a:p>
            <a:endParaRPr kumimoji="1" lang="ja-JP" altLang="en-US" dirty="0"/>
          </a:p>
        </p:txBody>
      </p:sp>
      <p:pic>
        <p:nvPicPr>
          <p:cNvPr id="32" name="図 31">
            <a:extLst>
              <a:ext uri="{FF2B5EF4-FFF2-40B4-BE49-F238E27FC236}">
                <a16:creationId xmlns:a16="http://schemas.microsoft.com/office/drawing/2014/main" id="{E6E23736-8241-0CDA-2B8D-BD24A5FECF0B}"/>
              </a:ext>
            </a:extLst>
          </p:cNvPr>
          <p:cNvPicPr>
            <a:picLocks noChangeAspect="1"/>
          </p:cNvPicPr>
          <p:nvPr/>
        </p:nvPicPr>
        <p:blipFill>
          <a:blip r:embed="rId2"/>
          <a:stretch>
            <a:fillRect/>
          </a:stretch>
        </p:blipFill>
        <p:spPr>
          <a:xfrm>
            <a:off x="685800" y="4371620"/>
            <a:ext cx="1524316" cy="1383413"/>
          </a:xfrm>
          <a:prstGeom prst="rect">
            <a:avLst/>
          </a:prstGeom>
        </p:spPr>
      </p:pic>
      <p:pic>
        <p:nvPicPr>
          <p:cNvPr id="34" name="図 33">
            <a:extLst>
              <a:ext uri="{FF2B5EF4-FFF2-40B4-BE49-F238E27FC236}">
                <a16:creationId xmlns:a16="http://schemas.microsoft.com/office/drawing/2014/main" id="{1AED5DB7-D9E0-5472-5083-3CA09B327C7C}"/>
              </a:ext>
            </a:extLst>
          </p:cNvPr>
          <p:cNvPicPr>
            <a:picLocks noChangeAspect="1"/>
          </p:cNvPicPr>
          <p:nvPr/>
        </p:nvPicPr>
        <p:blipFill>
          <a:blip r:embed="rId3"/>
          <a:stretch>
            <a:fillRect/>
          </a:stretch>
        </p:blipFill>
        <p:spPr>
          <a:xfrm>
            <a:off x="3243891" y="4278303"/>
            <a:ext cx="1252225" cy="1570048"/>
          </a:xfrm>
          <a:prstGeom prst="rect">
            <a:avLst/>
          </a:prstGeom>
        </p:spPr>
      </p:pic>
      <p:pic>
        <p:nvPicPr>
          <p:cNvPr id="36" name="図 35">
            <a:extLst>
              <a:ext uri="{FF2B5EF4-FFF2-40B4-BE49-F238E27FC236}">
                <a16:creationId xmlns:a16="http://schemas.microsoft.com/office/drawing/2014/main" id="{49B93010-B9D5-A004-3170-D64BEAD98DD8}"/>
              </a:ext>
            </a:extLst>
          </p:cNvPr>
          <p:cNvPicPr>
            <a:picLocks noChangeAspect="1"/>
          </p:cNvPicPr>
          <p:nvPr/>
        </p:nvPicPr>
        <p:blipFill>
          <a:blip r:embed="rId4"/>
          <a:stretch>
            <a:fillRect/>
          </a:stretch>
        </p:blipFill>
        <p:spPr>
          <a:xfrm>
            <a:off x="5467279" y="4278303"/>
            <a:ext cx="1600342" cy="1600342"/>
          </a:xfrm>
          <a:prstGeom prst="rect">
            <a:avLst/>
          </a:prstGeom>
        </p:spPr>
      </p:pic>
      <p:pic>
        <p:nvPicPr>
          <p:cNvPr id="38" name="図 37">
            <a:extLst>
              <a:ext uri="{FF2B5EF4-FFF2-40B4-BE49-F238E27FC236}">
                <a16:creationId xmlns:a16="http://schemas.microsoft.com/office/drawing/2014/main" id="{25825939-F6C9-3890-B90B-0A9A7DF88876}"/>
              </a:ext>
            </a:extLst>
          </p:cNvPr>
          <p:cNvPicPr>
            <a:picLocks noChangeAspect="1"/>
          </p:cNvPicPr>
          <p:nvPr/>
        </p:nvPicPr>
        <p:blipFill>
          <a:blip r:embed="rId5"/>
          <a:stretch>
            <a:fillRect/>
          </a:stretch>
        </p:blipFill>
        <p:spPr>
          <a:xfrm>
            <a:off x="7596348" y="4348014"/>
            <a:ext cx="1567018" cy="1500337"/>
          </a:xfrm>
          <a:prstGeom prst="rect">
            <a:avLst/>
          </a:prstGeom>
        </p:spPr>
      </p:pic>
      <p:pic>
        <p:nvPicPr>
          <p:cNvPr id="40" name="図 39">
            <a:extLst>
              <a:ext uri="{FF2B5EF4-FFF2-40B4-BE49-F238E27FC236}">
                <a16:creationId xmlns:a16="http://schemas.microsoft.com/office/drawing/2014/main" id="{0B3DBC93-0504-3223-DE7B-E8DB0BD18938}"/>
              </a:ext>
            </a:extLst>
          </p:cNvPr>
          <p:cNvPicPr>
            <a:picLocks noChangeAspect="1"/>
          </p:cNvPicPr>
          <p:nvPr/>
        </p:nvPicPr>
        <p:blipFill>
          <a:blip r:embed="rId6"/>
          <a:stretch>
            <a:fillRect/>
          </a:stretch>
        </p:blipFill>
        <p:spPr>
          <a:xfrm>
            <a:off x="9815803" y="4371620"/>
            <a:ext cx="1446991" cy="1564845"/>
          </a:xfrm>
          <a:prstGeom prst="rect">
            <a:avLst/>
          </a:prstGeom>
        </p:spPr>
      </p:pic>
    </p:spTree>
    <p:extLst>
      <p:ext uri="{BB962C8B-B14F-4D97-AF65-F5344CB8AC3E}">
        <p14:creationId xmlns:p14="http://schemas.microsoft.com/office/powerpoint/2010/main" val="3084073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6954B5-B9BC-5331-F46A-12C35410FBB8}"/>
              </a:ext>
            </a:extLst>
          </p:cNvPr>
          <p:cNvSpPr>
            <a:spLocks noGrp="1"/>
          </p:cNvSpPr>
          <p:nvPr>
            <p:ph type="title"/>
          </p:nvPr>
        </p:nvSpPr>
        <p:spPr>
          <a:xfrm>
            <a:off x="838200" y="384175"/>
            <a:ext cx="10515600" cy="1325563"/>
          </a:xfrm>
        </p:spPr>
        <p:txBody>
          <a:bodyPr>
            <a:normAutofit/>
          </a:bodyPr>
          <a:lstStyle/>
          <a:p>
            <a:r>
              <a:rPr lang="en-US" altLang="ja-JP" sz="3600" b="1" dirty="0">
                <a:latin typeface="メイリオ" panose="020B0604030504040204" pitchFamily="50" charset="-128"/>
                <a:ea typeface="メイリオ" panose="020B0604030504040204" pitchFamily="50" charset="-128"/>
              </a:rPr>
              <a:t>4.</a:t>
            </a:r>
            <a:r>
              <a:rPr lang="ja-JP" altLang="en-US" sz="3600" b="1" dirty="0">
                <a:latin typeface="メイリオ" panose="020B0604030504040204" pitchFamily="50" charset="-128"/>
                <a:ea typeface="メイリオ" panose="020B0604030504040204" pitchFamily="50" charset="-128"/>
              </a:rPr>
              <a:t>機能一覧</a:t>
            </a:r>
            <a:r>
              <a:rPr lang="en-US" altLang="ja-JP" sz="2800" b="1" dirty="0">
                <a:latin typeface="メイリオ" panose="020B0604030504040204" pitchFamily="50" charset="-128"/>
                <a:ea typeface="メイリオ" panose="020B0604030504040204" pitchFamily="50" charset="-128"/>
              </a:rPr>
              <a:t>(</a:t>
            </a:r>
            <a:r>
              <a:rPr lang="ja-JP" altLang="en-US" sz="2800" b="1" dirty="0">
                <a:latin typeface="メイリオ" panose="020B0604030504040204" pitchFamily="50" charset="-128"/>
                <a:ea typeface="メイリオ" panose="020B0604030504040204" pitchFamily="50" charset="-128"/>
              </a:rPr>
              <a:t>サンプルの観点</a:t>
            </a:r>
            <a:r>
              <a:rPr lang="en-US" altLang="ja-JP" sz="2800" b="1" dirty="0">
                <a:latin typeface="メイリオ" panose="020B0604030504040204" pitchFamily="50" charset="-128"/>
                <a:ea typeface="メイリオ" panose="020B0604030504040204" pitchFamily="50" charset="-128"/>
              </a:rPr>
              <a:t>)</a:t>
            </a:r>
            <a:endParaRPr kumimoji="1" lang="ja-JP" altLang="en-US" sz="2800" dirty="0">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202C71F9-4ADC-7161-3D94-282227C6C7FB}"/>
              </a:ext>
            </a:extLst>
          </p:cNvPr>
          <p:cNvSpPr>
            <a:spLocks noGrp="1"/>
          </p:cNvSpPr>
          <p:nvPr>
            <p:ph idx="1"/>
          </p:nvPr>
        </p:nvSpPr>
        <p:spPr/>
        <p:txBody>
          <a:bodyPr>
            <a:normAutofit/>
          </a:bodyPr>
          <a:lstStyle/>
          <a:p>
            <a:r>
              <a:rPr lang="ja-JP" altLang="en-US" dirty="0">
                <a:latin typeface="メイリオ" panose="020B0604030504040204" pitchFamily="50" charset="-128"/>
                <a:ea typeface="メイリオ" panose="020B0604030504040204" pitchFamily="50" charset="-128"/>
              </a:rPr>
              <a:t>複数ファイルの一括読み込み</a:t>
            </a:r>
          </a:p>
          <a:p>
            <a:r>
              <a:rPr lang="ja-JP" altLang="en-US" dirty="0">
                <a:latin typeface="メイリオ" panose="020B0604030504040204" pitchFamily="50" charset="-128"/>
                <a:ea typeface="メイリオ" panose="020B0604030504040204" pitchFamily="50" charset="-128"/>
              </a:rPr>
              <a:t>貼り付け開始セルの指定</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例</a:t>
            </a:r>
            <a:r>
              <a:rPr lang="en-US" altLang="ja-JP" dirty="0">
                <a:latin typeface="メイリオ" panose="020B0604030504040204" pitchFamily="50" charset="-128"/>
                <a:ea typeface="メイリオ" panose="020B0604030504040204" pitchFamily="50" charset="-128"/>
              </a:rPr>
              <a:t>:A11)</a:t>
            </a:r>
            <a:endParaRPr lang="ja-JP" altLang="en-US"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区切り文字の指定</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タブ</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カンマ</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スペース</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固定長</a:t>
            </a:r>
            <a:r>
              <a:rPr lang="en-US" altLang="ja-JP" dirty="0">
                <a:latin typeface="メイリオ" panose="020B0604030504040204" pitchFamily="50" charset="-128"/>
                <a:ea typeface="メイリオ" panose="020B0604030504040204" pitchFamily="50" charset="-128"/>
              </a:rPr>
              <a:t>)</a:t>
            </a:r>
            <a:endParaRPr lang="ja-JP" altLang="en-US"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文字コードの扱い</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例</a:t>
            </a:r>
            <a:r>
              <a:rPr lang="en-US" altLang="ja-JP" dirty="0">
                <a:latin typeface="メイリオ" panose="020B0604030504040204" pitchFamily="50" charset="-128"/>
                <a:ea typeface="メイリオ" panose="020B0604030504040204" pitchFamily="50" charset="-128"/>
              </a:rPr>
              <a:t>:Shift_JIS)</a:t>
            </a:r>
            <a:endParaRPr lang="ja-JP" altLang="en-US"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空行</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コメント行のスキップ</a:t>
            </a:r>
          </a:p>
          <a:p>
            <a:r>
              <a:rPr lang="ja-JP" altLang="en-US" dirty="0">
                <a:latin typeface="メイリオ" panose="020B0604030504040204" pitchFamily="50" charset="-128"/>
                <a:ea typeface="メイリオ" panose="020B0604030504040204" pitchFamily="50" charset="-128"/>
              </a:rPr>
              <a:t>エラー時のスキップとログ化</a:t>
            </a:r>
          </a:p>
          <a:p>
            <a:r>
              <a:rPr lang="ja-JP" altLang="en-US" dirty="0">
                <a:latin typeface="メイリオ" panose="020B0604030504040204" pitchFamily="50" charset="-128"/>
                <a:ea typeface="メイリオ" panose="020B0604030504040204" pitchFamily="50" charset="-128"/>
              </a:rPr>
              <a:t>高速化のための画面更新</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計算抑止</a:t>
            </a:r>
          </a:p>
          <a:p>
            <a:endParaRPr kumimoji="1" lang="ja-JP" altLang="en-US" dirty="0"/>
          </a:p>
        </p:txBody>
      </p:sp>
    </p:spTree>
    <p:extLst>
      <p:ext uri="{BB962C8B-B14F-4D97-AF65-F5344CB8AC3E}">
        <p14:creationId xmlns:p14="http://schemas.microsoft.com/office/powerpoint/2010/main" val="3281469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DFE36B-5C59-55BA-8681-F5D1BDBAD813}"/>
              </a:ext>
            </a:extLst>
          </p:cNvPr>
          <p:cNvSpPr>
            <a:spLocks noGrp="1"/>
          </p:cNvSpPr>
          <p:nvPr>
            <p:ph type="title"/>
          </p:nvPr>
        </p:nvSpPr>
        <p:spPr>
          <a:xfrm>
            <a:off x="677334" y="332973"/>
            <a:ext cx="8596668" cy="714777"/>
          </a:xfrm>
          <a:noFill/>
        </p:spPr>
        <p:txBody>
          <a:bodyPr>
            <a:normAutofit/>
          </a:bodyPr>
          <a:lstStyle/>
          <a:p>
            <a:pPr>
              <a:lnSpc>
                <a:spcPct val="100000"/>
              </a:lnSpc>
            </a:pPr>
            <a:r>
              <a:rPr lang="en-US" altLang="ja-JP" sz="3200" b="1" dirty="0">
                <a:latin typeface="メイリオ" panose="020B0604030504040204" pitchFamily="50" charset="-128"/>
                <a:ea typeface="メイリオ" panose="020B0604030504040204" pitchFamily="50" charset="-128"/>
              </a:rPr>
              <a:t>5.</a:t>
            </a:r>
            <a:r>
              <a:rPr lang="ja-JP" altLang="en-US" sz="3200" b="1" dirty="0">
                <a:latin typeface="メイリオ" panose="020B0604030504040204" pitchFamily="50" charset="-128"/>
                <a:ea typeface="メイリオ" panose="020B0604030504040204" pitchFamily="50" charset="-128"/>
              </a:rPr>
              <a:t>効果</a:t>
            </a:r>
            <a:r>
              <a:rPr lang="en-US" altLang="ja-JP" sz="3200" b="1" dirty="0">
                <a:latin typeface="メイリオ" panose="020B0604030504040204" pitchFamily="50" charset="-128"/>
                <a:ea typeface="メイリオ" panose="020B0604030504040204" pitchFamily="50" charset="-128"/>
              </a:rPr>
              <a:t>(Before/After)</a:t>
            </a:r>
            <a:endParaRPr kumimoji="1" lang="ja-JP" altLang="en-US" sz="3200" dirty="0">
              <a:latin typeface="メイリオ" panose="020B0604030504040204" pitchFamily="50" charset="-128"/>
              <a:ea typeface="メイリオ" panose="020B0604030504040204" pitchFamily="50" charset="-128"/>
            </a:endParaRPr>
          </a:p>
        </p:txBody>
      </p:sp>
      <p:graphicFrame>
        <p:nvGraphicFramePr>
          <p:cNvPr id="7" name="Table 3">
            <a:extLst>
              <a:ext uri="{FF2B5EF4-FFF2-40B4-BE49-F238E27FC236}">
                <a16:creationId xmlns:a16="http://schemas.microsoft.com/office/drawing/2014/main" id="{1C7CD3FA-52F9-1392-E904-53DB791C1CED}"/>
              </a:ext>
            </a:extLst>
          </p:cNvPr>
          <p:cNvGraphicFramePr>
            <a:graphicFrameLocks noGrp="1"/>
          </p:cNvGraphicFramePr>
          <p:nvPr>
            <p:extLst>
              <p:ext uri="{D42A27DB-BD31-4B8C-83A1-F6EECF244321}">
                <p14:modId xmlns:p14="http://schemas.microsoft.com/office/powerpoint/2010/main" val="1216284306"/>
              </p:ext>
            </p:extLst>
          </p:nvPr>
        </p:nvGraphicFramePr>
        <p:xfrm>
          <a:off x="1304925" y="2543175"/>
          <a:ext cx="9486900" cy="4086224"/>
        </p:xfrm>
        <a:graphic>
          <a:graphicData uri="http://schemas.openxmlformats.org/drawingml/2006/table">
            <a:tbl>
              <a:tblPr firstRow="1" bandRow="1">
                <a:tableStyleId>{5C22544A-7EE6-4342-B048-85BDC9FD1C3A}</a:tableStyleId>
              </a:tblPr>
              <a:tblGrid>
                <a:gridCol w="4987738">
                  <a:extLst>
                    <a:ext uri="{9D8B030D-6E8A-4147-A177-3AD203B41FA5}">
                      <a16:colId xmlns:a16="http://schemas.microsoft.com/office/drawing/2014/main" val="20000"/>
                    </a:ext>
                  </a:extLst>
                </a:gridCol>
                <a:gridCol w="4499162">
                  <a:extLst>
                    <a:ext uri="{9D8B030D-6E8A-4147-A177-3AD203B41FA5}">
                      <a16:colId xmlns:a16="http://schemas.microsoft.com/office/drawing/2014/main" val="20001"/>
                    </a:ext>
                  </a:extLst>
                </a:gridCol>
              </a:tblGrid>
              <a:tr h="611902">
                <a:tc>
                  <a:txBody>
                    <a:bodyPr/>
                    <a:lstStyle/>
                    <a:p>
                      <a:r>
                        <a:rPr lang="en-US" altLang="ja-JP" sz="1800" dirty="0">
                          <a:latin typeface="メイリオ" panose="020B0604030504040204" pitchFamily="50" charset="-128"/>
                          <a:ea typeface="メイリオ" panose="020B0604030504040204" pitchFamily="50" charset="-128"/>
                        </a:rPr>
                        <a:t>Before</a:t>
                      </a:r>
                      <a:endParaRPr sz="1800" dirty="0">
                        <a:latin typeface="メイリオ" panose="020B0604030504040204" pitchFamily="50" charset="-128"/>
                        <a:ea typeface="メイリオ" panose="020B0604030504040204" pitchFamily="50" charset="-128"/>
                      </a:endParaRPr>
                    </a:p>
                  </a:txBody>
                  <a:tcPr>
                    <a:solidFill>
                      <a:srgbClr val="FF0000"/>
                    </a:solidFill>
                  </a:tcPr>
                </a:tc>
                <a:tc>
                  <a:txBody>
                    <a:bodyPr/>
                    <a:lstStyle/>
                    <a:p>
                      <a:r>
                        <a:rPr lang="en-US" altLang="ja-JP" sz="1800" dirty="0">
                          <a:latin typeface="メイリオ" panose="020B0604030504040204" pitchFamily="50" charset="-128"/>
                          <a:ea typeface="メイリオ" panose="020B0604030504040204" pitchFamily="50" charset="-128"/>
                        </a:rPr>
                        <a:t>After</a:t>
                      </a:r>
                      <a:endParaRPr sz="1800" dirty="0">
                        <a:latin typeface="メイリオ" panose="020B0604030504040204" pitchFamily="50" charset="-128"/>
                        <a:ea typeface="メイリオ" panose="020B0604030504040204" pitchFamily="50" charset="-128"/>
                      </a:endParaRPr>
                    </a:p>
                  </a:txBody>
                  <a:tcPr>
                    <a:solidFill>
                      <a:srgbClr val="0070C0"/>
                    </a:solidFill>
                  </a:tcPr>
                </a:tc>
                <a:extLst>
                  <a:ext uri="{0D108BD9-81ED-4DB2-BD59-A6C34878D82A}">
                    <a16:rowId xmlns:a16="http://schemas.microsoft.com/office/drawing/2014/main" val="10000"/>
                  </a:ext>
                </a:extLst>
              </a:tr>
              <a:tr h="2187007">
                <a:tc>
                  <a:txBody>
                    <a:bodyPr/>
                    <a:lstStyle/>
                    <a:p>
                      <a:r>
                        <a:rPr lang="ja-JP" altLang="en-US" sz="1800" b="1" dirty="0">
                          <a:latin typeface="メイリオ" panose="020B0604030504040204" pitchFamily="50" charset="-128"/>
                          <a:ea typeface="メイリオ" panose="020B0604030504040204" pitchFamily="50" charset="-128"/>
                        </a:rPr>
                        <a:t>作業時間</a:t>
                      </a:r>
                      <a:r>
                        <a:rPr lang="en-US" altLang="ja-JP" sz="1800" b="1" dirty="0">
                          <a:latin typeface="メイリオ" panose="020B0604030504040204" pitchFamily="50" charset="-128"/>
                          <a:ea typeface="メイリオ" panose="020B0604030504040204" pitchFamily="50" charset="-128"/>
                        </a:rPr>
                        <a:t>:20</a:t>
                      </a:r>
                      <a:r>
                        <a:rPr lang="ja-JP" altLang="en-US" sz="1800" b="1" dirty="0">
                          <a:latin typeface="メイリオ" panose="020B0604030504040204" pitchFamily="50" charset="-128"/>
                          <a:ea typeface="メイリオ" panose="020B0604030504040204" pitchFamily="50" charset="-128"/>
                        </a:rPr>
                        <a:t>分</a:t>
                      </a:r>
                      <a:r>
                        <a:rPr lang="en-US" altLang="ja-JP" sz="1800" b="1" dirty="0">
                          <a:latin typeface="メイリオ" panose="020B0604030504040204" pitchFamily="50" charset="-128"/>
                          <a:ea typeface="メイリオ" panose="020B0604030504040204" pitchFamily="50" charset="-128"/>
                        </a:rPr>
                        <a:t>/</a:t>
                      </a:r>
                      <a:r>
                        <a:rPr lang="ja-JP" altLang="en-US" sz="1800" b="1" dirty="0">
                          <a:latin typeface="メイリオ" panose="020B0604030504040204" pitchFamily="50" charset="-128"/>
                          <a:ea typeface="メイリオ" panose="020B0604030504040204" pitchFamily="50" charset="-128"/>
                        </a:rPr>
                        <a:t>回</a:t>
                      </a:r>
                      <a:endParaRPr lang="en-US" altLang="ja-JP" sz="1800" b="1" dirty="0">
                        <a:latin typeface="メイリオ" panose="020B0604030504040204" pitchFamily="50" charset="-128"/>
                        <a:ea typeface="メイリオ"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b="1" dirty="0">
                          <a:latin typeface="メイリオ" panose="020B0604030504040204" pitchFamily="50" charset="-128"/>
                          <a:ea typeface="メイリオ" panose="020B0604030504040204" pitchFamily="50" charset="-128"/>
                        </a:rPr>
                        <a:t>ミス</a:t>
                      </a:r>
                      <a:r>
                        <a:rPr lang="en-US" altLang="ja-JP" sz="1800" b="1" dirty="0">
                          <a:latin typeface="メイリオ" panose="020B0604030504040204" pitchFamily="50" charset="-128"/>
                          <a:ea typeface="メイリオ" panose="020B0604030504040204" pitchFamily="50" charset="-128"/>
                        </a:rPr>
                        <a:t>:4</a:t>
                      </a:r>
                      <a:r>
                        <a:rPr lang="ja-JP" altLang="en-US" sz="1800" b="1" dirty="0">
                          <a:latin typeface="メイリオ" panose="020B0604030504040204" pitchFamily="50" charset="-128"/>
                          <a:ea typeface="メイリオ" panose="020B0604030504040204" pitchFamily="50" charset="-128"/>
                        </a:rPr>
                        <a:t>件</a:t>
                      </a:r>
                      <a:r>
                        <a:rPr lang="en-US" altLang="ja-JP" sz="1800" b="1" dirty="0">
                          <a:latin typeface="メイリオ" panose="020B0604030504040204" pitchFamily="50" charset="-128"/>
                          <a:ea typeface="メイリオ" panose="020B0604030504040204" pitchFamily="50" charset="-128"/>
                        </a:rPr>
                        <a:t>/</a:t>
                      </a:r>
                      <a:r>
                        <a:rPr lang="ja-JP" altLang="en-US" sz="1800" b="1" dirty="0">
                          <a:latin typeface="メイリオ" panose="020B0604030504040204" pitchFamily="50" charset="-128"/>
                          <a:ea typeface="メイリオ" panose="020B0604030504040204" pitchFamily="50" charset="-128"/>
                        </a:rPr>
                        <a:t>月</a:t>
                      </a:r>
                    </a:p>
                    <a:p>
                      <a:endParaRPr lang="en-US" altLang="ja-JP" sz="1800" b="1" dirty="0">
                        <a:latin typeface="ＭＳ ゴシック" panose="020B0609070205080204" pitchFamily="49" charset="-128"/>
                        <a:ea typeface="ＭＳ ゴシック" panose="020B0609070205080204" pitchFamily="49" charset="-128"/>
                      </a:endParaRPr>
                    </a:p>
                  </a:txBody>
                  <a:tcPr>
                    <a:solidFill>
                      <a:srgbClr val="FF9999"/>
                    </a:solidFill>
                  </a:tcPr>
                </a:tc>
                <a:tc>
                  <a:txBody>
                    <a:bodyPr/>
                    <a:lstStyle/>
                    <a:p>
                      <a:r>
                        <a:rPr lang="ja-JP" altLang="en-US" sz="1800" b="1" dirty="0">
                          <a:latin typeface="メイリオ" panose="020B0604030504040204" pitchFamily="50" charset="-128"/>
                          <a:ea typeface="メイリオ" panose="020B0604030504040204" pitchFamily="50" charset="-128"/>
                        </a:rPr>
                        <a:t>作業時間</a:t>
                      </a:r>
                      <a:r>
                        <a:rPr lang="en-US" altLang="ja-JP" sz="1800" b="1" dirty="0">
                          <a:latin typeface="メイリオ" panose="020B0604030504040204" pitchFamily="50" charset="-128"/>
                          <a:ea typeface="メイリオ" panose="020B0604030504040204" pitchFamily="50" charset="-128"/>
                        </a:rPr>
                        <a:t>:3</a:t>
                      </a:r>
                      <a:r>
                        <a:rPr lang="ja-JP" altLang="en-US" sz="1800" b="1" dirty="0">
                          <a:latin typeface="メイリオ" panose="020B0604030504040204" pitchFamily="50" charset="-128"/>
                          <a:ea typeface="メイリオ" panose="020B0604030504040204" pitchFamily="50" charset="-128"/>
                        </a:rPr>
                        <a:t>分</a:t>
                      </a:r>
                      <a:r>
                        <a:rPr lang="en-US" altLang="ja-JP" sz="1800" b="1" dirty="0">
                          <a:latin typeface="メイリオ" panose="020B0604030504040204" pitchFamily="50" charset="-128"/>
                          <a:ea typeface="メイリオ" panose="020B0604030504040204" pitchFamily="50" charset="-128"/>
                        </a:rPr>
                        <a:t>/</a:t>
                      </a:r>
                      <a:r>
                        <a:rPr lang="ja-JP" altLang="en-US" sz="1800" b="1" dirty="0">
                          <a:latin typeface="メイリオ" panose="020B0604030504040204" pitchFamily="50" charset="-128"/>
                          <a:ea typeface="メイリオ" panose="020B0604030504040204" pitchFamily="50" charset="-128"/>
                        </a:rPr>
                        <a:t>回</a:t>
                      </a:r>
                      <a:endParaRPr lang="en-US" altLang="ja-JP" sz="1800" b="1" dirty="0">
                        <a:latin typeface="メイリオ" panose="020B0604030504040204" pitchFamily="50" charset="-128"/>
                        <a:ea typeface="メイリオ"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b="1" dirty="0">
                          <a:latin typeface="メイリオ" panose="020B0604030504040204" pitchFamily="50" charset="-128"/>
                          <a:ea typeface="メイリオ" panose="020B0604030504040204" pitchFamily="50" charset="-128"/>
                        </a:rPr>
                        <a:t>ミス</a:t>
                      </a:r>
                      <a:r>
                        <a:rPr lang="en-US" altLang="ja-JP" sz="1800" b="1" dirty="0">
                          <a:latin typeface="メイリオ" panose="020B0604030504040204" pitchFamily="50" charset="-128"/>
                          <a:ea typeface="メイリオ" panose="020B0604030504040204" pitchFamily="50" charset="-128"/>
                        </a:rPr>
                        <a:t>:0</a:t>
                      </a:r>
                      <a:r>
                        <a:rPr lang="ja-JP" altLang="en-US" sz="1800" b="1" dirty="0">
                          <a:latin typeface="メイリオ" panose="020B0604030504040204" pitchFamily="50" charset="-128"/>
                          <a:ea typeface="メイリオ" panose="020B0604030504040204" pitchFamily="50" charset="-128"/>
                        </a:rPr>
                        <a:t>件</a:t>
                      </a:r>
                      <a:r>
                        <a:rPr lang="en-US" altLang="ja-JP" sz="1800" b="1" dirty="0">
                          <a:latin typeface="メイリオ" panose="020B0604030504040204" pitchFamily="50" charset="-128"/>
                          <a:ea typeface="メイリオ" panose="020B0604030504040204" pitchFamily="50" charset="-128"/>
                        </a:rPr>
                        <a:t>/</a:t>
                      </a:r>
                      <a:r>
                        <a:rPr lang="ja-JP" altLang="en-US" sz="1800" b="1" dirty="0">
                          <a:latin typeface="メイリオ" panose="020B0604030504040204" pitchFamily="50" charset="-128"/>
                          <a:ea typeface="メイリオ" panose="020B0604030504040204" pitchFamily="50" charset="-128"/>
                        </a:rPr>
                        <a:t>月</a:t>
                      </a:r>
                    </a:p>
                    <a:p>
                      <a:endParaRPr lang="ja-JP" altLang="en-US" sz="1800" b="1" dirty="0">
                        <a:latin typeface="メイリオ" panose="020B0604030504040204" pitchFamily="50" charset="-128"/>
                        <a:ea typeface="メイリオ" panose="020B0604030504040204" pitchFamily="50" charset="-128"/>
                      </a:endParaRPr>
                    </a:p>
                    <a:p>
                      <a:endParaRPr lang="en-US" altLang="ja-JP" sz="1800" b="1" dirty="0">
                        <a:latin typeface="メイリオ" panose="020B0604030504040204" pitchFamily="50" charset="-128"/>
                        <a:ea typeface="メイリオ" panose="020B0604030504040204" pitchFamily="50" charset="-128"/>
                      </a:endParaRPr>
                    </a:p>
                  </a:txBody>
                  <a:tcPr>
                    <a:solidFill>
                      <a:schemeClr val="accent5">
                        <a:lumMod val="20000"/>
                        <a:lumOff val="80000"/>
                      </a:schemeClr>
                    </a:solidFill>
                  </a:tcPr>
                </a:tc>
                <a:extLst>
                  <a:ext uri="{0D108BD9-81ED-4DB2-BD59-A6C34878D82A}">
                    <a16:rowId xmlns:a16="http://schemas.microsoft.com/office/drawing/2014/main" val="10001"/>
                  </a:ext>
                </a:extLst>
              </a:tr>
              <a:tr h="1287315">
                <a:tc gridSpan="2">
                  <a:txBody>
                    <a:bodyPr/>
                    <a:lstStyle/>
                    <a:p>
                      <a:pPr algn="ctr"/>
                      <a:r>
                        <a:rPr lang="ja-JP" altLang="en-US" sz="2400" b="1" dirty="0">
                          <a:latin typeface="メイリオ" panose="020B0604030504040204" pitchFamily="50" charset="-128"/>
                          <a:ea typeface="メイリオ" panose="020B0604030504040204" pitchFamily="50" charset="-128"/>
                        </a:rPr>
                        <a:t>削減率</a:t>
                      </a:r>
                      <a:endParaRPr lang="en-US" altLang="ja-JP" sz="2400" dirty="0">
                        <a:latin typeface="メイリオ" panose="020B0604030504040204" pitchFamily="50" charset="-128"/>
                        <a:ea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rPr>
                        <a:t>作業時間</a:t>
                      </a:r>
                      <a:r>
                        <a:rPr lang="en-US" altLang="ja-JP" sz="2400" dirty="0">
                          <a:latin typeface="メイリオ" panose="020B0604030504040204" pitchFamily="50" charset="-128"/>
                          <a:ea typeface="メイリオ" panose="020B0604030504040204" pitchFamily="50" charset="-128"/>
                        </a:rPr>
                        <a:t>:85%</a:t>
                      </a:r>
                    </a:p>
                    <a:p>
                      <a:pPr algn="ctr"/>
                      <a:r>
                        <a:rPr lang="ja-JP" altLang="en-US" sz="2400" dirty="0">
                          <a:latin typeface="メイリオ" panose="020B0604030504040204" pitchFamily="50" charset="-128"/>
                          <a:ea typeface="メイリオ" panose="020B0604030504040204" pitchFamily="50" charset="-128"/>
                        </a:rPr>
                        <a:t>ミス</a:t>
                      </a:r>
                      <a:r>
                        <a:rPr lang="en-US" altLang="ja-JP" sz="2400" dirty="0">
                          <a:latin typeface="メイリオ" panose="020B0604030504040204" pitchFamily="50" charset="-128"/>
                          <a:ea typeface="メイリオ" panose="020B0604030504040204" pitchFamily="50" charset="-128"/>
                        </a:rPr>
                        <a:t>:100%</a:t>
                      </a:r>
                      <a:endParaRPr sz="2400" dirty="0">
                        <a:latin typeface="メイリオ" panose="020B0604030504040204" pitchFamily="50" charset="-128"/>
                        <a:ea typeface="メイリオ" panose="020B0604030504040204" pitchFamily="50" charset="-128"/>
                      </a:endParaRPr>
                    </a:p>
                  </a:txBody>
                  <a:tcPr anchor="ctr">
                    <a:solidFill>
                      <a:schemeClr val="accent2">
                        <a:lumMod val="20000"/>
                        <a:lumOff val="80000"/>
                      </a:schemeClr>
                    </a:solidFill>
                  </a:tcPr>
                </a:tc>
                <a:tc hMerge="1">
                  <a:txBody>
                    <a:bodyPr/>
                    <a:lstStyle/>
                    <a:p>
                      <a:endParaRPr sz="1400" dirty="0">
                        <a:latin typeface="Meiryo"/>
                      </a:endParaRPr>
                    </a:p>
                  </a:txBody>
                  <a:tcPr/>
                </a:tc>
                <a:extLst>
                  <a:ext uri="{0D108BD9-81ED-4DB2-BD59-A6C34878D82A}">
                    <a16:rowId xmlns:a16="http://schemas.microsoft.com/office/drawing/2014/main" val="10003"/>
                  </a:ext>
                </a:extLst>
              </a:tr>
            </a:tbl>
          </a:graphicData>
        </a:graphic>
      </p:graphicFrame>
      <p:sp>
        <p:nvSpPr>
          <p:cNvPr id="8" name="テキスト ボックス 7">
            <a:extLst>
              <a:ext uri="{FF2B5EF4-FFF2-40B4-BE49-F238E27FC236}">
                <a16:creationId xmlns:a16="http://schemas.microsoft.com/office/drawing/2014/main" id="{DBBF5265-FEEF-C736-4725-B7AE92111711}"/>
              </a:ext>
            </a:extLst>
          </p:cNvPr>
          <p:cNvSpPr txBox="1"/>
          <p:nvPr/>
        </p:nvSpPr>
        <p:spPr>
          <a:xfrm>
            <a:off x="1304925" y="1140071"/>
            <a:ext cx="9391650" cy="1077218"/>
          </a:xfrm>
          <a:prstGeom prst="rect">
            <a:avLst/>
          </a:prstGeom>
          <a:solidFill>
            <a:schemeClr val="accent6">
              <a:lumMod val="20000"/>
              <a:lumOff val="80000"/>
            </a:schemeClr>
          </a:solidFill>
        </p:spPr>
        <p:txBody>
          <a:bodyPr wrap="square" rtlCol="0">
            <a:spAutoFit/>
          </a:bodyPr>
          <a:lstStyle/>
          <a:p>
            <a:pPr algn="ctr"/>
            <a:r>
              <a:rPr lang="ja-JP" altLang="en-US" sz="3200" dirty="0">
                <a:latin typeface="メイリオ" panose="020B0604030504040204" pitchFamily="50" charset="-128"/>
                <a:ea typeface="メイリオ" panose="020B0604030504040204" pitchFamily="50" charset="-128"/>
              </a:rPr>
              <a:t>作業時間</a:t>
            </a:r>
            <a:r>
              <a:rPr lang="en-US" altLang="ja-JP" sz="3200" dirty="0">
                <a:latin typeface="メイリオ" panose="020B0604030504040204" pitchFamily="50" charset="-128"/>
                <a:ea typeface="メイリオ" panose="020B0604030504040204" pitchFamily="50" charset="-128"/>
              </a:rPr>
              <a:t>20</a:t>
            </a:r>
            <a:r>
              <a:rPr lang="ja-JP" altLang="en-US" sz="3200" dirty="0">
                <a:latin typeface="メイリオ" panose="020B0604030504040204" pitchFamily="50" charset="-128"/>
                <a:ea typeface="メイリオ" panose="020B0604030504040204" pitchFamily="50" charset="-128"/>
              </a:rPr>
              <a:t>分→</a:t>
            </a:r>
            <a:r>
              <a:rPr lang="en-US" altLang="ja-JP" sz="3200" dirty="0">
                <a:latin typeface="メイリオ" panose="020B0604030504040204" pitchFamily="50" charset="-128"/>
                <a:ea typeface="メイリオ" panose="020B0604030504040204" pitchFamily="50" charset="-128"/>
              </a:rPr>
              <a:t>3</a:t>
            </a:r>
            <a:r>
              <a:rPr lang="ja-JP" altLang="en-US" sz="3200" dirty="0">
                <a:latin typeface="メイリオ" panose="020B0604030504040204" pitchFamily="50" charset="-128"/>
                <a:ea typeface="メイリオ" panose="020B0604030504040204" pitchFamily="50" charset="-128"/>
              </a:rPr>
              <a:t>分</a:t>
            </a:r>
            <a:r>
              <a:rPr lang="en-US" altLang="ja-JP" sz="3200" dirty="0">
                <a:latin typeface="メイリオ" panose="020B0604030504040204" pitchFamily="50" charset="-128"/>
                <a:ea typeface="メイリオ" panose="020B0604030504040204" pitchFamily="50" charset="-128"/>
              </a:rPr>
              <a:t>(</a:t>
            </a:r>
            <a:r>
              <a:rPr lang="ja-JP" altLang="en-US" sz="3200" dirty="0">
                <a:latin typeface="メイリオ" panose="020B0604030504040204" pitchFamily="50" charset="-128"/>
                <a:ea typeface="メイリオ" panose="020B0604030504040204" pitchFamily="50" charset="-128"/>
              </a:rPr>
              <a:t>▲</a:t>
            </a:r>
            <a:r>
              <a:rPr lang="en-US" altLang="ja-JP" sz="3200" dirty="0">
                <a:latin typeface="メイリオ" panose="020B0604030504040204" pitchFamily="50" charset="-128"/>
                <a:ea typeface="メイリオ" panose="020B0604030504040204" pitchFamily="50" charset="-128"/>
              </a:rPr>
              <a:t>85%)</a:t>
            </a:r>
          </a:p>
          <a:p>
            <a:pPr algn="ctr"/>
            <a:r>
              <a:rPr lang="ja-JP" altLang="en-US" sz="3200" dirty="0">
                <a:latin typeface="メイリオ" panose="020B0604030504040204" pitchFamily="50" charset="-128"/>
                <a:ea typeface="メイリオ" panose="020B0604030504040204" pitchFamily="50" charset="-128"/>
              </a:rPr>
              <a:t>ミス</a:t>
            </a:r>
            <a:r>
              <a:rPr lang="en-US" altLang="ja-JP" sz="3200" dirty="0">
                <a:latin typeface="メイリオ" panose="020B0604030504040204" pitchFamily="50" charset="-128"/>
                <a:ea typeface="メイリオ" panose="020B0604030504040204" pitchFamily="50" charset="-128"/>
              </a:rPr>
              <a:t>4</a:t>
            </a:r>
            <a:r>
              <a:rPr lang="ja-JP" altLang="en-US" sz="3200" dirty="0">
                <a:latin typeface="メイリオ" panose="020B0604030504040204" pitchFamily="50" charset="-128"/>
                <a:ea typeface="メイリオ" panose="020B0604030504040204" pitchFamily="50" charset="-128"/>
              </a:rPr>
              <a:t>件</a:t>
            </a:r>
            <a:r>
              <a:rPr lang="en-US" altLang="ja-JP" sz="3200" dirty="0">
                <a:latin typeface="メイリオ" panose="020B0604030504040204" pitchFamily="50" charset="-128"/>
                <a:ea typeface="メイリオ" panose="020B0604030504040204" pitchFamily="50" charset="-128"/>
              </a:rPr>
              <a:t>/</a:t>
            </a:r>
            <a:r>
              <a:rPr lang="ja-JP" altLang="en-US" sz="3200" dirty="0">
                <a:latin typeface="メイリオ" panose="020B0604030504040204" pitchFamily="50" charset="-128"/>
                <a:ea typeface="メイリオ" panose="020B0604030504040204" pitchFamily="50" charset="-128"/>
              </a:rPr>
              <a:t>月→</a:t>
            </a:r>
            <a:r>
              <a:rPr lang="en-US" altLang="ja-JP" sz="3200" dirty="0">
                <a:latin typeface="メイリオ" panose="020B0604030504040204" pitchFamily="50" charset="-128"/>
                <a:ea typeface="メイリオ" panose="020B0604030504040204" pitchFamily="50" charset="-128"/>
              </a:rPr>
              <a:t>0</a:t>
            </a:r>
            <a:r>
              <a:rPr lang="ja-JP" altLang="en-US" sz="3200" dirty="0">
                <a:latin typeface="メイリオ" panose="020B0604030504040204" pitchFamily="50" charset="-128"/>
                <a:ea typeface="メイリオ" panose="020B0604030504040204" pitchFamily="50" charset="-128"/>
              </a:rPr>
              <a:t>件</a:t>
            </a:r>
            <a:endParaRPr kumimoji="1" lang="ja-JP" altLang="en-US" sz="3200" dirty="0">
              <a:latin typeface="メイリオ" panose="020B0604030504040204" pitchFamily="50" charset="-128"/>
              <a:ea typeface="メイリオ" panose="020B0604030504040204" pitchFamily="50" charset="-128"/>
            </a:endParaRPr>
          </a:p>
        </p:txBody>
      </p:sp>
      <p:grpSp>
        <p:nvGrpSpPr>
          <p:cNvPr id="4" name="グループ化 3">
            <a:extLst>
              <a:ext uri="{FF2B5EF4-FFF2-40B4-BE49-F238E27FC236}">
                <a16:creationId xmlns:a16="http://schemas.microsoft.com/office/drawing/2014/main" id="{E1639C67-F972-1ED8-1F42-E850407225F1}"/>
              </a:ext>
            </a:extLst>
          </p:cNvPr>
          <p:cNvGrpSpPr/>
          <p:nvPr/>
        </p:nvGrpSpPr>
        <p:grpSpPr>
          <a:xfrm>
            <a:off x="8262451" y="3559219"/>
            <a:ext cx="2299146" cy="1420320"/>
            <a:chOff x="5341634" y="3559219"/>
            <a:chExt cx="2299146" cy="1420320"/>
          </a:xfrm>
        </p:grpSpPr>
        <mc:AlternateContent xmlns:mc="http://schemas.openxmlformats.org/markup-compatibility/2006">
          <mc:Choice xmlns:p14="http://schemas.microsoft.com/office/powerpoint/2010/main" Requires="p14">
            <p:contentPart p14:bwMode="auto" r:id="rId2">
              <p14:nvContentPartPr>
                <p14:cNvPr id="23" name="インク 22">
                  <a:extLst>
                    <a:ext uri="{FF2B5EF4-FFF2-40B4-BE49-F238E27FC236}">
                      <a16:creationId xmlns:a16="http://schemas.microsoft.com/office/drawing/2014/main" id="{E281C291-2CC0-74F5-0AE1-91D33DFB9BCA}"/>
                    </a:ext>
                  </a:extLst>
                </p14:cNvPr>
                <p14:cNvContentPartPr/>
                <p14:nvPr/>
              </p14:nvContentPartPr>
              <p14:xfrm>
                <a:off x="6780380" y="3559219"/>
                <a:ext cx="860400" cy="810720"/>
              </p14:xfrm>
            </p:contentPart>
          </mc:Choice>
          <mc:Fallback>
            <p:pic>
              <p:nvPicPr>
                <p:cNvPr id="23" name="インク 22">
                  <a:extLst>
                    <a:ext uri="{FF2B5EF4-FFF2-40B4-BE49-F238E27FC236}">
                      <a16:creationId xmlns:a16="http://schemas.microsoft.com/office/drawing/2014/main" id="{E281C291-2CC0-74F5-0AE1-91D33DFB9BCA}"/>
                    </a:ext>
                  </a:extLst>
                </p:cNvPr>
                <p:cNvPicPr/>
                <p:nvPr/>
              </p:nvPicPr>
              <p:blipFill>
                <a:blip r:embed="rId3"/>
                <a:stretch>
                  <a:fillRect/>
                </a:stretch>
              </p:blipFill>
              <p:spPr>
                <a:xfrm>
                  <a:off x="6717406" y="3496219"/>
                  <a:ext cx="985987" cy="936360"/>
                </a:xfrm>
                <a:prstGeom prst="rect">
                  <a:avLst/>
                </a:prstGeom>
              </p:spPr>
            </p:pic>
          </mc:Fallback>
        </mc:AlternateContent>
        <p:pic>
          <p:nvPicPr>
            <p:cNvPr id="25" name="図 24">
              <a:extLst>
                <a:ext uri="{FF2B5EF4-FFF2-40B4-BE49-F238E27FC236}">
                  <a16:creationId xmlns:a16="http://schemas.microsoft.com/office/drawing/2014/main" id="{2A054BC2-EE51-2576-1107-FEA81B4DC916}"/>
                </a:ext>
              </a:extLst>
            </p:cNvPr>
            <p:cNvPicPr>
              <a:picLocks noChangeAspect="1"/>
            </p:cNvPicPr>
            <p:nvPr/>
          </p:nvPicPr>
          <p:blipFill>
            <a:blip r:embed="rId4"/>
            <a:stretch>
              <a:fillRect/>
            </a:stretch>
          </p:blipFill>
          <p:spPr>
            <a:xfrm>
              <a:off x="5341634" y="3760339"/>
              <a:ext cx="1219200" cy="1219200"/>
            </a:xfrm>
            <a:prstGeom prst="rect">
              <a:avLst/>
            </a:prstGeom>
          </p:spPr>
        </p:pic>
      </p:grpSp>
      <p:grpSp>
        <p:nvGrpSpPr>
          <p:cNvPr id="5" name="グループ化 4">
            <a:extLst>
              <a:ext uri="{FF2B5EF4-FFF2-40B4-BE49-F238E27FC236}">
                <a16:creationId xmlns:a16="http://schemas.microsoft.com/office/drawing/2014/main" id="{5D121302-8C11-322B-B2D3-2AE21FB37881}"/>
              </a:ext>
            </a:extLst>
          </p:cNvPr>
          <p:cNvGrpSpPr/>
          <p:nvPr/>
        </p:nvGrpSpPr>
        <p:grpSpPr>
          <a:xfrm>
            <a:off x="3814869" y="3712714"/>
            <a:ext cx="1773944" cy="1122459"/>
            <a:chOff x="2269250" y="3819450"/>
            <a:chExt cx="1773944" cy="1122459"/>
          </a:xfrm>
        </p:grpSpPr>
        <mc:AlternateContent xmlns:mc="http://schemas.openxmlformats.org/markup-compatibility/2006">
          <mc:Choice xmlns:p14="http://schemas.microsoft.com/office/powerpoint/2010/main" Requires="p14">
            <p:contentPart p14:bwMode="auto" r:id="rId5">
              <p14:nvContentPartPr>
                <p14:cNvPr id="12" name="インク 11">
                  <a:extLst>
                    <a:ext uri="{FF2B5EF4-FFF2-40B4-BE49-F238E27FC236}">
                      <a16:creationId xmlns:a16="http://schemas.microsoft.com/office/drawing/2014/main" id="{99953FDD-C93B-FD97-941C-DF545E05302B}"/>
                    </a:ext>
                  </a:extLst>
                </p14:cNvPr>
                <p14:cNvContentPartPr/>
                <p14:nvPr/>
              </p14:nvContentPartPr>
              <p14:xfrm>
                <a:off x="3366394" y="3832099"/>
                <a:ext cx="655200" cy="537840"/>
              </p14:xfrm>
            </p:contentPart>
          </mc:Choice>
          <mc:Fallback>
            <p:pic>
              <p:nvPicPr>
                <p:cNvPr id="12" name="インク 11">
                  <a:extLst>
                    <a:ext uri="{FF2B5EF4-FFF2-40B4-BE49-F238E27FC236}">
                      <a16:creationId xmlns:a16="http://schemas.microsoft.com/office/drawing/2014/main" id="{99953FDD-C93B-FD97-941C-DF545E05302B}"/>
                    </a:ext>
                  </a:extLst>
                </p:cNvPr>
                <p:cNvPicPr/>
                <p:nvPr/>
              </p:nvPicPr>
              <p:blipFill>
                <a:blip r:embed="rId6"/>
                <a:stretch>
                  <a:fillRect/>
                </a:stretch>
              </p:blipFill>
              <p:spPr>
                <a:xfrm>
                  <a:off x="3303394" y="3769057"/>
                  <a:ext cx="780840" cy="663564"/>
                </a:xfrm>
                <a:prstGeom prst="rect">
                  <a:avLst/>
                </a:prstGeom>
              </p:spPr>
            </p:pic>
          </mc:Fallback>
        </mc:AlternateContent>
        <p:pic>
          <p:nvPicPr>
            <p:cNvPr id="16" name="図 15">
              <a:extLst>
                <a:ext uri="{FF2B5EF4-FFF2-40B4-BE49-F238E27FC236}">
                  <a16:creationId xmlns:a16="http://schemas.microsoft.com/office/drawing/2014/main" id="{81E96056-C989-1127-2759-CA822A189542}"/>
                </a:ext>
              </a:extLst>
            </p:cNvPr>
            <p:cNvPicPr>
              <a:picLocks noChangeAspect="1"/>
            </p:cNvPicPr>
            <p:nvPr/>
          </p:nvPicPr>
          <p:blipFill>
            <a:blip r:embed="rId7"/>
            <a:stretch>
              <a:fillRect/>
            </a:stretch>
          </p:blipFill>
          <p:spPr>
            <a:xfrm>
              <a:off x="2269250" y="3943890"/>
              <a:ext cx="998019" cy="998019"/>
            </a:xfrm>
            <a:prstGeom prst="rect">
              <a:avLst/>
            </a:prstGeom>
          </p:spPr>
        </p:pic>
        <mc:AlternateContent xmlns:mc="http://schemas.openxmlformats.org/markup-compatibility/2006">
          <mc:Choice xmlns:p14="http://schemas.microsoft.com/office/powerpoint/2010/main" Requires="p14">
            <p:contentPart p14:bwMode="auto" r:id="rId8">
              <p14:nvContentPartPr>
                <p14:cNvPr id="3" name="インク 2">
                  <a:extLst>
                    <a:ext uri="{FF2B5EF4-FFF2-40B4-BE49-F238E27FC236}">
                      <a16:creationId xmlns:a16="http://schemas.microsoft.com/office/drawing/2014/main" id="{B32D8960-6D50-C21D-A790-7DD2D2F172F4}"/>
                    </a:ext>
                  </a:extLst>
                </p14:cNvPr>
                <p14:cNvContentPartPr/>
                <p14:nvPr/>
              </p14:nvContentPartPr>
              <p14:xfrm>
                <a:off x="3366394" y="3819450"/>
                <a:ext cx="676800" cy="638280"/>
              </p14:xfrm>
            </p:contentPart>
          </mc:Choice>
          <mc:Fallback>
            <p:pic>
              <p:nvPicPr>
                <p:cNvPr id="3" name="インク 2">
                  <a:extLst>
                    <a:ext uri="{FF2B5EF4-FFF2-40B4-BE49-F238E27FC236}">
                      <a16:creationId xmlns:a16="http://schemas.microsoft.com/office/drawing/2014/main" id="{B32D8960-6D50-C21D-A790-7DD2D2F172F4}"/>
                    </a:ext>
                  </a:extLst>
                </p:cNvPr>
                <p:cNvPicPr/>
                <p:nvPr/>
              </p:nvPicPr>
              <p:blipFill>
                <a:blip r:embed="rId9"/>
                <a:stretch>
                  <a:fillRect/>
                </a:stretch>
              </p:blipFill>
              <p:spPr>
                <a:xfrm>
                  <a:off x="3303394" y="3756450"/>
                  <a:ext cx="802440" cy="763920"/>
                </a:xfrm>
                <a:prstGeom prst="rect">
                  <a:avLst/>
                </a:prstGeom>
              </p:spPr>
            </p:pic>
          </mc:Fallback>
        </mc:AlternateContent>
      </p:grpSp>
    </p:spTree>
    <p:extLst>
      <p:ext uri="{BB962C8B-B14F-4D97-AF65-F5344CB8AC3E}">
        <p14:creationId xmlns:p14="http://schemas.microsoft.com/office/powerpoint/2010/main" val="3590309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CA33A6-0396-55D3-F0D3-F8CAF0136B6A}"/>
              </a:ext>
            </a:extLst>
          </p:cNvPr>
          <p:cNvSpPr>
            <a:spLocks noGrp="1"/>
          </p:cNvSpPr>
          <p:nvPr>
            <p:ph type="title"/>
          </p:nvPr>
        </p:nvSpPr>
        <p:spPr>
          <a:xfrm>
            <a:off x="1467910" y="134460"/>
            <a:ext cx="8596668" cy="637066"/>
          </a:xfrm>
        </p:spPr>
        <p:txBody>
          <a:bodyPr anchor="ctr">
            <a:normAutofit/>
          </a:bodyPr>
          <a:lstStyle/>
          <a:p>
            <a:pPr algn="ctr"/>
            <a:r>
              <a:rPr lang="en-US" altLang="ja-JP" sz="3600" b="1" dirty="0">
                <a:latin typeface="メイリオ" panose="020B0604030504040204" pitchFamily="50" charset="-128"/>
                <a:ea typeface="メイリオ" panose="020B0604030504040204" pitchFamily="50" charset="-128"/>
              </a:rPr>
              <a:t>6.</a:t>
            </a:r>
            <a:r>
              <a:rPr lang="ja-JP" altLang="en-US" sz="3600" b="1" dirty="0">
                <a:latin typeface="メイリオ" panose="020B0604030504040204" pitchFamily="50" charset="-128"/>
                <a:ea typeface="メイリオ" panose="020B0604030504040204" pitchFamily="50" charset="-128"/>
              </a:rPr>
              <a:t>デモ</a:t>
            </a:r>
            <a:r>
              <a:rPr lang="en-US" altLang="ja-JP" sz="3600" b="1" dirty="0">
                <a:latin typeface="メイリオ" panose="020B0604030504040204" pitchFamily="50" charset="-128"/>
                <a:ea typeface="メイリオ" panose="020B0604030504040204" pitchFamily="50" charset="-128"/>
              </a:rPr>
              <a:t>(</a:t>
            </a:r>
            <a:r>
              <a:rPr lang="ja-JP" altLang="en-US" sz="3600" b="1" dirty="0">
                <a:latin typeface="メイリオ" panose="020B0604030504040204" pitchFamily="50" charset="-128"/>
                <a:ea typeface="メイリオ" panose="020B0604030504040204" pitchFamily="50" charset="-128"/>
              </a:rPr>
              <a:t>スクリーンショット</a:t>
            </a:r>
            <a:r>
              <a:rPr lang="en-US" altLang="ja-JP" sz="3600" b="1" dirty="0">
                <a:latin typeface="メイリオ" panose="020B0604030504040204" pitchFamily="50" charset="-128"/>
                <a:ea typeface="メイリオ" panose="020B0604030504040204" pitchFamily="50" charset="-128"/>
              </a:rPr>
              <a:t>)</a:t>
            </a:r>
            <a:endParaRPr kumimoji="1" lang="ja-JP" altLang="en-US" sz="3600" dirty="0">
              <a:latin typeface="メイリオ" panose="020B0604030504040204" pitchFamily="50" charset="-128"/>
              <a:ea typeface="メイリオ" panose="020B0604030504040204" pitchFamily="50" charset="-128"/>
            </a:endParaRPr>
          </a:p>
        </p:txBody>
      </p:sp>
      <p:pic>
        <p:nvPicPr>
          <p:cNvPr id="4" name="図 3">
            <a:extLst>
              <a:ext uri="{FF2B5EF4-FFF2-40B4-BE49-F238E27FC236}">
                <a16:creationId xmlns:a16="http://schemas.microsoft.com/office/drawing/2014/main" id="{1559EB6E-0BA7-5116-E98E-1D7748A75815}"/>
              </a:ext>
            </a:extLst>
          </p:cNvPr>
          <p:cNvPicPr>
            <a:picLocks noChangeAspect="1"/>
          </p:cNvPicPr>
          <p:nvPr/>
        </p:nvPicPr>
        <p:blipFill>
          <a:blip r:embed="rId2"/>
          <a:stretch>
            <a:fillRect/>
          </a:stretch>
        </p:blipFill>
        <p:spPr>
          <a:xfrm>
            <a:off x="974064" y="1347041"/>
            <a:ext cx="10066892" cy="5166808"/>
          </a:xfrm>
          <a:prstGeom prst="rect">
            <a:avLst/>
          </a:prstGeom>
        </p:spPr>
      </p:pic>
      <p:sp>
        <p:nvSpPr>
          <p:cNvPr id="5" name="テキスト ボックス 4">
            <a:extLst>
              <a:ext uri="{FF2B5EF4-FFF2-40B4-BE49-F238E27FC236}">
                <a16:creationId xmlns:a16="http://schemas.microsoft.com/office/drawing/2014/main" id="{1CAE4B31-7B7F-D3C6-742A-292C008285D0}"/>
              </a:ext>
            </a:extLst>
          </p:cNvPr>
          <p:cNvSpPr txBox="1"/>
          <p:nvPr/>
        </p:nvSpPr>
        <p:spPr>
          <a:xfrm>
            <a:off x="974064" y="874617"/>
            <a:ext cx="877163" cy="369332"/>
          </a:xfrm>
          <a:prstGeom prst="rect">
            <a:avLst/>
          </a:prstGeom>
          <a:noFill/>
        </p:spPr>
        <p:txBody>
          <a:bodyPr wrap="none" rtlCol="0">
            <a:spAutoFit/>
          </a:bodyPr>
          <a:lstStyle/>
          <a:p>
            <a:r>
              <a:rPr kumimoji="1" lang="ja-JP" altLang="en-US" dirty="0">
                <a:latin typeface="メイリオ" panose="020B0604030504040204" pitchFamily="50" charset="-128"/>
                <a:ea typeface="メイリオ" panose="020B0604030504040204" pitchFamily="50" charset="-128"/>
              </a:rPr>
              <a:t>全体図</a:t>
            </a:r>
          </a:p>
        </p:txBody>
      </p:sp>
    </p:spTree>
    <p:extLst>
      <p:ext uri="{BB962C8B-B14F-4D97-AF65-F5344CB8AC3E}">
        <p14:creationId xmlns:p14="http://schemas.microsoft.com/office/powerpoint/2010/main" val="396134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2">
            <a:extLst>
              <a:ext uri="{FF2B5EF4-FFF2-40B4-BE49-F238E27FC236}">
                <a16:creationId xmlns:a16="http://schemas.microsoft.com/office/drawing/2014/main" id="{8432F037-C9AF-F45C-BD66-12E79691B3CB}"/>
              </a:ext>
            </a:extLst>
          </p:cNvPr>
          <p:cNvSpPr txBox="1">
            <a:spLocks/>
          </p:cNvSpPr>
          <p:nvPr/>
        </p:nvSpPr>
        <p:spPr>
          <a:xfrm>
            <a:off x="575022" y="498386"/>
            <a:ext cx="10893078" cy="568414"/>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kumimoji="1"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kumimoji="1"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kumimoji="1"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kumimoji="1"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kumimoji="1"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kumimoji="1"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kumimoji="1"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kumimoji="1"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kumimoji="1" sz="1200" kern="1200">
                <a:solidFill>
                  <a:schemeClr val="tx1"/>
                </a:solidFill>
                <a:effectLst/>
                <a:latin typeface="+mn-lt"/>
                <a:ea typeface="+mn-ea"/>
                <a:cs typeface="+mn-cs"/>
              </a:defRPr>
            </a:lvl9pPr>
          </a:lstStyle>
          <a:p>
            <a:pPr marL="0" indent="0">
              <a:buNone/>
            </a:pPr>
            <a:endParaRPr lang="ja-JP" altLang="en-US" dirty="0">
              <a:latin typeface="メイリオ" panose="020B0604030504040204" pitchFamily="50" charset="-128"/>
              <a:ea typeface="メイリオ" panose="020B0604030504040204" pitchFamily="50" charset="-128"/>
            </a:endParaRPr>
          </a:p>
        </p:txBody>
      </p:sp>
      <p:pic>
        <p:nvPicPr>
          <p:cNvPr id="10" name="図 9">
            <a:extLst>
              <a:ext uri="{FF2B5EF4-FFF2-40B4-BE49-F238E27FC236}">
                <a16:creationId xmlns:a16="http://schemas.microsoft.com/office/drawing/2014/main" id="{E41FDECA-11C6-E9D6-424E-DA6F89AC0D70}"/>
              </a:ext>
            </a:extLst>
          </p:cNvPr>
          <p:cNvPicPr>
            <a:picLocks noChangeAspect="1"/>
          </p:cNvPicPr>
          <p:nvPr/>
        </p:nvPicPr>
        <p:blipFill>
          <a:blip r:embed="rId2"/>
          <a:stretch>
            <a:fillRect/>
          </a:stretch>
        </p:blipFill>
        <p:spPr>
          <a:xfrm>
            <a:off x="5167740" y="1791830"/>
            <a:ext cx="4452034" cy="1126352"/>
          </a:xfrm>
          <a:prstGeom prst="rect">
            <a:avLst/>
          </a:prstGeom>
        </p:spPr>
      </p:pic>
      <p:grpSp>
        <p:nvGrpSpPr>
          <p:cNvPr id="29" name="グループ化 28">
            <a:extLst>
              <a:ext uri="{FF2B5EF4-FFF2-40B4-BE49-F238E27FC236}">
                <a16:creationId xmlns:a16="http://schemas.microsoft.com/office/drawing/2014/main" id="{86205AE4-921B-F750-BB4B-D5A38D0A78F8}"/>
              </a:ext>
            </a:extLst>
          </p:cNvPr>
          <p:cNvGrpSpPr/>
          <p:nvPr/>
        </p:nvGrpSpPr>
        <p:grpSpPr>
          <a:xfrm>
            <a:off x="4811179" y="4677729"/>
            <a:ext cx="6030421" cy="617273"/>
            <a:chOff x="4582533" y="3243447"/>
            <a:chExt cx="6030421" cy="617273"/>
          </a:xfrm>
        </p:grpSpPr>
        <p:pic>
          <p:nvPicPr>
            <p:cNvPr id="23" name="図 22">
              <a:extLst>
                <a:ext uri="{FF2B5EF4-FFF2-40B4-BE49-F238E27FC236}">
                  <a16:creationId xmlns:a16="http://schemas.microsoft.com/office/drawing/2014/main" id="{5CE162FA-7CB4-A9D1-7BE4-A7A4C297A6E6}"/>
                </a:ext>
              </a:extLst>
            </p:cNvPr>
            <p:cNvPicPr>
              <a:picLocks noChangeAspect="1"/>
            </p:cNvPicPr>
            <p:nvPr/>
          </p:nvPicPr>
          <p:blipFill>
            <a:blip r:embed="rId3"/>
            <a:stretch>
              <a:fillRect/>
            </a:stretch>
          </p:blipFill>
          <p:spPr>
            <a:xfrm>
              <a:off x="4927941" y="3243447"/>
              <a:ext cx="5685013" cy="617273"/>
            </a:xfrm>
            <a:prstGeom prst="rect">
              <a:avLst/>
            </a:prstGeom>
          </p:spPr>
        </p:pic>
        <p:sp>
          <p:nvSpPr>
            <p:cNvPr id="26" name="テキスト ボックス 25">
              <a:extLst>
                <a:ext uri="{FF2B5EF4-FFF2-40B4-BE49-F238E27FC236}">
                  <a16:creationId xmlns:a16="http://schemas.microsoft.com/office/drawing/2014/main" id="{FA4E1FE5-2EE3-DB58-7C18-68CB88AD1B2D}"/>
                </a:ext>
              </a:extLst>
            </p:cNvPr>
            <p:cNvSpPr txBox="1"/>
            <p:nvPr/>
          </p:nvSpPr>
          <p:spPr>
            <a:xfrm>
              <a:off x="4582533" y="3367418"/>
              <a:ext cx="479601" cy="369332"/>
            </a:xfrm>
            <a:prstGeom prst="rect">
              <a:avLst/>
            </a:prstGeom>
            <a:noFill/>
          </p:spPr>
          <p:txBody>
            <a:bodyPr wrap="square">
              <a:spAutoFit/>
            </a:bodyPr>
            <a:lstStyle/>
            <a:p>
              <a:r>
                <a:rPr lang="ja-JP" altLang="en-US" b="1" dirty="0">
                  <a:solidFill>
                    <a:srgbClr val="FF0000"/>
                  </a:solidFill>
                </a:rPr>
                <a:t>③</a:t>
              </a:r>
            </a:p>
          </p:txBody>
        </p:sp>
      </p:grpSp>
      <p:graphicFrame>
        <p:nvGraphicFramePr>
          <p:cNvPr id="2" name="表 1">
            <a:extLst>
              <a:ext uri="{FF2B5EF4-FFF2-40B4-BE49-F238E27FC236}">
                <a16:creationId xmlns:a16="http://schemas.microsoft.com/office/drawing/2014/main" id="{497AC7E5-1945-0E98-F646-AB32E8E04CD2}"/>
              </a:ext>
            </a:extLst>
          </p:cNvPr>
          <p:cNvGraphicFramePr>
            <a:graphicFrameLocks noGrp="1"/>
          </p:cNvGraphicFramePr>
          <p:nvPr>
            <p:extLst>
              <p:ext uri="{D42A27DB-BD31-4B8C-83A1-F6EECF244321}">
                <p14:modId xmlns:p14="http://schemas.microsoft.com/office/powerpoint/2010/main" val="3382167467"/>
              </p:ext>
            </p:extLst>
          </p:nvPr>
        </p:nvGraphicFramePr>
        <p:xfrm>
          <a:off x="575023" y="498387"/>
          <a:ext cx="10893077" cy="5768207"/>
        </p:xfrm>
        <a:graphic>
          <a:graphicData uri="http://schemas.openxmlformats.org/drawingml/2006/table">
            <a:tbl>
              <a:tblPr firstRow="1" bandRow="1">
                <a:tableStyleId>{5C22544A-7EE6-4342-B048-85BDC9FD1C3A}</a:tableStyleId>
              </a:tblPr>
              <a:tblGrid>
                <a:gridCol w="1835212">
                  <a:extLst>
                    <a:ext uri="{9D8B030D-6E8A-4147-A177-3AD203B41FA5}">
                      <a16:colId xmlns:a16="http://schemas.microsoft.com/office/drawing/2014/main" val="3572652931"/>
                    </a:ext>
                  </a:extLst>
                </a:gridCol>
                <a:gridCol w="1811573">
                  <a:extLst>
                    <a:ext uri="{9D8B030D-6E8A-4147-A177-3AD203B41FA5}">
                      <a16:colId xmlns:a16="http://schemas.microsoft.com/office/drawing/2014/main" val="1584320110"/>
                    </a:ext>
                  </a:extLst>
                </a:gridCol>
                <a:gridCol w="3623146">
                  <a:extLst>
                    <a:ext uri="{9D8B030D-6E8A-4147-A177-3AD203B41FA5}">
                      <a16:colId xmlns:a16="http://schemas.microsoft.com/office/drawing/2014/main" val="1192448377"/>
                    </a:ext>
                  </a:extLst>
                </a:gridCol>
                <a:gridCol w="3623146">
                  <a:extLst>
                    <a:ext uri="{9D8B030D-6E8A-4147-A177-3AD203B41FA5}">
                      <a16:colId xmlns:a16="http://schemas.microsoft.com/office/drawing/2014/main" val="2385576815"/>
                    </a:ext>
                  </a:extLst>
                </a:gridCol>
              </a:tblGrid>
              <a:tr h="571084">
                <a:tc gridSpan="2">
                  <a:txBody>
                    <a:bodyPr/>
                    <a:lstStyle/>
                    <a:p>
                      <a:r>
                        <a:rPr kumimoji="1" lang="ja-JP" altLang="en-US" dirty="0"/>
                        <a:t>設定セル</a:t>
                      </a:r>
                    </a:p>
                  </a:txBody>
                  <a:tcPr>
                    <a:solidFill>
                      <a:srgbClr val="0070C0"/>
                    </a:solidFill>
                  </a:tcPr>
                </a:tc>
                <a:tc hMerge="1">
                  <a:txBody>
                    <a:bodyPr/>
                    <a:lstStyle/>
                    <a:p>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latin typeface="メイリオ" panose="020B0604030504040204" pitchFamily="50" charset="-128"/>
                          <a:ea typeface="メイリオ" panose="020B0604030504040204" pitchFamily="50" charset="-128"/>
                        </a:rPr>
                        <a:t>完了メッセージ</a:t>
                      </a:r>
                      <a:endParaRPr lang="en-US" altLang="ja-JP" dirty="0">
                        <a:latin typeface="メイリオ" panose="020B0604030504040204" pitchFamily="50" charset="-128"/>
                        <a:ea typeface="メイリオ" panose="020B0604030504040204" pitchFamily="50" charset="-128"/>
                      </a:endParaRPr>
                    </a:p>
                    <a:p>
                      <a:endParaRPr kumimoji="1" lang="ja-JP" altLang="en-US" dirty="0"/>
                    </a:p>
                  </a:txBody>
                  <a:tcPr>
                    <a:solidFill>
                      <a:srgbClr val="0070C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latin typeface="メイリオ" panose="020B0604030504040204" pitchFamily="50" charset="-128"/>
                          <a:ea typeface="メイリオ" panose="020B0604030504040204" pitchFamily="50" charset="-128"/>
                        </a:rPr>
                        <a:t>取り込み後の表</a:t>
                      </a:r>
                    </a:p>
                    <a:p>
                      <a:endParaRPr kumimoji="1" lang="ja-JP" altLang="en-US" dirty="0"/>
                    </a:p>
                  </a:txBody>
                  <a:tcPr>
                    <a:solidFill>
                      <a:srgbClr val="0070C0"/>
                    </a:solidFill>
                  </a:tcPr>
                </a:tc>
                <a:extLst>
                  <a:ext uri="{0D108BD9-81ED-4DB2-BD59-A6C34878D82A}">
                    <a16:rowId xmlns:a16="http://schemas.microsoft.com/office/drawing/2014/main" val="1210858625"/>
                  </a:ext>
                </a:extLst>
              </a:tr>
              <a:tr h="652668">
                <a:tc gridSpan="2">
                  <a:txBody>
                    <a:bodyPr/>
                    <a:lstStyle/>
                    <a:p>
                      <a:r>
                        <a:rPr kumimoji="1" lang="ja-JP" altLang="en-US" sz="1200" dirty="0">
                          <a:latin typeface="メイリオ" panose="020B0604030504040204" pitchFamily="50" charset="-128"/>
                          <a:ea typeface="メイリオ" panose="020B0604030504040204" pitchFamily="50" charset="-128"/>
                        </a:rPr>
                        <a:t>①ファイル格納場所</a:t>
                      </a:r>
                      <a:r>
                        <a:rPr kumimoji="1" lang="en-US" altLang="ja-JP" sz="1200" dirty="0">
                          <a:latin typeface="メイリオ" panose="020B0604030504040204" pitchFamily="50" charset="-128"/>
                          <a:ea typeface="メイリオ" panose="020B0604030504040204" pitchFamily="50" charset="-128"/>
                        </a:rPr>
                        <a:t>(4</a:t>
                      </a:r>
                      <a:r>
                        <a:rPr kumimoji="1" lang="ja-JP" altLang="en-US" sz="1200" dirty="0">
                          <a:latin typeface="メイリオ" panose="020B0604030504040204" pitchFamily="50" charset="-128"/>
                          <a:ea typeface="メイリオ" panose="020B0604030504040204" pitchFamily="50" charset="-128"/>
                        </a:rPr>
                        <a:t>行目</a:t>
                      </a:r>
                      <a:r>
                        <a:rPr kumimoji="1" lang="en-US" altLang="ja-JP" sz="1200" dirty="0">
                          <a:latin typeface="メイリオ" panose="020B0604030504040204" pitchFamily="50" charset="-128"/>
                          <a:ea typeface="メイリオ" panose="020B0604030504040204" pitchFamily="50" charset="-128"/>
                        </a:rPr>
                        <a:t>)</a:t>
                      </a:r>
                    </a:p>
                    <a:p>
                      <a:r>
                        <a:rPr kumimoji="1" lang="ja-JP" altLang="en-US" sz="1200" dirty="0">
                          <a:latin typeface="メイリオ" panose="020B0604030504040204" pitchFamily="50" charset="-128"/>
                          <a:ea typeface="メイリオ" panose="020B0604030504040204" pitchFamily="50" charset="-128"/>
                        </a:rPr>
                        <a:t>アウトプットファイルがあるファイル格納場所を絶対パスで記載する</a:t>
                      </a:r>
                    </a:p>
                  </a:txBody>
                  <a:tcPr/>
                </a:tc>
                <a:tc hMerge="1">
                  <a:txBody>
                    <a:bodyPr/>
                    <a:lstStyle/>
                    <a:p>
                      <a:endParaRPr kumimoji="1" lang="ja-JP" altLang="en-US" dirty="0"/>
                    </a:p>
                  </a:txBody>
                  <a:tcPr/>
                </a:tc>
                <a:tc rowSpan="6">
                  <a:txBody>
                    <a:bodyPr/>
                    <a:lstStyle/>
                    <a:p>
                      <a:endParaRPr kumimoji="1" lang="ja-JP" altLang="en-US" dirty="0"/>
                    </a:p>
                  </a:txBody>
                  <a:tcPr/>
                </a:tc>
                <a:tc rowSpan="6">
                  <a:txBody>
                    <a:bodyPr/>
                    <a:lstStyle/>
                    <a:p>
                      <a:endParaRPr kumimoji="1" lang="ja-JP" altLang="en-US" dirty="0"/>
                    </a:p>
                  </a:txBody>
                  <a:tcPr/>
                </a:tc>
                <a:extLst>
                  <a:ext uri="{0D108BD9-81ED-4DB2-BD59-A6C34878D82A}">
                    <a16:rowId xmlns:a16="http://schemas.microsoft.com/office/drawing/2014/main" val="1548488268"/>
                  </a:ext>
                </a:extLst>
              </a:tr>
              <a:tr h="860517">
                <a:tc gridSpan="2">
                  <a:txBody>
                    <a:bodyPr/>
                    <a:lstStyle/>
                    <a:p>
                      <a:endParaRPr kumimoji="1" lang="ja-JP" altLang="en-US" dirty="0"/>
                    </a:p>
                  </a:txBody>
                  <a:tcPr/>
                </a:tc>
                <a:tc h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a:p>
                  </a:txBody>
                  <a:tcPr/>
                </a:tc>
                <a:extLst>
                  <a:ext uri="{0D108BD9-81ED-4DB2-BD59-A6C34878D82A}">
                    <a16:rowId xmlns:a16="http://schemas.microsoft.com/office/drawing/2014/main" val="117582629"/>
                  </a:ext>
                </a:extLst>
              </a:tr>
              <a:tr h="1033391">
                <a:tc gridSpan="2">
                  <a:txBody>
                    <a:bodyPr/>
                    <a:lstStyle/>
                    <a:p>
                      <a:r>
                        <a:rPr kumimoji="1" lang="ja-JP" altLang="en-US" sz="1200" dirty="0">
                          <a:latin typeface="メイリオ" panose="020B0604030504040204" pitchFamily="50" charset="-128"/>
                          <a:ea typeface="メイリオ" panose="020B0604030504040204" pitchFamily="50" charset="-128"/>
                        </a:rPr>
                        <a:t>②出力ボタン</a:t>
                      </a:r>
                      <a:r>
                        <a:rPr kumimoji="1" lang="en-US" altLang="ja-JP" sz="1200" dirty="0">
                          <a:latin typeface="メイリオ" panose="020B0604030504040204" pitchFamily="50" charset="-128"/>
                          <a:ea typeface="メイリオ" panose="020B0604030504040204" pitchFamily="50" charset="-128"/>
                        </a:rPr>
                        <a:t>(5</a:t>
                      </a:r>
                      <a:r>
                        <a:rPr kumimoji="1" lang="ja-JP" altLang="en-US" sz="1200" dirty="0">
                          <a:latin typeface="メイリオ" panose="020B0604030504040204" pitchFamily="50" charset="-128"/>
                          <a:ea typeface="メイリオ" panose="020B0604030504040204" pitchFamily="50" charset="-128"/>
                        </a:rPr>
                        <a:t>行目</a:t>
                      </a:r>
                      <a:r>
                        <a:rPr kumimoji="1" lang="en-US" altLang="ja-JP" sz="1200" dirty="0">
                          <a:latin typeface="メイリオ" panose="020B0604030504040204" pitchFamily="50" charset="-128"/>
                          <a:ea typeface="メイリオ" panose="020B0604030504040204" pitchFamily="50" charset="-128"/>
                        </a:rPr>
                        <a:t>)</a:t>
                      </a:r>
                    </a:p>
                    <a:p>
                      <a:r>
                        <a:rPr kumimoji="1" lang="ja-JP" altLang="en-US" sz="1200" dirty="0">
                          <a:latin typeface="メイリオ" panose="020B0604030504040204" pitchFamily="50" charset="-128"/>
                          <a:ea typeface="メイリオ" panose="020B0604030504040204" pitchFamily="50" charset="-128"/>
                        </a:rPr>
                        <a:t>出力ボタン押下後、ファイル格納場所を参照し、</a:t>
                      </a:r>
                      <a:r>
                        <a:rPr kumimoji="1" lang="en-US" altLang="ja-JP" sz="1200" dirty="0">
                          <a:latin typeface="メイリオ" panose="020B0604030504040204" pitchFamily="50" charset="-128"/>
                          <a:ea typeface="メイリオ" panose="020B0604030504040204" pitchFamily="50" charset="-128"/>
                        </a:rPr>
                        <a:t>9</a:t>
                      </a:r>
                      <a:r>
                        <a:rPr kumimoji="1" lang="ja-JP" altLang="en-US" sz="1200" dirty="0">
                          <a:latin typeface="メイリオ" panose="020B0604030504040204" pitchFamily="50" charset="-128"/>
                          <a:ea typeface="メイリオ" panose="020B0604030504040204" pitchFamily="50" charset="-128"/>
                        </a:rPr>
                        <a:t>行目に記載されている該当ファイルを参照し、各セルに各ファイル内容を書き込む</a:t>
                      </a:r>
                    </a:p>
                  </a:txBody>
                  <a:tcPr/>
                </a:tc>
                <a:tc hMerge="1">
                  <a:txBody>
                    <a:bodyPr/>
                    <a:lstStyle/>
                    <a:p>
                      <a:endParaRPr kumimoji="1" lang="ja-JP" altLang="en-US" dirty="0"/>
                    </a:p>
                  </a:txBody>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10476094"/>
                  </a:ext>
                </a:extLst>
              </a:tr>
              <a:tr h="860517">
                <a:tc>
                  <a:txBody>
                    <a:bodyPr/>
                    <a:lstStyle/>
                    <a:p>
                      <a:endParaRPr kumimoji="1" lang="en-US" altLang="ja-JP" dirty="0"/>
                    </a:p>
                    <a:p>
                      <a:endParaRPr kumimoji="1" lang="ja-JP" altLang="en-US" dirty="0"/>
                    </a:p>
                  </a:txBody>
                  <a:tcPr/>
                </a:tc>
                <a:tc>
                  <a:txBody>
                    <a:bodyPr/>
                    <a:lstStyle/>
                    <a:p>
                      <a:endParaRPr kumimoji="1" lang="ja-JP" altLang="en-US" dirty="0"/>
                    </a:p>
                  </a:txBody>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110551712"/>
                  </a:ext>
                </a:extLst>
              </a:tr>
              <a:tr h="860517">
                <a:tc gridSpan="2">
                  <a:txBody>
                    <a:bodyPr/>
                    <a:lstStyle/>
                    <a:p>
                      <a:r>
                        <a:rPr kumimoji="1" lang="ja-JP" altLang="en-US" sz="1200" dirty="0">
                          <a:latin typeface="メイリオ" panose="020B0604030504040204" pitchFamily="50" charset="-128"/>
                          <a:ea typeface="メイリオ" panose="020B0604030504040204" pitchFamily="50" charset="-128"/>
                        </a:rPr>
                        <a:t>③ファイル指定エリア</a:t>
                      </a:r>
                      <a:endParaRPr kumimoji="1" lang="en-US" altLang="ja-JP" sz="1200" dirty="0">
                        <a:latin typeface="メイリオ" panose="020B0604030504040204" pitchFamily="50" charset="-128"/>
                        <a:ea typeface="メイリオ" panose="020B0604030504040204" pitchFamily="50" charset="-128"/>
                      </a:endParaRPr>
                    </a:p>
                    <a:p>
                      <a:r>
                        <a:rPr kumimoji="1" lang="en-US" altLang="ja-JP" sz="1200" dirty="0">
                          <a:latin typeface="メイリオ" panose="020B0604030504040204" pitchFamily="50" charset="-128"/>
                          <a:ea typeface="メイリオ" panose="020B0604030504040204" pitchFamily="50" charset="-128"/>
                        </a:rPr>
                        <a:t>(9</a:t>
                      </a:r>
                      <a:r>
                        <a:rPr kumimoji="1" lang="ja-JP" altLang="en-US" sz="1200" dirty="0">
                          <a:latin typeface="メイリオ" panose="020B0604030504040204" pitchFamily="50" charset="-128"/>
                          <a:ea typeface="メイリオ" panose="020B0604030504040204" pitchFamily="50" charset="-128"/>
                        </a:rPr>
                        <a:t>行目：</a:t>
                      </a:r>
                      <a:r>
                        <a:rPr kumimoji="1" lang="en-US" altLang="ja-JP" sz="1200" dirty="0">
                          <a:latin typeface="メイリオ" panose="020B0604030504040204" pitchFamily="50" charset="-128"/>
                          <a:ea typeface="メイリオ" panose="020B0604030504040204" pitchFamily="50" charset="-128"/>
                        </a:rPr>
                        <a:t>A</a:t>
                      </a:r>
                      <a:r>
                        <a:rPr kumimoji="1" lang="ja-JP" altLang="en-US" sz="1200" dirty="0">
                          <a:latin typeface="メイリオ" panose="020B0604030504040204" pitchFamily="50" charset="-128"/>
                          <a:ea typeface="メイリオ" panose="020B0604030504040204" pitchFamily="50" charset="-128"/>
                        </a:rPr>
                        <a:t>列～</a:t>
                      </a:r>
                      <a:r>
                        <a:rPr kumimoji="1" lang="en-US" altLang="ja-JP" sz="1200" dirty="0">
                          <a:latin typeface="メイリオ" panose="020B0604030504040204" pitchFamily="50" charset="-128"/>
                          <a:ea typeface="メイリオ" panose="020B0604030504040204" pitchFamily="50" charset="-128"/>
                        </a:rPr>
                        <a:t>AZ</a:t>
                      </a:r>
                      <a:r>
                        <a:rPr kumimoji="1" lang="ja-JP" altLang="en-US" sz="1200" dirty="0">
                          <a:latin typeface="メイリオ" panose="020B0604030504040204" pitchFamily="50" charset="-128"/>
                          <a:ea typeface="メイリオ" panose="020B0604030504040204" pitchFamily="50" charset="-128"/>
                        </a:rPr>
                        <a:t>列</a:t>
                      </a:r>
                      <a:r>
                        <a:rPr kumimoji="1" lang="en-US" altLang="ja-JP" sz="1200" dirty="0">
                          <a:latin typeface="メイリオ" panose="020B0604030504040204" pitchFamily="50" charset="-128"/>
                          <a:ea typeface="メイリオ" panose="020B0604030504040204" pitchFamily="50" charset="-128"/>
                        </a:rPr>
                        <a:t>)</a:t>
                      </a:r>
                    </a:p>
                    <a:p>
                      <a:r>
                        <a:rPr kumimoji="1" lang="ja-JP" altLang="en-US" sz="1200" dirty="0">
                          <a:latin typeface="メイリオ" panose="020B0604030504040204" pitchFamily="50" charset="-128"/>
                          <a:ea typeface="メイリオ" panose="020B0604030504040204" pitchFamily="50" charset="-128"/>
                        </a:rPr>
                        <a:t>読み込むテキストファイルを指定する</a:t>
                      </a:r>
                      <a:endParaRPr kumimoji="1" lang="en-US" altLang="ja-JP" sz="1200" dirty="0">
                        <a:latin typeface="メイリオ" panose="020B0604030504040204" pitchFamily="50" charset="-128"/>
                        <a:ea typeface="メイリオ" panose="020B0604030504040204" pitchFamily="50" charset="-128"/>
                      </a:endParaRPr>
                    </a:p>
                    <a:p>
                      <a:r>
                        <a:rPr kumimoji="1" lang="en-US" altLang="ja-JP" sz="1200" dirty="0">
                          <a:latin typeface="メイリオ" panose="020B0604030504040204" pitchFamily="50" charset="-128"/>
                          <a:ea typeface="メイリオ" panose="020B0604030504040204" pitchFamily="50" charset="-128"/>
                        </a:rPr>
                        <a:t>※</a:t>
                      </a:r>
                      <a:r>
                        <a:rPr kumimoji="1" lang="ja-JP" altLang="en-US" sz="1200" dirty="0">
                          <a:latin typeface="メイリオ" panose="020B0604030504040204" pitchFamily="50" charset="-128"/>
                          <a:ea typeface="メイリオ" panose="020B0604030504040204" pitchFamily="50" charset="-128"/>
                        </a:rPr>
                        <a:t>ファイル名は一例</a:t>
                      </a:r>
                    </a:p>
                  </a:txBody>
                  <a:tcPr/>
                </a:tc>
                <a:tc hMerge="1">
                  <a:txBody>
                    <a:bodyPr/>
                    <a:lstStyle/>
                    <a:p>
                      <a:endParaRPr kumimoji="1" lang="ja-JP" altLang="en-US" dirty="0"/>
                    </a:p>
                  </a:txBody>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517113551"/>
                  </a:ext>
                </a:extLst>
              </a:tr>
              <a:tr h="860517">
                <a:tc gridSpan="2">
                  <a:txBody>
                    <a:bodyPr/>
                    <a:lstStyle/>
                    <a:p>
                      <a:endParaRPr kumimoji="1" lang="ja-JP" altLang="en-US" dirty="0"/>
                    </a:p>
                  </a:txBody>
                  <a:tcPr/>
                </a:tc>
                <a:tc h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902903087"/>
                  </a:ext>
                </a:extLst>
              </a:tr>
            </a:tbl>
          </a:graphicData>
        </a:graphic>
      </p:graphicFrame>
      <p:grpSp>
        <p:nvGrpSpPr>
          <p:cNvPr id="7" name="グループ化 6">
            <a:extLst>
              <a:ext uri="{FF2B5EF4-FFF2-40B4-BE49-F238E27FC236}">
                <a16:creationId xmlns:a16="http://schemas.microsoft.com/office/drawing/2014/main" id="{934713EE-1C08-F686-0484-61B953E43F6C}"/>
              </a:ext>
            </a:extLst>
          </p:cNvPr>
          <p:cNvGrpSpPr/>
          <p:nvPr/>
        </p:nvGrpSpPr>
        <p:grpSpPr>
          <a:xfrm>
            <a:off x="575022" y="1895629"/>
            <a:ext cx="3536490" cy="694477"/>
            <a:chOff x="1101985" y="4986365"/>
            <a:chExt cx="3536490" cy="694477"/>
          </a:xfrm>
        </p:grpSpPr>
        <p:pic>
          <p:nvPicPr>
            <p:cNvPr id="5" name="図 4">
              <a:extLst>
                <a:ext uri="{FF2B5EF4-FFF2-40B4-BE49-F238E27FC236}">
                  <a16:creationId xmlns:a16="http://schemas.microsoft.com/office/drawing/2014/main" id="{49B565AD-A589-3F80-A6A2-05037537B511}"/>
                </a:ext>
              </a:extLst>
            </p:cNvPr>
            <p:cNvPicPr>
              <a:picLocks noChangeAspect="1"/>
            </p:cNvPicPr>
            <p:nvPr/>
          </p:nvPicPr>
          <p:blipFill>
            <a:blip r:embed="rId4"/>
            <a:stretch>
              <a:fillRect/>
            </a:stretch>
          </p:blipFill>
          <p:spPr>
            <a:xfrm>
              <a:off x="1101985" y="4986365"/>
              <a:ext cx="3536490" cy="694477"/>
            </a:xfrm>
            <a:prstGeom prst="rect">
              <a:avLst/>
            </a:prstGeom>
          </p:spPr>
        </p:pic>
        <p:sp>
          <p:nvSpPr>
            <p:cNvPr id="6" name="正方形/長方形 5">
              <a:extLst>
                <a:ext uri="{FF2B5EF4-FFF2-40B4-BE49-F238E27FC236}">
                  <a16:creationId xmlns:a16="http://schemas.microsoft.com/office/drawing/2014/main" id="{9357A0FA-EB4D-9829-A92C-AC782C328814}"/>
                </a:ext>
              </a:extLst>
            </p:cNvPr>
            <p:cNvSpPr/>
            <p:nvPr/>
          </p:nvSpPr>
          <p:spPr>
            <a:xfrm>
              <a:off x="1101985" y="5472366"/>
              <a:ext cx="2448233" cy="20847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 name="グループ化 12">
            <a:extLst>
              <a:ext uri="{FF2B5EF4-FFF2-40B4-BE49-F238E27FC236}">
                <a16:creationId xmlns:a16="http://schemas.microsoft.com/office/drawing/2014/main" id="{74DEEF4A-EB2F-955C-FF4D-36AC9B785E6E}"/>
              </a:ext>
            </a:extLst>
          </p:cNvPr>
          <p:cNvGrpSpPr/>
          <p:nvPr/>
        </p:nvGrpSpPr>
        <p:grpSpPr>
          <a:xfrm>
            <a:off x="723900" y="3704732"/>
            <a:ext cx="2006600" cy="845998"/>
            <a:chOff x="1052823" y="4510777"/>
            <a:chExt cx="2629080" cy="1093939"/>
          </a:xfrm>
        </p:grpSpPr>
        <p:pic>
          <p:nvPicPr>
            <p:cNvPr id="9" name="図 8">
              <a:extLst>
                <a:ext uri="{FF2B5EF4-FFF2-40B4-BE49-F238E27FC236}">
                  <a16:creationId xmlns:a16="http://schemas.microsoft.com/office/drawing/2014/main" id="{31464684-C104-39BF-9AEA-43916CF9CBAE}"/>
                </a:ext>
              </a:extLst>
            </p:cNvPr>
            <p:cNvPicPr>
              <a:picLocks noChangeAspect="1"/>
            </p:cNvPicPr>
            <p:nvPr/>
          </p:nvPicPr>
          <p:blipFill>
            <a:blip r:embed="rId5"/>
            <a:stretch>
              <a:fillRect/>
            </a:stretch>
          </p:blipFill>
          <p:spPr>
            <a:xfrm>
              <a:off x="1052823" y="4510777"/>
              <a:ext cx="2629080" cy="1093939"/>
            </a:xfrm>
            <a:prstGeom prst="rect">
              <a:avLst/>
            </a:prstGeom>
          </p:spPr>
        </p:pic>
        <p:sp>
          <p:nvSpPr>
            <p:cNvPr id="12" name="正方形/長方形 11">
              <a:extLst>
                <a:ext uri="{FF2B5EF4-FFF2-40B4-BE49-F238E27FC236}">
                  <a16:creationId xmlns:a16="http://schemas.microsoft.com/office/drawing/2014/main" id="{F615A328-FC58-9755-9967-2D8FB526E5D5}"/>
                </a:ext>
              </a:extLst>
            </p:cNvPr>
            <p:cNvSpPr/>
            <p:nvPr/>
          </p:nvSpPr>
          <p:spPr>
            <a:xfrm>
              <a:off x="1052823" y="5295002"/>
              <a:ext cx="1464235" cy="24055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5" name="図 14">
            <a:extLst>
              <a:ext uri="{FF2B5EF4-FFF2-40B4-BE49-F238E27FC236}">
                <a16:creationId xmlns:a16="http://schemas.microsoft.com/office/drawing/2014/main" id="{50BF7137-75A7-DCB0-2B01-FD67FD5D168A}"/>
              </a:ext>
            </a:extLst>
          </p:cNvPr>
          <p:cNvPicPr>
            <a:picLocks noChangeAspect="1"/>
          </p:cNvPicPr>
          <p:nvPr/>
        </p:nvPicPr>
        <p:blipFill>
          <a:blip r:embed="rId6"/>
          <a:stretch>
            <a:fillRect/>
          </a:stretch>
        </p:blipFill>
        <p:spPr>
          <a:xfrm>
            <a:off x="659376" y="5541569"/>
            <a:ext cx="3452136" cy="535321"/>
          </a:xfrm>
          <a:prstGeom prst="rect">
            <a:avLst/>
          </a:prstGeom>
        </p:spPr>
      </p:pic>
      <p:sp>
        <p:nvSpPr>
          <p:cNvPr id="17" name="正方形/長方形 16">
            <a:extLst>
              <a:ext uri="{FF2B5EF4-FFF2-40B4-BE49-F238E27FC236}">
                <a16:creationId xmlns:a16="http://schemas.microsoft.com/office/drawing/2014/main" id="{C3B048A2-B832-9146-0745-349E6A6B75C3}"/>
              </a:ext>
            </a:extLst>
          </p:cNvPr>
          <p:cNvSpPr/>
          <p:nvPr/>
        </p:nvSpPr>
        <p:spPr>
          <a:xfrm>
            <a:off x="575022" y="5715000"/>
            <a:ext cx="3536490" cy="20847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1" name="図 20">
            <a:extLst>
              <a:ext uri="{FF2B5EF4-FFF2-40B4-BE49-F238E27FC236}">
                <a16:creationId xmlns:a16="http://schemas.microsoft.com/office/drawing/2014/main" id="{30423AA3-C08D-9807-353D-77684451D8DD}"/>
              </a:ext>
            </a:extLst>
          </p:cNvPr>
          <p:cNvPicPr>
            <a:picLocks noChangeAspect="1"/>
          </p:cNvPicPr>
          <p:nvPr/>
        </p:nvPicPr>
        <p:blipFill>
          <a:blip r:embed="rId7"/>
          <a:stretch>
            <a:fillRect/>
          </a:stretch>
        </p:blipFill>
        <p:spPr>
          <a:xfrm>
            <a:off x="4408799" y="2205147"/>
            <a:ext cx="3374401" cy="2484982"/>
          </a:xfrm>
          <a:prstGeom prst="rect">
            <a:avLst/>
          </a:prstGeom>
        </p:spPr>
      </p:pic>
      <p:pic>
        <p:nvPicPr>
          <p:cNvPr id="22" name="図 21">
            <a:extLst>
              <a:ext uri="{FF2B5EF4-FFF2-40B4-BE49-F238E27FC236}">
                <a16:creationId xmlns:a16="http://schemas.microsoft.com/office/drawing/2014/main" id="{5389126D-01A4-8F39-ED6F-69D6B45A835A}"/>
              </a:ext>
            </a:extLst>
          </p:cNvPr>
          <p:cNvPicPr>
            <a:picLocks noChangeAspect="1"/>
          </p:cNvPicPr>
          <p:nvPr/>
        </p:nvPicPr>
        <p:blipFill>
          <a:blip r:embed="rId8"/>
          <a:stretch>
            <a:fillRect/>
          </a:stretch>
        </p:blipFill>
        <p:spPr>
          <a:xfrm>
            <a:off x="7919492" y="2046002"/>
            <a:ext cx="3412315" cy="2803271"/>
          </a:xfrm>
          <a:prstGeom prst="rect">
            <a:avLst/>
          </a:prstGeom>
        </p:spPr>
      </p:pic>
    </p:spTree>
    <p:extLst>
      <p:ext uri="{BB962C8B-B14F-4D97-AF65-F5344CB8AC3E}">
        <p14:creationId xmlns:p14="http://schemas.microsoft.com/office/powerpoint/2010/main" val="3940048091"/>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643</TotalTime>
  <Words>1582</Words>
  <Application>Microsoft Office PowerPoint</Application>
  <PresentationFormat>ワイド画面</PresentationFormat>
  <Paragraphs>179</Paragraphs>
  <Slides>13</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13</vt:i4>
      </vt:variant>
    </vt:vector>
  </HeadingPairs>
  <TitlesOfParts>
    <vt:vector size="22" baseType="lpstr">
      <vt:lpstr>ＭＳ ゴシック</vt:lpstr>
      <vt:lpstr>Meiryo</vt:lpstr>
      <vt:lpstr>Meiryo</vt:lpstr>
      <vt:lpstr>Arial</vt:lpstr>
      <vt:lpstr>Calibri</vt:lpstr>
      <vt:lpstr>Calibri Light</vt:lpstr>
      <vt:lpstr>Cascadia Code</vt:lpstr>
      <vt:lpstr>Wingdings</vt:lpstr>
      <vt:lpstr>Office テーマ</vt:lpstr>
      <vt:lpstr>Excel VBAポートフォリオ テキスト大量読み込みマクロ</vt:lpstr>
      <vt:lpstr>目次</vt:lpstr>
      <vt:lpstr>1.概要</vt:lpstr>
      <vt:lpstr>2.課題(Before)と解決策(After)</vt:lpstr>
      <vt:lpstr>3.仕組みとワークフロー</vt:lpstr>
      <vt:lpstr>4.機能一覧(サンプルの観点)</vt:lpstr>
      <vt:lpstr>5.効果(Before/After)</vt:lpstr>
      <vt:lpstr>6.デモ(スクリーンショット)</vt:lpstr>
      <vt:lpstr>PowerPoint プレゼンテーション</vt:lpstr>
      <vt:lpstr>7.コードの要点(ハイライト)</vt:lpstr>
      <vt:lpstr>8.再利用方法・適用範囲</vt:lpstr>
      <vt:lpstr>9.制約・リスクと対策</vt:lpstr>
      <vt:lpstr>10.今後の拡張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megumi dobashi</dc:creator>
  <cp:lastModifiedBy>megumi dobashi</cp:lastModifiedBy>
  <cp:revision>3</cp:revision>
  <dcterms:created xsi:type="dcterms:W3CDTF">2025-08-27T06:11:58Z</dcterms:created>
  <dcterms:modified xsi:type="dcterms:W3CDTF">2025-08-29T07:29:07Z</dcterms:modified>
</cp:coreProperties>
</file>