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57" r:id="rId3"/>
    <p:sldId id="258" r:id="rId4"/>
    <p:sldId id="259" r:id="rId5"/>
    <p:sldId id="260" r:id="rId6"/>
    <p:sldId id="261" r:id="rId7"/>
    <p:sldId id="262" r:id="rId8"/>
    <p:sldId id="263" r:id="rId9"/>
    <p:sldId id="264" r:id="rId10"/>
    <p:sldId id="271" r:id="rId11"/>
    <p:sldId id="272" r:id="rId12"/>
    <p:sldId id="274"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7:10:25.443"/>
    </inkml:context>
    <inkml:brush xml:id="br0">
      <inkml:brushProperty name="width" value="0.35" units="cm"/>
      <inkml:brushProperty name="height" value="0.35" units="cm"/>
      <inkml:brushProperty name="color" value="#E71224"/>
    </inkml:brush>
  </inkml:definitions>
  <inkml:trace contextRef="#ctx0" brushRef="#br0">1 1 24575,'6'1'0,"1"0"0,-1 0 0,0 1 0,1 0 0,-1 0 0,0 1 0,0 0 0,-1 0 0,1 0 0,0 1 0,6 5 0,10 6 0,115 78 0,-95-63 0,35 29 0,41 28 0,-70-54 0,87 78 0,-35-25 0,57 36 0,160 133 0,-274-215 0,45 58 0,-7-8 0,214 191 0,-272-262-682,34 20-1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7:10:27.406"/>
    </inkml:context>
    <inkml:brush xml:id="br0">
      <inkml:brushProperty name="width" value="0.35" units="cm"/>
      <inkml:brushProperty name="height" value="0.35" units="cm"/>
      <inkml:brushProperty name="color" value="#E71224"/>
    </inkml:brush>
  </inkml:definitions>
  <inkml:trace contextRef="#ctx0" brushRef="#br0">1880 0 24470,'-1879'1772'0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7:12:14.575"/>
    </inkml:context>
    <inkml:brush xml:id="br0">
      <inkml:brushProperty name="width" value="0.35" units="cm"/>
      <inkml:brushProperty name="height" value="0.35" units="cm"/>
      <inkml:brushProperty name="color" value="#004F8B"/>
    </inkml:brush>
  </inkml:definitions>
  <inkml:trace contextRef="#ctx0" brushRef="#br0">1645 2251 24575,'2'0'0,"0"0"0,0 0 0,0 0 0,0 0 0,0 0 0,0-1 0,-1 1 0,1-1 0,0 1 0,0-1 0,-1 0 0,3-1 0,-3 2 0,-1-1 0,0 1 0,0-1 0,1 1 0,-1-1 0,0 1 0,0-1 0,0 1 0,0-1 0,0 0 0,0 1 0,1-1 0,-1 1 0,0-1 0,-1 1 0,1-1 0,0 1 0,0-1 0,0 1 0,0-1 0,0 0 0,0 1 0,-1-1 0,1 1 0,0-1 0,-1 1 0,1-1 0,0 1 0,-1 0 0,1-1 0,0 1 0,-1-1 0,1 1 0,-1 0 0,1-1 0,0 1 0,-1 0 0,1-1 0,-1 1 0,1 0 0,-1 0 0,0-1 0,-12-8 0,-1 0 0,0 0 0,0 2 0,0 0 0,-28-10 0,-80-16 0,87 26 0,0-2 0,-63-25 0,33 4 0,-251-133 0,286 143 0,1-2 0,-34-34 0,3 3 0,-226-202 0,222 193 0,3-4 0,3-2 0,-82-125 0,127 170 0,1 0 0,1 0 0,1-1 0,1 0 0,2-1 0,0 1 0,1-2 0,-2-26 0,3-2 0,2-1 0,8-96 0,-3 137 0,0-1 0,0 1 0,1 0 0,1 0 0,1 1 0,0-1 0,13-24 0,-3 13 0,2 0 0,36-41 0,-14 19 0,-18 20 0,1 2 0,0 0 0,2 2 0,46-36 0,-37 37 0,-16 9 0,1 1 0,0 1 0,0 1 0,1 0 0,0 2 0,30-10 0,-8 9 0,2 1 0,-1 2 0,77 0 0,28 5 0,174 4 0,-66 29 0,-133-13 0,-100-15 0,0 2 0,-1 0 0,0 1 0,0 1 0,-1 0 0,0 2 0,0 1 0,-1 0 0,0 1 0,26 23 0,12 16 0,85 98 0,-116-120 0,35 40 0,73 107 0,-116-144 0,-1 1 0,-1 1 0,14 46 0,-23-57 0,-1 1 0,0-1 0,-2 1 0,2 38 0,-7 101 0,-1-89 0,4 30 0,-5 87 0,0-165 0,-2 0 0,-1-1 0,0 0 0,-2 0 0,-1 0 0,-1-1 0,-17 29 0,11-21 0,-49 87 0,50-98 0,0 0 0,-1-1 0,-1-1 0,-1 0 0,-23 18 0,-5-1 0,-57 35 0,85-62 74,1 0-1,-1-1 0,-20 6 1,-22 10-1733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858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614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8/28/2025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5626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229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smtClean="0"/>
              <a:t>8/28/2025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895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8/28/2025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4874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125305" y="1488985"/>
            <a:ext cx="6264350" cy="169685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118447" y="4351687"/>
            <a:ext cx="6265588" cy="17040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smtClean="0"/>
              <a:t>8/28/2025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17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791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smtClean="0"/>
              <a:t>8/28/2025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8547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8A87A34-81AB-432B-8DAE-1953F412C126}" type="datetimeFigureOut">
              <a:rPr lang="en-US" smtClean="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42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smtClean="0"/>
              <a:t>8/28/2025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726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124522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85000"/>
        </a:lnSpc>
        <a:spcBef>
          <a:spcPct val="0"/>
        </a:spcBef>
        <a:buNone/>
        <a:defRPr kumimoji="1"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A30F63-470E-6E01-C973-95EBAF2F44AB}"/>
              </a:ext>
            </a:extLst>
          </p:cNvPr>
          <p:cNvSpPr>
            <a:spLocks noGrp="1"/>
          </p:cNvSpPr>
          <p:nvPr>
            <p:ph type="ctrTitle"/>
          </p:nvPr>
        </p:nvSpPr>
        <p:spPr>
          <a:xfrm>
            <a:off x="1759236" y="1781176"/>
            <a:ext cx="8679915" cy="1647824"/>
          </a:xfrm>
        </p:spPr>
        <p:txBody>
          <a:bodyPr>
            <a:normAutofit fontScale="90000"/>
          </a:bodyPr>
          <a:lstStyle/>
          <a:p>
            <a:r>
              <a:rPr lang="en-US" altLang="ja-JP" dirty="0">
                <a:latin typeface="ＭＳ ゴシック" panose="020B0609070205080204" pitchFamily="49" charset="-128"/>
                <a:ea typeface="ＭＳ ゴシック" panose="020B0609070205080204" pitchFamily="49" charset="-128"/>
              </a:rPr>
              <a:t>Excel VBA </a:t>
            </a:r>
            <a:r>
              <a:rPr lang="ja-JP" altLang="en-US" dirty="0">
                <a:latin typeface="ＭＳ ゴシック" panose="020B0609070205080204" pitchFamily="49" charset="-128"/>
                <a:ea typeface="ＭＳ ゴシック" panose="020B0609070205080204" pitchFamily="49" charset="-128"/>
              </a:rPr>
              <a:t>ポートフォリオ</a:t>
            </a:r>
            <a:br>
              <a:rPr lang="ja-JP" altLang="en-US" dirty="0">
                <a:latin typeface="ＭＳ ゴシック" panose="020B0609070205080204" pitchFamily="49" charset="-128"/>
                <a:ea typeface="ＭＳ ゴシック" panose="020B0609070205080204" pitchFamily="49" charset="-128"/>
              </a:rPr>
            </a:br>
            <a:r>
              <a:rPr lang="ja-JP" altLang="en-US" dirty="0">
                <a:latin typeface="ＭＳ ゴシック" panose="020B0609070205080204" pitchFamily="49" charset="-128"/>
                <a:ea typeface="ＭＳ ゴシック" panose="020B0609070205080204" pitchFamily="49" charset="-128"/>
              </a:rPr>
              <a:t>テキスト大量読み込みマクロ</a:t>
            </a:r>
            <a:endParaRPr kumimoji="1" lang="ja-JP" altLang="en-US" dirty="0">
              <a:latin typeface="ＭＳ ゴシック" panose="020B0609070205080204" pitchFamily="49" charset="-128"/>
              <a:ea typeface="ＭＳ ゴシック" panose="020B0609070205080204" pitchFamily="49" charset="-128"/>
            </a:endParaRPr>
          </a:p>
        </p:txBody>
      </p:sp>
      <p:sp>
        <p:nvSpPr>
          <p:cNvPr id="3" name="字幕 2">
            <a:extLst>
              <a:ext uri="{FF2B5EF4-FFF2-40B4-BE49-F238E27FC236}">
                <a16:creationId xmlns:a16="http://schemas.microsoft.com/office/drawing/2014/main" id="{EE8EF03A-F2D9-2E86-6F72-95F64E754FF9}"/>
              </a:ext>
            </a:extLst>
          </p:cNvPr>
          <p:cNvSpPr>
            <a:spLocks noGrp="1"/>
          </p:cNvSpPr>
          <p:nvPr>
            <p:ph type="subTitle" idx="1"/>
          </p:nvPr>
        </p:nvSpPr>
        <p:spPr>
          <a:xfrm>
            <a:off x="1765724" y="3649092"/>
            <a:ext cx="8673427" cy="1113408"/>
          </a:xfrm>
        </p:spPr>
        <p:txBody>
          <a:bodyPr>
            <a:normAutofit fontScale="70000" lnSpcReduction="20000"/>
          </a:bodyPr>
          <a:lstStyle/>
          <a:p>
            <a:br>
              <a:rPr lang="en-US" altLang="ja-JP" dirty="0">
                <a:latin typeface="Meiryo"/>
              </a:rPr>
            </a:br>
            <a:r>
              <a:rPr lang="ja-JP" altLang="en-US" sz="2600" dirty="0">
                <a:latin typeface="ＭＳ ゴシック" panose="020B0609070205080204" pitchFamily="49" charset="-128"/>
                <a:ea typeface="ＭＳ ゴシック" panose="020B0609070205080204" pitchFamily="49" charset="-128"/>
              </a:rPr>
              <a:t>業務ログ等の大量テキストをワンクリックで整形・集約</a:t>
            </a:r>
            <a:endParaRPr lang="en-US" altLang="ja-JP" sz="2600" dirty="0">
              <a:latin typeface="ＭＳ ゴシック" panose="020B0609070205080204" pitchFamily="49" charset="-128"/>
              <a:ea typeface="ＭＳ ゴシック" panose="020B0609070205080204" pitchFamily="49" charset="-128"/>
            </a:endParaRPr>
          </a:p>
          <a:p>
            <a:r>
              <a:rPr lang="ja-JP" altLang="en-US" sz="2600" dirty="0">
                <a:latin typeface="ＭＳ ゴシック" panose="020B0609070205080204" pitchFamily="49" charset="-128"/>
                <a:ea typeface="ＭＳ ゴシック" panose="020B0609070205080204" pitchFamily="49" charset="-128"/>
              </a:rPr>
              <a:t>業務ログの取り込みを</a:t>
            </a:r>
            <a:r>
              <a:rPr lang="ja-JP" altLang="en-US" sz="2600" b="1" dirty="0">
                <a:latin typeface="ＭＳ ゴシック" panose="020B0609070205080204" pitchFamily="49" charset="-128"/>
                <a:ea typeface="ＭＳ ゴシック" panose="020B0609070205080204" pitchFamily="49" charset="-128"/>
              </a:rPr>
              <a:t>ボタン</a:t>
            </a:r>
            <a:r>
              <a:rPr lang="en-US" altLang="ja-JP" sz="2600" b="1" dirty="0">
                <a:latin typeface="ＭＳ ゴシック" panose="020B0609070205080204" pitchFamily="49" charset="-128"/>
                <a:ea typeface="ＭＳ ゴシック" panose="020B0609070205080204" pitchFamily="49" charset="-128"/>
              </a:rPr>
              <a:t>1</a:t>
            </a:r>
            <a:r>
              <a:rPr lang="ja-JP" altLang="en-US" sz="2600" b="1" dirty="0">
                <a:latin typeface="ＭＳ ゴシック" panose="020B0609070205080204" pitchFamily="49" charset="-128"/>
                <a:ea typeface="ＭＳ ゴシック" panose="020B0609070205080204" pitchFamily="49" charset="-128"/>
              </a:rPr>
              <a:t>回</a:t>
            </a:r>
            <a:r>
              <a:rPr lang="ja-JP" altLang="en-US" sz="2600" dirty="0">
                <a:latin typeface="ＭＳ ゴシック" panose="020B0609070205080204" pitchFamily="49" charset="-128"/>
                <a:ea typeface="ＭＳ ゴシック" panose="020B0609070205080204" pitchFamily="49" charset="-128"/>
              </a:rPr>
              <a:t>で標準化・高速化</a:t>
            </a:r>
            <a:br>
              <a:rPr lang="en-US" altLang="ja-JP" dirty="0">
                <a:latin typeface="ＭＳ ゴシック" panose="020B0609070205080204" pitchFamily="49" charset="-128"/>
                <a:ea typeface="ＭＳ ゴシック" panose="020B0609070205080204" pitchFamily="49" charset="-128"/>
              </a:rPr>
            </a:br>
            <a:br>
              <a:rPr lang="ja-JP" altLang="en-US" dirty="0">
                <a:latin typeface="ＭＳ ゴシック" panose="020B0609070205080204" pitchFamily="49" charset="-128"/>
                <a:ea typeface="ＭＳ ゴシック" panose="020B0609070205080204" pitchFamily="49" charset="-128"/>
              </a:rPr>
            </a:br>
            <a:endParaRPr kumimoji="1" lang="ja-JP" altLang="en-US" dirty="0">
              <a:latin typeface="ＭＳ ゴシック" panose="020B0609070205080204" pitchFamily="49" charset="-128"/>
              <a:ea typeface="ＭＳ ゴシック" panose="020B0609070205080204" pitchFamily="49" charset="-128"/>
            </a:endParaRPr>
          </a:p>
        </p:txBody>
      </p:sp>
      <p:sp>
        <p:nvSpPr>
          <p:cNvPr id="4" name="テキスト ボックス 3">
            <a:extLst>
              <a:ext uri="{FF2B5EF4-FFF2-40B4-BE49-F238E27FC236}">
                <a16:creationId xmlns:a16="http://schemas.microsoft.com/office/drawing/2014/main" id="{587D1C07-FCD2-86C0-5371-3BEDA57E7D25}"/>
              </a:ext>
            </a:extLst>
          </p:cNvPr>
          <p:cNvSpPr txBox="1"/>
          <p:nvPr/>
        </p:nvSpPr>
        <p:spPr>
          <a:xfrm>
            <a:off x="4857750" y="4762500"/>
            <a:ext cx="2390775" cy="381000"/>
          </a:xfrm>
          <a:prstGeom prst="rect">
            <a:avLst/>
          </a:prstGeom>
          <a:noFill/>
        </p:spPr>
        <p:txBody>
          <a:bodyPr wrap="square" rtlCol="0">
            <a:spAutoFit/>
          </a:bodyPr>
          <a:lstStyle/>
          <a:p>
            <a:pPr algn="ctr"/>
            <a:r>
              <a:rPr kumimoji="1" lang="ja-JP" altLang="en-US" dirty="0">
                <a:solidFill>
                  <a:schemeClr val="bg1"/>
                </a:solidFill>
              </a:rPr>
              <a:t>土橋惠</a:t>
            </a:r>
          </a:p>
        </p:txBody>
      </p:sp>
    </p:spTree>
    <p:extLst>
      <p:ext uri="{BB962C8B-B14F-4D97-AF65-F5344CB8AC3E}">
        <p14:creationId xmlns:p14="http://schemas.microsoft.com/office/powerpoint/2010/main" val="67197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8432F037-C9AF-F45C-BD66-12E79691B3CB}"/>
              </a:ext>
            </a:extLst>
          </p:cNvPr>
          <p:cNvSpPr txBox="1">
            <a:spLocks/>
          </p:cNvSpPr>
          <p:nvPr/>
        </p:nvSpPr>
        <p:spPr>
          <a:xfrm>
            <a:off x="575022" y="498386"/>
            <a:ext cx="10893078" cy="568414"/>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a:lstStyle>
          <a:p>
            <a:r>
              <a:rPr lang="ja-JP" altLang="en-US" dirty="0"/>
              <a:t>設定セル</a:t>
            </a:r>
          </a:p>
        </p:txBody>
      </p:sp>
      <p:sp>
        <p:nvSpPr>
          <p:cNvPr id="11" name="テキスト ボックス 10">
            <a:extLst>
              <a:ext uri="{FF2B5EF4-FFF2-40B4-BE49-F238E27FC236}">
                <a16:creationId xmlns:a16="http://schemas.microsoft.com/office/drawing/2014/main" id="{B80E4532-4BDF-70CF-CF0A-230203E9C009}"/>
              </a:ext>
            </a:extLst>
          </p:cNvPr>
          <p:cNvSpPr txBox="1"/>
          <p:nvPr/>
        </p:nvSpPr>
        <p:spPr>
          <a:xfrm>
            <a:off x="780879" y="1066800"/>
            <a:ext cx="3584643" cy="1477328"/>
          </a:xfrm>
          <a:prstGeom prst="rect">
            <a:avLst/>
          </a:prstGeom>
          <a:noFill/>
        </p:spPr>
        <p:txBody>
          <a:bodyPr wrap="square" rtlCol="0">
            <a:spAutoFit/>
          </a:bodyPr>
          <a:lstStyle/>
          <a:p>
            <a:r>
              <a:rPr kumimoji="1" lang="ja-JP" altLang="en-US" dirty="0"/>
              <a:t>①ファイル格納場所</a:t>
            </a:r>
            <a:r>
              <a:rPr kumimoji="1" lang="en-US" altLang="ja-JP" dirty="0"/>
              <a:t>(4</a:t>
            </a:r>
            <a:r>
              <a:rPr kumimoji="1" lang="ja-JP" altLang="en-US" dirty="0"/>
              <a:t>行目</a:t>
            </a:r>
            <a:r>
              <a:rPr kumimoji="1" lang="en-US" altLang="ja-JP" dirty="0"/>
              <a:t>)</a:t>
            </a:r>
          </a:p>
          <a:p>
            <a:r>
              <a:rPr kumimoji="1" lang="ja-JP" altLang="en-US" dirty="0"/>
              <a:t>アウトプットファイルがあるファイル格納場所を絶対パスで記載する</a:t>
            </a:r>
          </a:p>
          <a:p>
            <a:endParaRPr kumimoji="1" lang="en-US" altLang="ja-JP" dirty="0"/>
          </a:p>
          <a:p>
            <a:endParaRPr kumimoji="1" lang="ja-JP" altLang="en-US" dirty="0"/>
          </a:p>
        </p:txBody>
      </p:sp>
      <p:grpSp>
        <p:nvGrpSpPr>
          <p:cNvPr id="19" name="グループ化 18">
            <a:extLst>
              <a:ext uri="{FF2B5EF4-FFF2-40B4-BE49-F238E27FC236}">
                <a16:creationId xmlns:a16="http://schemas.microsoft.com/office/drawing/2014/main" id="{BD4CD68E-4827-E279-4D4E-032387B5067E}"/>
              </a:ext>
            </a:extLst>
          </p:cNvPr>
          <p:cNvGrpSpPr/>
          <p:nvPr/>
        </p:nvGrpSpPr>
        <p:grpSpPr>
          <a:xfrm>
            <a:off x="4811179" y="1644905"/>
            <a:ext cx="4808595" cy="1273277"/>
            <a:chOff x="466557" y="2094271"/>
            <a:chExt cx="4238963" cy="947620"/>
          </a:xfrm>
        </p:grpSpPr>
        <p:pic>
          <p:nvPicPr>
            <p:cNvPr id="10" name="図 9">
              <a:extLst>
                <a:ext uri="{FF2B5EF4-FFF2-40B4-BE49-F238E27FC236}">
                  <a16:creationId xmlns:a16="http://schemas.microsoft.com/office/drawing/2014/main" id="{E41FDECA-11C6-E9D6-424E-DA6F89AC0D70}"/>
                </a:ext>
              </a:extLst>
            </p:cNvPr>
            <p:cNvPicPr>
              <a:picLocks noChangeAspect="1"/>
            </p:cNvPicPr>
            <p:nvPr/>
          </p:nvPicPr>
          <p:blipFill>
            <a:blip r:embed="rId2"/>
            <a:stretch>
              <a:fillRect/>
            </a:stretch>
          </p:blipFill>
          <p:spPr>
            <a:xfrm>
              <a:off x="780880" y="2203618"/>
              <a:ext cx="3924640" cy="838273"/>
            </a:xfrm>
            <a:prstGeom prst="rect">
              <a:avLst/>
            </a:prstGeom>
          </p:spPr>
        </p:pic>
        <p:sp>
          <p:nvSpPr>
            <p:cNvPr id="16" name="テキスト ボックス 15">
              <a:extLst>
                <a:ext uri="{FF2B5EF4-FFF2-40B4-BE49-F238E27FC236}">
                  <a16:creationId xmlns:a16="http://schemas.microsoft.com/office/drawing/2014/main" id="{66B9A0EE-F9A4-F764-D785-FC74EDCB0156}"/>
                </a:ext>
              </a:extLst>
            </p:cNvPr>
            <p:cNvSpPr txBox="1"/>
            <p:nvPr/>
          </p:nvSpPr>
          <p:spPr>
            <a:xfrm>
              <a:off x="476390" y="2094271"/>
              <a:ext cx="403123" cy="369332"/>
            </a:xfrm>
            <a:prstGeom prst="rect">
              <a:avLst/>
            </a:prstGeom>
            <a:noFill/>
          </p:spPr>
          <p:txBody>
            <a:bodyPr wrap="square" rtlCol="0" anchor="ctr">
              <a:spAutoFit/>
            </a:bodyPr>
            <a:lstStyle/>
            <a:p>
              <a:pPr algn="ctr"/>
              <a:r>
                <a:rPr kumimoji="1" lang="ja-JP" altLang="en-US" b="1" dirty="0">
                  <a:solidFill>
                    <a:srgbClr val="FF0000"/>
                  </a:solidFill>
                </a:rPr>
                <a:t>①</a:t>
              </a:r>
            </a:p>
          </p:txBody>
        </p:sp>
        <p:sp>
          <p:nvSpPr>
            <p:cNvPr id="18" name="テキスト ボックス 17">
              <a:extLst>
                <a:ext uri="{FF2B5EF4-FFF2-40B4-BE49-F238E27FC236}">
                  <a16:creationId xmlns:a16="http://schemas.microsoft.com/office/drawing/2014/main" id="{D42D893F-0EDE-6C6F-FABC-6F1805A340DB}"/>
                </a:ext>
              </a:extLst>
            </p:cNvPr>
            <p:cNvSpPr txBox="1"/>
            <p:nvPr/>
          </p:nvSpPr>
          <p:spPr>
            <a:xfrm>
              <a:off x="466557" y="2544128"/>
              <a:ext cx="422787" cy="369332"/>
            </a:xfrm>
            <a:prstGeom prst="rect">
              <a:avLst/>
            </a:prstGeom>
            <a:noFill/>
          </p:spPr>
          <p:txBody>
            <a:bodyPr wrap="square">
              <a:spAutoFit/>
            </a:bodyPr>
            <a:lstStyle/>
            <a:p>
              <a:r>
                <a:rPr lang="ja-JP" altLang="en-US" b="1" dirty="0">
                  <a:solidFill>
                    <a:srgbClr val="FF0000"/>
                  </a:solidFill>
                </a:rPr>
                <a:t>②</a:t>
              </a:r>
            </a:p>
          </p:txBody>
        </p:sp>
      </p:grpSp>
      <p:sp>
        <p:nvSpPr>
          <p:cNvPr id="20" name="テキスト ボックス 19">
            <a:extLst>
              <a:ext uri="{FF2B5EF4-FFF2-40B4-BE49-F238E27FC236}">
                <a16:creationId xmlns:a16="http://schemas.microsoft.com/office/drawing/2014/main" id="{92972FC7-1E77-17B9-21BF-467C134ADABA}"/>
              </a:ext>
            </a:extLst>
          </p:cNvPr>
          <p:cNvSpPr txBox="1"/>
          <p:nvPr/>
        </p:nvSpPr>
        <p:spPr>
          <a:xfrm>
            <a:off x="768039" y="2497487"/>
            <a:ext cx="3584643" cy="2031325"/>
          </a:xfrm>
          <a:prstGeom prst="rect">
            <a:avLst/>
          </a:prstGeom>
          <a:noFill/>
        </p:spPr>
        <p:txBody>
          <a:bodyPr wrap="square" rtlCol="0">
            <a:spAutoFit/>
          </a:bodyPr>
          <a:lstStyle/>
          <a:p>
            <a:r>
              <a:rPr kumimoji="1" lang="ja-JP" altLang="en-US" dirty="0"/>
              <a:t>②出力ボタン</a:t>
            </a:r>
            <a:r>
              <a:rPr kumimoji="1" lang="en-US" altLang="ja-JP" dirty="0"/>
              <a:t>(5</a:t>
            </a:r>
            <a:r>
              <a:rPr kumimoji="1" lang="ja-JP" altLang="en-US" dirty="0"/>
              <a:t>行目</a:t>
            </a:r>
            <a:r>
              <a:rPr kumimoji="1" lang="en-US" altLang="ja-JP" dirty="0"/>
              <a:t>)</a:t>
            </a:r>
          </a:p>
          <a:p>
            <a:r>
              <a:rPr kumimoji="1" lang="ja-JP" altLang="en-US" dirty="0"/>
              <a:t>出力ボタン押下後、ファイル格納場所を参照し、</a:t>
            </a:r>
            <a:r>
              <a:rPr kumimoji="1" lang="en-US" altLang="ja-JP" dirty="0"/>
              <a:t>9</a:t>
            </a:r>
            <a:r>
              <a:rPr kumimoji="1" lang="ja-JP" altLang="en-US" dirty="0"/>
              <a:t>行目に記載されている該当ファイルを参照し、各セルに各ファイル内容を書き込む</a:t>
            </a:r>
          </a:p>
          <a:p>
            <a:endParaRPr kumimoji="1" lang="en-US" altLang="ja-JP" dirty="0"/>
          </a:p>
          <a:p>
            <a:endParaRPr kumimoji="1" lang="ja-JP" altLang="en-US" dirty="0"/>
          </a:p>
        </p:txBody>
      </p:sp>
      <p:grpSp>
        <p:nvGrpSpPr>
          <p:cNvPr id="29" name="グループ化 28">
            <a:extLst>
              <a:ext uri="{FF2B5EF4-FFF2-40B4-BE49-F238E27FC236}">
                <a16:creationId xmlns:a16="http://schemas.microsoft.com/office/drawing/2014/main" id="{86205AE4-921B-F750-BB4B-D5A38D0A78F8}"/>
              </a:ext>
            </a:extLst>
          </p:cNvPr>
          <p:cNvGrpSpPr/>
          <p:nvPr/>
        </p:nvGrpSpPr>
        <p:grpSpPr>
          <a:xfrm>
            <a:off x="4811179" y="4677729"/>
            <a:ext cx="6030421" cy="617273"/>
            <a:chOff x="4582533" y="3243447"/>
            <a:chExt cx="6030421" cy="617273"/>
          </a:xfrm>
        </p:grpSpPr>
        <p:pic>
          <p:nvPicPr>
            <p:cNvPr id="23" name="図 22">
              <a:extLst>
                <a:ext uri="{FF2B5EF4-FFF2-40B4-BE49-F238E27FC236}">
                  <a16:creationId xmlns:a16="http://schemas.microsoft.com/office/drawing/2014/main" id="{5CE162FA-7CB4-A9D1-7BE4-A7A4C297A6E6}"/>
                </a:ext>
              </a:extLst>
            </p:cNvPr>
            <p:cNvPicPr>
              <a:picLocks noChangeAspect="1"/>
            </p:cNvPicPr>
            <p:nvPr/>
          </p:nvPicPr>
          <p:blipFill>
            <a:blip r:embed="rId3"/>
            <a:stretch>
              <a:fillRect/>
            </a:stretch>
          </p:blipFill>
          <p:spPr>
            <a:xfrm>
              <a:off x="4927941" y="3243447"/>
              <a:ext cx="5685013" cy="617273"/>
            </a:xfrm>
            <a:prstGeom prst="rect">
              <a:avLst/>
            </a:prstGeom>
          </p:spPr>
        </p:pic>
        <p:sp>
          <p:nvSpPr>
            <p:cNvPr id="26" name="テキスト ボックス 25">
              <a:extLst>
                <a:ext uri="{FF2B5EF4-FFF2-40B4-BE49-F238E27FC236}">
                  <a16:creationId xmlns:a16="http://schemas.microsoft.com/office/drawing/2014/main" id="{FA4E1FE5-2EE3-DB58-7C18-68CB88AD1B2D}"/>
                </a:ext>
              </a:extLst>
            </p:cNvPr>
            <p:cNvSpPr txBox="1"/>
            <p:nvPr/>
          </p:nvSpPr>
          <p:spPr>
            <a:xfrm>
              <a:off x="4582533" y="3367418"/>
              <a:ext cx="479601" cy="369332"/>
            </a:xfrm>
            <a:prstGeom prst="rect">
              <a:avLst/>
            </a:prstGeom>
            <a:noFill/>
          </p:spPr>
          <p:txBody>
            <a:bodyPr wrap="square">
              <a:spAutoFit/>
            </a:bodyPr>
            <a:lstStyle/>
            <a:p>
              <a:r>
                <a:rPr lang="ja-JP" altLang="en-US" b="1" dirty="0">
                  <a:solidFill>
                    <a:srgbClr val="FF0000"/>
                  </a:solidFill>
                </a:rPr>
                <a:t>③</a:t>
              </a:r>
            </a:p>
          </p:txBody>
        </p:sp>
      </p:grpSp>
      <p:sp>
        <p:nvSpPr>
          <p:cNvPr id="28" name="テキスト ボックス 27">
            <a:extLst>
              <a:ext uri="{FF2B5EF4-FFF2-40B4-BE49-F238E27FC236}">
                <a16:creationId xmlns:a16="http://schemas.microsoft.com/office/drawing/2014/main" id="{D7267A2C-A957-77B1-7B96-A8832867A324}"/>
              </a:ext>
            </a:extLst>
          </p:cNvPr>
          <p:cNvSpPr txBox="1"/>
          <p:nvPr/>
        </p:nvSpPr>
        <p:spPr>
          <a:xfrm>
            <a:off x="768040" y="4677729"/>
            <a:ext cx="3584643" cy="1754326"/>
          </a:xfrm>
          <a:prstGeom prst="rect">
            <a:avLst/>
          </a:prstGeom>
          <a:noFill/>
        </p:spPr>
        <p:txBody>
          <a:bodyPr wrap="square" rtlCol="0">
            <a:spAutoFit/>
          </a:bodyPr>
          <a:lstStyle/>
          <a:p>
            <a:r>
              <a:rPr kumimoji="1" lang="ja-JP" altLang="en-US" dirty="0"/>
              <a:t>③ファイル指定エリア</a:t>
            </a:r>
            <a:r>
              <a:rPr kumimoji="1" lang="en-US" altLang="ja-JP" dirty="0"/>
              <a:t>(A</a:t>
            </a:r>
            <a:r>
              <a:rPr kumimoji="1" lang="ja-JP" altLang="en-US" dirty="0"/>
              <a:t>列～</a:t>
            </a:r>
            <a:r>
              <a:rPr kumimoji="1" lang="en-US" altLang="ja-JP" dirty="0"/>
              <a:t>AZ</a:t>
            </a:r>
            <a:r>
              <a:rPr kumimoji="1" lang="ja-JP" altLang="en-US" dirty="0"/>
              <a:t>列</a:t>
            </a:r>
            <a:r>
              <a:rPr kumimoji="1" lang="en-US" altLang="ja-JP" dirty="0"/>
              <a:t>)</a:t>
            </a:r>
          </a:p>
          <a:p>
            <a:r>
              <a:rPr kumimoji="1" lang="ja-JP" altLang="en-US" dirty="0"/>
              <a:t>読み込むテキストファイルを指定する</a:t>
            </a:r>
            <a:endParaRPr kumimoji="1" lang="en-US" altLang="ja-JP" dirty="0"/>
          </a:p>
          <a:p>
            <a:r>
              <a:rPr kumimoji="1" lang="en-US" altLang="ja-JP" dirty="0"/>
              <a:t>※</a:t>
            </a:r>
            <a:r>
              <a:rPr kumimoji="1" lang="ja-JP" altLang="en-US" dirty="0"/>
              <a:t>ファイル名は一例</a:t>
            </a:r>
          </a:p>
          <a:p>
            <a:endParaRPr kumimoji="1" lang="en-US" altLang="ja-JP" dirty="0"/>
          </a:p>
          <a:p>
            <a:endParaRPr kumimoji="1" lang="ja-JP" altLang="en-US" dirty="0"/>
          </a:p>
        </p:txBody>
      </p:sp>
    </p:spTree>
    <p:extLst>
      <p:ext uri="{BB962C8B-B14F-4D97-AF65-F5344CB8AC3E}">
        <p14:creationId xmlns:p14="http://schemas.microsoft.com/office/powerpoint/2010/main" val="394004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2E5BF6BA-6562-30EB-652E-79EE0683A8A0}"/>
              </a:ext>
            </a:extLst>
          </p:cNvPr>
          <p:cNvSpPr txBox="1">
            <a:spLocks/>
          </p:cNvSpPr>
          <p:nvPr/>
        </p:nvSpPr>
        <p:spPr>
          <a:xfrm>
            <a:off x="733260" y="468889"/>
            <a:ext cx="10554172" cy="45411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a:lstStyle>
          <a:p>
            <a:r>
              <a:rPr lang="ja-JP" altLang="en-US" dirty="0"/>
              <a:t>完了メッセージ</a:t>
            </a:r>
            <a:endParaRPr lang="en-US" altLang="ja-JP" dirty="0"/>
          </a:p>
          <a:p>
            <a:endParaRPr lang="ja-JP" altLang="en-US" dirty="0"/>
          </a:p>
        </p:txBody>
      </p:sp>
      <p:pic>
        <p:nvPicPr>
          <p:cNvPr id="3" name="図 2">
            <a:extLst>
              <a:ext uri="{FF2B5EF4-FFF2-40B4-BE49-F238E27FC236}">
                <a16:creationId xmlns:a16="http://schemas.microsoft.com/office/drawing/2014/main" id="{8C6073B6-12BE-638C-4ECC-D4C9E8DF56E0}"/>
              </a:ext>
            </a:extLst>
          </p:cNvPr>
          <p:cNvPicPr>
            <a:picLocks noChangeAspect="1"/>
          </p:cNvPicPr>
          <p:nvPr/>
        </p:nvPicPr>
        <p:blipFill>
          <a:blip r:embed="rId2"/>
          <a:stretch>
            <a:fillRect/>
          </a:stretch>
        </p:blipFill>
        <p:spPr>
          <a:xfrm>
            <a:off x="2375369" y="923003"/>
            <a:ext cx="7441261" cy="5479906"/>
          </a:xfrm>
          <a:prstGeom prst="rect">
            <a:avLst/>
          </a:prstGeom>
        </p:spPr>
      </p:pic>
    </p:spTree>
    <p:extLst>
      <p:ext uri="{BB962C8B-B14F-4D97-AF65-F5344CB8AC3E}">
        <p14:creationId xmlns:p14="http://schemas.microsoft.com/office/powerpoint/2010/main" val="305035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60A28D2C-5469-5888-C0C4-CA3CC37E4E2F}"/>
              </a:ext>
            </a:extLst>
          </p:cNvPr>
          <p:cNvSpPr txBox="1">
            <a:spLocks/>
          </p:cNvSpPr>
          <p:nvPr/>
        </p:nvSpPr>
        <p:spPr>
          <a:xfrm>
            <a:off x="613122" y="365035"/>
            <a:ext cx="10835928" cy="482689"/>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a:lstStyle>
          <a:p>
            <a:r>
              <a:rPr lang="ja-JP" altLang="en-US"/>
              <a:t>取り込み後の表</a:t>
            </a:r>
            <a:endParaRPr lang="ja-JP" altLang="en-US" dirty="0"/>
          </a:p>
        </p:txBody>
      </p:sp>
      <p:pic>
        <p:nvPicPr>
          <p:cNvPr id="3" name="図 2">
            <a:extLst>
              <a:ext uri="{FF2B5EF4-FFF2-40B4-BE49-F238E27FC236}">
                <a16:creationId xmlns:a16="http://schemas.microsoft.com/office/drawing/2014/main" id="{6A9B3052-3AB4-D289-8954-5408B989BAF2}"/>
              </a:ext>
            </a:extLst>
          </p:cNvPr>
          <p:cNvPicPr>
            <a:picLocks noChangeAspect="1"/>
          </p:cNvPicPr>
          <p:nvPr/>
        </p:nvPicPr>
        <p:blipFill>
          <a:blip r:embed="rId2"/>
          <a:stretch>
            <a:fillRect/>
          </a:stretch>
        </p:blipFill>
        <p:spPr>
          <a:xfrm>
            <a:off x="2474594" y="966993"/>
            <a:ext cx="6726555" cy="5525972"/>
          </a:xfrm>
          <a:prstGeom prst="rect">
            <a:avLst/>
          </a:prstGeom>
        </p:spPr>
      </p:pic>
    </p:spTree>
    <p:extLst>
      <p:ext uri="{BB962C8B-B14F-4D97-AF65-F5344CB8AC3E}">
        <p14:creationId xmlns:p14="http://schemas.microsoft.com/office/powerpoint/2010/main" val="408985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9E643-EA72-282A-74D5-C82A48393475}"/>
              </a:ext>
            </a:extLst>
          </p:cNvPr>
          <p:cNvSpPr>
            <a:spLocks noGrp="1"/>
          </p:cNvSpPr>
          <p:nvPr>
            <p:ph type="title"/>
          </p:nvPr>
        </p:nvSpPr>
        <p:spPr/>
        <p:txBody>
          <a:bodyPr>
            <a:normAutofit/>
          </a:bodyPr>
          <a:lstStyle/>
          <a:p>
            <a:r>
              <a:rPr lang="en-US" altLang="ja-JP" sz="3600" b="1" dirty="0">
                <a:latin typeface="ＭＳ ゴシック" panose="020B0609070205080204" pitchFamily="49" charset="-128"/>
                <a:ea typeface="ＭＳ ゴシック" panose="020B0609070205080204" pitchFamily="49" charset="-128"/>
              </a:rPr>
              <a:t>8.</a:t>
            </a:r>
            <a:r>
              <a:rPr lang="ja-JP" altLang="en-US" sz="3600" b="1" dirty="0">
                <a:latin typeface="ＭＳ ゴシック" panose="020B0609070205080204" pitchFamily="49" charset="-128"/>
                <a:ea typeface="ＭＳ ゴシック" panose="020B0609070205080204" pitchFamily="49" charset="-128"/>
              </a:rPr>
              <a:t>コードの要点</a:t>
            </a:r>
            <a:br>
              <a:rPr lang="en-US" altLang="ja-JP" sz="3600" b="1" dirty="0">
                <a:latin typeface="ＭＳ ゴシック" panose="020B0609070205080204" pitchFamily="49" charset="-128"/>
                <a:ea typeface="ＭＳ ゴシック" panose="020B0609070205080204" pitchFamily="49" charset="-128"/>
              </a:rPr>
            </a:br>
            <a:r>
              <a:rPr lang="ja-JP" altLang="en-US" sz="3600" b="1" dirty="0">
                <a:latin typeface="ＭＳ ゴシック" panose="020B0609070205080204" pitchFamily="49" charset="-128"/>
                <a:ea typeface="ＭＳ ゴシック" panose="020B0609070205080204" pitchFamily="49" charset="-128"/>
              </a:rPr>
              <a:t>（ハイライト）</a:t>
            </a:r>
            <a:endParaRPr kumimoji="1" lang="ja-JP" altLang="en-US" sz="3600" dirty="0">
              <a:latin typeface="ＭＳ ゴシック" panose="020B0609070205080204" pitchFamily="49" charset="-128"/>
              <a:ea typeface="ＭＳ ゴシック" panose="020B0609070205080204" pitchFamily="49" charset="-128"/>
            </a:endParaRPr>
          </a:p>
        </p:txBody>
      </p:sp>
      <p:sp>
        <p:nvSpPr>
          <p:cNvPr id="3" name="コンテンツ プレースホルダー 2">
            <a:extLst>
              <a:ext uri="{FF2B5EF4-FFF2-40B4-BE49-F238E27FC236}">
                <a16:creationId xmlns:a16="http://schemas.microsoft.com/office/drawing/2014/main" id="{F9028F8A-97ED-5233-6A6E-A75814A7E032}"/>
              </a:ext>
            </a:extLst>
          </p:cNvPr>
          <p:cNvSpPr>
            <a:spLocks noGrp="1"/>
          </p:cNvSpPr>
          <p:nvPr>
            <p:ph sz="half" idx="1"/>
          </p:nvPr>
        </p:nvSpPr>
        <p:spPr>
          <a:xfrm>
            <a:off x="5033409" y="203112"/>
            <a:ext cx="6269591" cy="358863"/>
          </a:xfrm>
        </p:spPr>
        <p:txBody>
          <a:bodyPr>
            <a:normAutofit fontScale="77500" lnSpcReduction="20000"/>
          </a:bodyPr>
          <a:lstStyle/>
          <a:p>
            <a:r>
              <a:rPr lang="ja-JP" altLang="en-US" sz="2200" dirty="0">
                <a:latin typeface="Meiryo"/>
              </a:rPr>
              <a:t>ファイル走査：</a:t>
            </a:r>
            <a:r>
              <a:rPr lang="en-US" altLang="ja-JP" sz="2200" dirty="0" err="1">
                <a:latin typeface="Meiryo"/>
              </a:rPr>
              <a:t>FileSystemObject</a:t>
            </a:r>
            <a:r>
              <a:rPr lang="en-US" altLang="ja-JP" dirty="0">
                <a:latin typeface="Meiryo"/>
              </a:rPr>
              <a:t> </a:t>
            </a:r>
          </a:p>
          <a:p>
            <a:pPr marL="0" indent="0">
              <a:buNone/>
            </a:pPr>
            <a:endParaRPr lang="en-US" altLang="ja-JP" dirty="0">
              <a:latin typeface="Meiryo"/>
            </a:endParaRPr>
          </a:p>
        </p:txBody>
      </p:sp>
      <p:sp>
        <p:nvSpPr>
          <p:cNvPr id="5" name="テキスト ボックス 4">
            <a:extLst>
              <a:ext uri="{FF2B5EF4-FFF2-40B4-BE49-F238E27FC236}">
                <a16:creationId xmlns:a16="http://schemas.microsoft.com/office/drawing/2014/main" id="{AF4F3A38-A1B3-4EF2-6DFC-36274C0CF9F6}"/>
              </a:ext>
            </a:extLst>
          </p:cNvPr>
          <p:cNvSpPr txBox="1"/>
          <p:nvPr/>
        </p:nvSpPr>
        <p:spPr>
          <a:xfrm>
            <a:off x="5379881" y="561975"/>
            <a:ext cx="5923119" cy="1200329"/>
          </a:xfrm>
          <a:prstGeom prst="rect">
            <a:avLst/>
          </a:prstGeom>
          <a:solidFill>
            <a:srgbClr val="002060"/>
          </a:solidFill>
        </p:spPr>
        <p:txBody>
          <a:bodyPr wrap="square" rtlCol="0">
            <a:spAutoFit/>
          </a:bodyPr>
          <a:lstStyle/>
          <a:p>
            <a:r>
              <a:rPr kumimoji="1" lang="en-US" altLang="ja-JP" sz="1200" dirty="0">
                <a:solidFill>
                  <a:schemeClr val="bg1"/>
                </a:solidFill>
                <a:latin typeface="Consolas" panose="020B0609020204030204" pitchFamily="49" charset="0"/>
              </a:rPr>
              <a:t>Dim </a:t>
            </a:r>
            <a:r>
              <a:rPr kumimoji="1" lang="en-US" altLang="ja-JP" sz="1200" dirty="0" err="1">
                <a:solidFill>
                  <a:schemeClr val="bg1"/>
                </a:solidFill>
                <a:latin typeface="Consolas" panose="020B0609020204030204" pitchFamily="49" charset="0"/>
              </a:rPr>
              <a:t>fso</a:t>
            </a:r>
            <a:r>
              <a:rPr kumimoji="1" lang="en-US" altLang="ja-JP" sz="1200" dirty="0">
                <a:solidFill>
                  <a:schemeClr val="bg1"/>
                </a:solidFill>
                <a:latin typeface="Consolas" panose="020B0609020204030204" pitchFamily="49" charset="0"/>
              </a:rPr>
              <a:t> </a:t>
            </a:r>
            <a:r>
              <a:rPr kumimoji="1" lang="en-US" altLang="ja-JP" sz="1200" dirty="0">
                <a:solidFill>
                  <a:srgbClr val="FF00FF"/>
                </a:solidFill>
                <a:latin typeface="Consolas" panose="020B0609020204030204" pitchFamily="49" charset="0"/>
              </a:rPr>
              <a:t>As</a:t>
            </a:r>
            <a:r>
              <a:rPr kumimoji="1" lang="en-US" altLang="ja-JP" sz="1200" dirty="0">
                <a:solidFill>
                  <a:schemeClr val="bg1"/>
                </a:solidFill>
                <a:latin typeface="Consolas" panose="020B0609020204030204" pitchFamily="49" charset="0"/>
              </a:rPr>
              <a:t> Object: Set </a:t>
            </a:r>
            <a:r>
              <a:rPr kumimoji="1" lang="en-US" altLang="ja-JP" sz="1200" dirty="0" err="1">
                <a:solidFill>
                  <a:schemeClr val="bg1"/>
                </a:solidFill>
                <a:latin typeface="Consolas" panose="020B0609020204030204" pitchFamily="49" charset="0"/>
              </a:rPr>
              <a:t>fso</a:t>
            </a:r>
            <a:r>
              <a:rPr kumimoji="1" lang="en-US" altLang="ja-JP" sz="1200" dirty="0">
                <a:solidFill>
                  <a:schemeClr val="bg1"/>
                </a:solidFill>
                <a:latin typeface="Consolas" panose="020B0609020204030204" pitchFamily="49" charset="0"/>
              </a:rPr>
              <a:t> = </a:t>
            </a:r>
            <a:r>
              <a:rPr kumimoji="1" lang="en-US" altLang="ja-JP" sz="1200" dirty="0" err="1">
                <a:solidFill>
                  <a:schemeClr val="bg1"/>
                </a:solidFill>
                <a:latin typeface="Consolas" panose="020B0609020204030204" pitchFamily="49" charset="0"/>
              </a:rPr>
              <a:t>CreateObject</a:t>
            </a:r>
            <a:r>
              <a:rPr kumimoji="1" lang="en-US" altLang="ja-JP" sz="1200" dirty="0">
                <a:solidFill>
                  <a:schemeClr val="bg1"/>
                </a:solidFill>
                <a:latin typeface="Consolas" panose="020B0609020204030204" pitchFamily="49" charset="0"/>
              </a:rPr>
              <a:t>(</a:t>
            </a:r>
            <a:r>
              <a:rPr kumimoji="1" lang="en-US" altLang="ja-JP" sz="1200" dirty="0">
                <a:solidFill>
                  <a:schemeClr val="accent6"/>
                </a:solidFill>
                <a:latin typeface="Consolas" panose="020B0609020204030204" pitchFamily="49" charset="0"/>
              </a:rPr>
              <a:t>"</a:t>
            </a:r>
            <a:r>
              <a:rPr kumimoji="1" lang="en-US" altLang="ja-JP" sz="1200" dirty="0" err="1">
                <a:solidFill>
                  <a:schemeClr val="accent6"/>
                </a:solidFill>
                <a:latin typeface="Consolas" panose="020B0609020204030204" pitchFamily="49" charset="0"/>
              </a:rPr>
              <a:t>Scripting.FileSystemObject</a:t>
            </a:r>
            <a:r>
              <a:rPr kumimoji="1" lang="en-US" altLang="ja-JP" sz="1200" dirty="0">
                <a:solidFill>
                  <a:schemeClr val="accent6"/>
                </a:solidFill>
                <a:latin typeface="Consolas" panose="020B0609020204030204" pitchFamily="49" charset="0"/>
              </a:rPr>
              <a:t>"</a:t>
            </a:r>
            <a:r>
              <a:rPr kumimoji="1" lang="en-US" altLang="ja-JP" sz="1200" dirty="0">
                <a:solidFill>
                  <a:schemeClr val="bg1"/>
                </a:solidFill>
                <a:latin typeface="Consolas" panose="020B0609020204030204" pitchFamily="49" charset="0"/>
              </a:rPr>
              <a:t>)</a:t>
            </a:r>
          </a:p>
          <a:p>
            <a:r>
              <a:rPr kumimoji="1" lang="en-US" altLang="ja-JP" sz="1200" dirty="0">
                <a:solidFill>
                  <a:srgbClr val="FF00FF"/>
                </a:solidFill>
                <a:latin typeface="Consolas" panose="020B0609020204030204" pitchFamily="49" charset="0"/>
              </a:rPr>
              <a:t>Dim </a:t>
            </a:r>
            <a:r>
              <a:rPr kumimoji="1" lang="en-US" altLang="ja-JP" sz="1200" dirty="0">
                <a:solidFill>
                  <a:schemeClr val="bg1"/>
                </a:solidFill>
                <a:latin typeface="Consolas" panose="020B0609020204030204" pitchFamily="49" charset="0"/>
              </a:rPr>
              <a:t>f </a:t>
            </a:r>
            <a:r>
              <a:rPr kumimoji="1" lang="en-US" altLang="ja-JP" sz="1200" dirty="0">
                <a:solidFill>
                  <a:srgbClr val="FF00FF"/>
                </a:solidFill>
                <a:latin typeface="Consolas" panose="020B0609020204030204" pitchFamily="49" charset="0"/>
              </a:rPr>
              <a:t>As</a:t>
            </a:r>
            <a:r>
              <a:rPr kumimoji="1" lang="en-US" altLang="ja-JP" sz="1200" dirty="0">
                <a:solidFill>
                  <a:schemeClr val="bg1"/>
                </a:solidFill>
                <a:latin typeface="Consolas" panose="020B0609020204030204" pitchFamily="49" charset="0"/>
              </a:rPr>
              <a:t> Object: </a:t>
            </a:r>
            <a:r>
              <a:rPr kumimoji="1" lang="en-US" altLang="ja-JP" sz="1200" dirty="0">
                <a:solidFill>
                  <a:srgbClr val="FF00FF"/>
                </a:solidFill>
                <a:latin typeface="Consolas" panose="020B0609020204030204" pitchFamily="49" charset="0"/>
              </a:rPr>
              <a:t>For Each </a:t>
            </a:r>
            <a:r>
              <a:rPr kumimoji="1" lang="en-US" altLang="ja-JP" sz="1200" dirty="0">
                <a:solidFill>
                  <a:schemeClr val="bg1"/>
                </a:solidFill>
                <a:latin typeface="Consolas" panose="020B0609020204030204" pitchFamily="49" charset="0"/>
              </a:rPr>
              <a:t>f </a:t>
            </a:r>
            <a:r>
              <a:rPr kumimoji="1" lang="en-US" altLang="ja-JP" sz="1200" dirty="0">
                <a:solidFill>
                  <a:srgbClr val="FF00FF"/>
                </a:solidFill>
                <a:latin typeface="Consolas" panose="020B0609020204030204" pitchFamily="49" charset="0"/>
              </a:rPr>
              <a:t>In</a:t>
            </a:r>
            <a:r>
              <a:rPr kumimoji="1" lang="en-US" altLang="ja-JP" sz="1200" dirty="0">
                <a:solidFill>
                  <a:schemeClr val="bg1"/>
                </a:solidFill>
                <a:latin typeface="Consolas" panose="020B0609020204030204" pitchFamily="49" charset="0"/>
              </a:rPr>
              <a:t> </a:t>
            </a:r>
            <a:r>
              <a:rPr kumimoji="1" lang="en-US" altLang="ja-JP" sz="1200" dirty="0" err="1">
                <a:solidFill>
                  <a:schemeClr val="bg1"/>
                </a:solidFill>
                <a:latin typeface="Consolas" panose="020B0609020204030204" pitchFamily="49" charset="0"/>
              </a:rPr>
              <a:t>fso.GetFolder</a:t>
            </a:r>
            <a:r>
              <a:rPr kumimoji="1" lang="en-US" altLang="ja-JP" sz="1200" dirty="0">
                <a:solidFill>
                  <a:schemeClr val="bg1"/>
                </a:solidFill>
                <a:latin typeface="Consolas" panose="020B0609020204030204" pitchFamily="49" charset="0"/>
              </a:rPr>
              <a:t>(path).Files</a:t>
            </a:r>
          </a:p>
          <a:p>
            <a:r>
              <a:rPr kumimoji="1" lang="en-US" altLang="ja-JP" sz="1200" dirty="0">
                <a:solidFill>
                  <a:schemeClr val="bg1"/>
                </a:solidFill>
                <a:latin typeface="Consolas" panose="020B0609020204030204" pitchFamily="49" charset="0"/>
              </a:rPr>
              <a:t>    </a:t>
            </a:r>
            <a:r>
              <a:rPr kumimoji="1" lang="en-US" altLang="ja-JP" sz="1200" dirty="0">
                <a:solidFill>
                  <a:schemeClr val="accent1">
                    <a:lumMod val="20000"/>
                    <a:lumOff val="80000"/>
                  </a:schemeClr>
                </a:solidFill>
                <a:latin typeface="Consolas" panose="020B0609020204030204" pitchFamily="49" charset="0"/>
              </a:rPr>
              <a:t>' </a:t>
            </a:r>
            <a:r>
              <a:rPr kumimoji="1" lang="ja-JP" altLang="en-US" sz="1200" dirty="0">
                <a:solidFill>
                  <a:schemeClr val="accent1">
                    <a:lumMod val="20000"/>
                    <a:lumOff val="80000"/>
                  </a:schemeClr>
                </a:solidFill>
                <a:latin typeface="Consolas" panose="020B0609020204030204" pitchFamily="49" charset="0"/>
              </a:rPr>
              <a:t>ここで</a:t>
            </a:r>
            <a:r>
              <a:rPr kumimoji="1" lang="en-US" altLang="ja-JP" sz="1200" dirty="0">
                <a:solidFill>
                  <a:schemeClr val="accent1">
                    <a:lumMod val="20000"/>
                    <a:lumOff val="80000"/>
                  </a:schemeClr>
                </a:solidFill>
                <a:latin typeface="Consolas" panose="020B0609020204030204" pitchFamily="49" charset="0"/>
              </a:rPr>
              <a:t>1</a:t>
            </a:r>
            <a:r>
              <a:rPr kumimoji="1" lang="ja-JP" altLang="en-US" sz="1200" dirty="0">
                <a:solidFill>
                  <a:schemeClr val="accent1">
                    <a:lumMod val="20000"/>
                    <a:lumOff val="80000"/>
                  </a:schemeClr>
                </a:solidFill>
                <a:latin typeface="Consolas" panose="020B0609020204030204" pitchFamily="49" charset="0"/>
              </a:rPr>
              <a:t>ファイルずつ読み取り処理</a:t>
            </a:r>
          </a:p>
          <a:p>
            <a:r>
              <a:rPr kumimoji="1" lang="en-US" altLang="ja-JP" sz="1200" dirty="0">
                <a:solidFill>
                  <a:srgbClr val="FF00FF"/>
                </a:solidFill>
                <a:latin typeface="Consolas" panose="020B0609020204030204" pitchFamily="49" charset="0"/>
              </a:rPr>
              <a:t>Next</a:t>
            </a:r>
          </a:p>
          <a:p>
            <a:r>
              <a:rPr kumimoji="1" lang="en-US" altLang="ja-JP" sz="1200" dirty="0">
                <a:solidFill>
                  <a:srgbClr val="FF00FF"/>
                </a:solidFill>
                <a:latin typeface="Consolas" panose="020B0609020204030204" pitchFamily="49" charset="0"/>
              </a:rPr>
              <a:t>Set</a:t>
            </a:r>
            <a:r>
              <a:rPr kumimoji="1" lang="en-US" altLang="ja-JP" sz="1200" dirty="0">
                <a:solidFill>
                  <a:schemeClr val="bg1"/>
                </a:solidFill>
                <a:latin typeface="Consolas" panose="020B0609020204030204" pitchFamily="49" charset="0"/>
              </a:rPr>
              <a:t> </a:t>
            </a:r>
            <a:r>
              <a:rPr kumimoji="1" lang="en-US" altLang="ja-JP" sz="1200" dirty="0" err="1">
                <a:solidFill>
                  <a:schemeClr val="bg1"/>
                </a:solidFill>
                <a:latin typeface="Consolas" panose="020B0609020204030204" pitchFamily="49" charset="0"/>
              </a:rPr>
              <a:t>fso</a:t>
            </a:r>
            <a:r>
              <a:rPr kumimoji="1" lang="en-US" altLang="ja-JP" sz="1200" dirty="0">
                <a:solidFill>
                  <a:schemeClr val="bg1"/>
                </a:solidFill>
                <a:latin typeface="Consolas" panose="020B0609020204030204" pitchFamily="49" charset="0"/>
              </a:rPr>
              <a:t> = </a:t>
            </a:r>
            <a:r>
              <a:rPr kumimoji="1" lang="en-US" altLang="ja-JP" sz="1200" dirty="0">
                <a:solidFill>
                  <a:schemeClr val="accent4"/>
                </a:solidFill>
                <a:latin typeface="Consolas" panose="020B0609020204030204" pitchFamily="49" charset="0"/>
              </a:rPr>
              <a:t>Nothing</a:t>
            </a:r>
            <a:endParaRPr kumimoji="1" lang="ja-JP" altLang="en-US" sz="1200" dirty="0">
              <a:solidFill>
                <a:schemeClr val="accent4"/>
              </a:solidFill>
              <a:latin typeface="Consolas" panose="020B0609020204030204" pitchFamily="49" charset="0"/>
            </a:endParaRPr>
          </a:p>
        </p:txBody>
      </p:sp>
      <p:sp>
        <p:nvSpPr>
          <p:cNvPr id="6" name="コンテンツ プレースホルダー 2">
            <a:extLst>
              <a:ext uri="{FF2B5EF4-FFF2-40B4-BE49-F238E27FC236}">
                <a16:creationId xmlns:a16="http://schemas.microsoft.com/office/drawing/2014/main" id="{6FF9C1AE-4CB2-1DA9-9302-0A52C1981785}"/>
              </a:ext>
            </a:extLst>
          </p:cNvPr>
          <p:cNvSpPr txBox="1">
            <a:spLocks/>
          </p:cNvSpPr>
          <p:nvPr/>
        </p:nvSpPr>
        <p:spPr>
          <a:xfrm>
            <a:off x="5120878" y="1980806"/>
            <a:ext cx="6269591" cy="3588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a:lstStyle>
          <a:p>
            <a:pPr marL="0" indent="0">
              <a:buFont typeface="Wingdings" panose="05000000000000000000" pitchFamily="2" charset="2"/>
              <a:buNone/>
            </a:pPr>
            <a:endParaRPr lang="en-US" altLang="ja-JP" dirty="0">
              <a:latin typeface="Meiryo"/>
            </a:endParaRPr>
          </a:p>
        </p:txBody>
      </p:sp>
      <p:sp>
        <p:nvSpPr>
          <p:cNvPr id="12" name="コンテンツ プレースホルダー 2">
            <a:extLst>
              <a:ext uri="{FF2B5EF4-FFF2-40B4-BE49-F238E27FC236}">
                <a16:creationId xmlns:a16="http://schemas.microsoft.com/office/drawing/2014/main" id="{C19E3590-72D4-6AD1-1B16-31BD22F3A9C2}"/>
              </a:ext>
            </a:extLst>
          </p:cNvPr>
          <p:cNvSpPr txBox="1">
            <a:spLocks/>
          </p:cNvSpPr>
          <p:nvPr/>
        </p:nvSpPr>
        <p:spPr>
          <a:xfrm>
            <a:off x="5118447" y="1980805"/>
            <a:ext cx="6269591" cy="3588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a:lstStyle>
          <a:p>
            <a:r>
              <a:rPr lang="ja-JP" altLang="en-US" dirty="0">
                <a:latin typeface="Meiryo"/>
              </a:rPr>
              <a:t>文字コード対応：</a:t>
            </a:r>
            <a:r>
              <a:rPr lang="en-US" altLang="ja-JP" dirty="0" err="1">
                <a:latin typeface="Meiryo"/>
              </a:rPr>
              <a:t>ADODB.Stream</a:t>
            </a:r>
            <a:endParaRPr lang="ja-JP" altLang="en-US" dirty="0">
              <a:latin typeface="Meiryo"/>
            </a:endParaRPr>
          </a:p>
          <a:p>
            <a:pPr marL="0" indent="0">
              <a:buFont typeface="Wingdings" panose="05000000000000000000" pitchFamily="2" charset="2"/>
              <a:buNone/>
            </a:pPr>
            <a:endParaRPr lang="en-US" altLang="ja-JP" dirty="0">
              <a:latin typeface="Meiryo"/>
            </a:endParaRPr>
          </a:p>
          <a:p>
            <a:pPr marL="0" indent="0">
              <a:buFont typeface="Wingdings" panose="05000000000000000000" pitchFamily="2" charset="2"/>
              <a:buNone/>
            </a:pPr>
            <a:endParaRPr lang="en-US" altLang="ja-JP" dirty="0">
              <a:latin typeface="Meiryo"/>
            </a:endParaRPr>
          </a:p>
        </p:txBody>
      </p:sp>
      <p:sp>
        <p:nvSpPr>
          <p:cNvPr id="14" name="テキスト ボックス 13">
            <a:extLst>
              <a:ext uri="{FF2B5EF4-FFF2-40B4-BE49-F238E27FC236}">
                <a16:creationId xmlns:a16="http://schemas.microsoft.com/office/drawing/2014/main" id="{66786D94-F0AB-663D-FCAB-1C66C85F3A52}"/>
              </a:ext>
            </a:extLst>
          </p:cNvPr>
          <p:cNvSpPr txBox="1"/>
          <p:nvPr/>
        </p:nvSpPr>
        <p:spPr>
          <a:xfrm>
            <a:off x="5379881" y="2339668"/>
            <a:ext cx="5923118" cy="1954381"/>
          </a:xfrm>
          <a:prstGeom prst="rect">
            <a:avLst/>
          </a:prstGeom>
          <a:solidFill>
            <a:srgbClr val="002060"/>
          </a:solidFill>
        </p:spPr>
        <p:txBody>
          <a:bodyPr wrap="square">
            <a:spAutoFit/>
          </a:bodyPr>
          <a:lstStyle/>
          <a:p>
            <a:r>
              <a:rPr lang="ja-JP" altLang="en-US" sz="1100" dirty="0">
                <a:solidFill>
                  <a:schemeClr val="bg1"/>
                </a:solidFill>
                <a:latin typeface="Consolas" panose="020B0609020204030204" pitchFamily="49" charset="0"/>
              </a:rPr>
              <a:t>Dim stm</a:t>
            </a:r>
            <a:r>
              <a:rPr lang="ja-JP" altLang="en-US" sz="1100" dirty="0">
                <a:solidFill>
                  <a:schemeClr val="accent1">
                    <a:lumMod val="20000"/>
                    <a:lumOff val="80000"/>
                  </a:schemeClr>
                </a:solidFill>
                <a:latin typeface="Consolas" panose="020B0609020204030204" pitchFamily="49" charset="0"/>
              </a:rPr>
              <a:t> </a:t>
            </a:r>
            <a:r>
              <a:rPr lang="ja-JP" altLang="en-US" sz="1100" dirty="0">
                <a:solidFill>
                  <a:srgbClr val="FF00FF"/>
                </a:solidFill>
                <a:latin typeface="Consolas" panose="020B0609020204030204" pitchFamily="49" charset="0"/>
              </a:rPr>
              <a:t>As Object</a:t>
            </a:r>
            <a:r>
              <a:rPr lang="ja-JP" altLang="en-US" sz="1100" dirty="0">
                <a:solidFill>
                  <a:schemeClr val="accent1">
                    <a:lumMod val="20000"/>
                    <a:lumOff val="80000"/>
                  </a:schemeClr>
                </a:solidFill>
                <a:latin typeface="Consolas" panose="020B0609020204030204" pitchFamily="49" charset="0"/>
              </a:rPr>
              <a:t>: </a:t>
            </a:r>
            <a:r>
              <a:rPr lang="ja-JP" altLang="en-US" sz="1100" dirty="0">
                <a:solidFill>
                  <a:srgbClr val="FF00FF"/>
                </a:solidFill>
                <a:latin typeface="Consolas" panose="020B0609020204030204" pitchFamily="49" charset="0"/>
              </a:rPr>
              <a:t>Set</a:t>
            </a:r>
            <a:r>
              <a:rPr lang="ja-JP" altLang="en-US" sz="1100" dirty="0">
                <a:solidFill>
                  <a:schemeClr val="accent1">
                    <a:lumMod val="20000"/>
                    <a:lumOff val="80000"/>
                  </a:schemeClr>
                </a:solidFill>
                <a:latin typeface="Consolas" panose="020B0609020204030204" pitchFamily="49" charset="0"/>
              </a:rPr>
              <a:t> </a:t>
            </a:r>
            <a:r>
              <a:rPr lang="ja-JP" altLang="en-US" sz="1100" dirty="0">
                <a:solidFill>
                  <a:schemeClr val="bg1"/>
                </a:solidFill>
                <a:latin typeface="Consolas" panose="020B0609020204030204" pitchFamily="49" charset="0"/>
              </a:rPr>
              <a:t>stm = CreateObject("ADODB.Stream")</a:t>
            </a:r>
            <a:endParaRPr lang="en-US" altLang="ja-JP" sz="1100" dirty="0">
              <a:solidFill>
                <a:schemeClr val="bg1"/>
              </a:solidFill>
              <a:latin typeface="Consolas" panose="020B0609020204030204" pitchFamily="49" charset="0"/>
            </a:endParaRPr>
          </a:p>
          <a:p>
            <a:r>
              <a:rPr lang="en-US" altLang="ja-JP" sz="1100" dirty="0">
                <a:solidFill>
                  <a:schemeClr val="accent1">
                    <a:lumMod val="20000"/>
                    <a:lumOff val="80000"/>
                  </a:schemeClr>
                </a:solidFill>
                <a:latin typeface="Consolas" panose="020B0609020204030204" pitchFamily="49" charset="0"/>
              </a:rPr>
              <a:t>' </a:t>
            </a:r>
            <a:r>
              <a:rPr lang="ja-JP" altLang="en-US" sz="1100" dirty="0">
                <a:solidFill>
                  <a:schemeClr val="accent1">
                    <a:lumMod val="20000"/>
                    <a:lumOff val="80000"/>
                  </a:schemeClr>
                </a:solidFill>
                <a:latin typeface="Consolas" panose="020B0609020204030204" pitchFamily="49" charset="0"/>
              </a:rPr>
              <a:t>ファイル読み込み</a:t>
            </a:r>
          </a:p>
          <a:p>
            <a:r>
              <a:rPr lang="ja-JP" altLang="en-US" sz="1100" dirty="0">
                <a:solidFill>
                  <a:schemeClr val="accent1">
                    <a:lumMod val="20000"/>
                    <a:lumOff val="80000"/>
                  </a:schemeClr>
                </a:solidFill>
                <a:latin typeface="Consolas" panose="020B0609020204030204" pitchFamily="49" charset="0"/>
              </a:rPr>
              <a:t>            </a:t>
            </a:r>
            <a:r>
              <a:rPr lang="en-US" altLang="ja-JP" sz="1100" dirty="0">
                <a:solidFill>
                  <a:schemeClr val="accent1">
                    <a:lumMod val="20000"/>
                    <a:lumOff val="80000"/>
                  </a:schemeClr>
                </a:solidFill>
                <a:latin typeface="Consolas" panose="020B0609020204030204" pitchFamily="49" charset="0"/>
              </a:rPr>
              <a:t>Set stream = </a:t>
            </a:r>
            <a:r>
              <a:rPr lang="en-US" altLang="ja-JP" sz="1100" dirty="0" err="1">
                <a:solidFill>
                  <a:schemeClr val="accent1">
                    <a:lumMod val="20000"/>
                    <a:lumOff val="80000"/>
                  </a:schemeClr>
                </a:solidFill>
                <a:latin typeface="Consolas" panose="020B0609020204030204" pitchFamily="49" charset="0"/>
              </a:rPr>
              <a:t>CreateObject</a:t>
            </a:r>
            <a:r>
              <a:rPr lang="en-US" altLang="ja-JP" sz="1100" dirty="0">
                <a:solidFill>
                  <a:schemeClr val="accent1">
                    <a:lumMod val="20000"/>
                    <a:lumOff val="80000"/>
                  </a:schemeClr>
                </a:solidFill>
                <a:latin typeface="Consolas" panose="020B0609020204030204" pitchFamily="49" charset="0"/>
              </a:rPr>
              <a:t>("</a:t>
            </a:r>
            <a:r>
              <a:rPr lang="en-US" altLang="ja-JP" sz="1100" dirty="0" err="1">
                <a:solidFill>
                  <a:schemeClr val="accent1">
                    <a:lumMod val="20000"/>
                    <a:lumOff val="80000"/>
                  </a:schemeClr>
                </a:solidFill>
                <a:latin typeface="Consolas" panose="020B0609020204030204" pitchFamily="49" charset="0"/>
              </a:rPr>
              <a:t>ADODB.Stream</a:t>
            </a:r>
            <a:r>
              <a:rPr lang="en-US" altLang="ja-JP" sz="1100" dirty="0">
                <a:solidFill>
                  <a:schemeClr val="accent1">
                    <a:lumMod val="20000"/>
                    <a:lumOff val="80000"/>
                  </a:schemeClr>
                </a:solidFill>
                <a:latin typeface="Consolas" panose="020B0609020204030204" pitchFamily="49" charset="0"/>
              </a:rPr>
              <a:t>")</a:t>
            </a:r>
          </a:p>
          <a:p>
            <a:r>
              <a:rPr lang="en-US" altLang="ja-JP" sz="1100" dirty="0">
                <a:solidFill>
                  <a:schemeClr val="accent1">
                    <a:lumMod val="20000"/>
                    <a:lumOff val="80000"/>
                  </a:schemeClr>
                </a:solidFill>
                <a:latin typeface="Consolas" panose="020B0609020204030204" pitchFamily="49" charset="0"/>
              </a:rPr>
              <a:t>            </a:t>
            </a:r>
            <a:r>
              <a:rPr lang="en-US" altLang="ja-JP" sz="1100" dirty="0">
                <a:solidFill>
                  <a:schemeClr val="accent3">
                    <a:lumMod val="60000"/>
                    <a:lumOff val="40000"/>
                  </a:schemeClr>
                </a:solidFill>
                <a:latin typeface="Consolas" panose="020B0609020204030204" pitchFamily="49" charset="0"/>
              </a:rPr>
              <a:t>With</a:t>
            </a:r>
            <a:r>
              <a:rPr lang="en-US" altLang="ja-JP" sz="1100" dirty="0">
                <a:solidFill>
                  <a:schemeClr val="accent1">
                    <a:lumMod val="20000"/>
                    <a:lumOff val="80000"/>
                  </a:schemeClr>
                </a:solidFill>
                <a:latin typeface="Consolas" panose="020B0609020204030204" pitchFamily="49" charset="0"/>
              </a:rPr>
              <a:t> </a:t>
            </a:r>
            <a:r>
              <a:rPr lang="en-US" altLang="ja-JP" sz="1100" dirty="0">
                <a:solidFill>
                  <a:schemeClr val="bg1"/>
                </a:solidFill>
                <a:latin typeface="Consolas" panose="020B0609020204030204" pitchFamily="49" charset="0"/>
              </a:rPr>
              <a:t>stream</a:t>
            </a:r>
          </a:p>
          <a:p>
            <a:r>
              <a:rPr lang="en-US" altLang="ja-JP" sz="1100" dirty="0">
                <a:solidFill>
                  <a:schemeClr val="accent1">
                    <a:lumMod val="20000"/>
                    <a:lumOff val="80000"/>
                  </a:schemeClr>
                </a:solidFill>
                <a:latin typeface="Consolas" panose="020B0609020204030204" pitchFamily="49" charset="0"/>
              </a:rPr>
              <a:t>                .</a:t>
            </a:r>
            <a:r>
              <a:rPr lang="en-US" altLang="ja-JP" sz="1100" dirty="0">
                <a:solidFill>
                  <a:schemeClr val="accent3">
                    <a:lumMod val="60000"/>
                    <a:lumOff val="40000"/>
                  </a:schemeClr>
                </a:solidFill>
                <a:latin typeface="Consolas" panose="020B0609020204030204" pitchFamily="49" charset="0"/>
              </a:rPr>
              <a:t>Type</a:t>
            </a:r>
            <a:r>
              <a:rPr lang="en-US" altLang="ja-JP" sz="1100" dirty="0">
                <a:solidFill>
                  <a:schemeClr val="accent1">
                    <a:lumMod val="20000"/>
                    <a:lumOff val="80000"/>
                  </a:schemeClr>
                </a:solidFill>
                <a:latin typeface="Consolas" panose="020B0609020204030204" pitchFamily="49" charset="0"/>
              </a:rPr>
              <a:t> = 2 ' </a:t>
            </a:r>
            <a:r>
              <a:rPr lang="ja-JP" altLang="en-US" sz="1100" dirty="0">
                <a:solidFill>
                  <a:schemeClr val="accent1">
                    <a:lumMod val="20000"/>
                    <a:lumOff val="80000"/>
                  </a:schemeClr>
                </a:solidFill>
                <a:latin typeface="Consolas" panose="020B0609020204030204" pitchFamily="49" charset="0"/>
              </a:rPr>
              <a:t>テキスト</a:t>
            </a:r>
          </a:p>
          <a:p>
            <a:r>
              <a:rPr lang="ja-JP" altLang="en-US" sz="1100" dirty="0">
                <a:solidFill>
                  <a:schemeClr val="accent1">
                    <a:lumMod val="20000"/>
                    <a:lumOff val="80000"/>
                  </a:schemeClr>
                </a:solidFill>
                <a:latin typeface="Consolas" panose="020B0609020204030204" pitchFamily="49" charset="0"/>
              </a:rPr>
              <a:t>                </a:t>
            </a:r>
            <a:r>
              <a:rPr lang="en-US" altLang="ja-JP" sz="1100" dirty="0">
                <a:solidFill>
                  <a:schemeClr val="bg1"/>
                </a:solidFill>
                <a:latin typeface="Consolas" panose="020B0609020204030204" pitchFamily="49" charset="0"/>
              </a:rPr>
              <a:t>.Charset = "</a:t>
            </a:r>
            <a:r>
              <a:rPr lang="en-US" altLang="ja-JP" sz="1100" dirty="0" err="1">
                <a:solidFill>
                  <a:schemeClr val="bg1"/>
                </a:solidFill>
                <a:latin typeface="Consolas" panose="020B0609020204030204" pitchFamily="49" charset="0"/>
              </a:rPr>
              <a:t>Shift_JIS</a:t>
            </a:r>
            <a:r>
              <a:rPr lang="en-US" altLang="ja-JP" sz="1100" dirty="0">
                <a:solidFill>
                  <a:schemeClr val="bg1"/>
                </a:solidFill>
                <a:latin typeface="Consolas" panose="020B0609020204030204" pitchFamily="49" charset="0"/>
              </a:rPr>
              <a:t>" </a:t>
            </a:r>
            <a:r>
              <a:rPr lang="en-US" altLang="ja-JP" sz="1100" dirty="0">
                <a:solidFill>
                  <a:schemeClr val="accent1">
                    <a:lumMod val="20000"/>
                    <a:lumOff val="80000"/>
                  </a:schemeClr>
                </a:solidFill>
                <a:latin typeface="Consolas" panose="020B0609020204030204" pitchFamily="49" charset="0"/>
              </a:rPr>
              <a:t>' SJIS</a:t>
            </a:r>
            <a:r>
              <a:rPr lang="ja-JP" altLang="en-US" sz="1100" dirty="0">
                <a:solidFill>
                  <a:schemeClr val="accent1">
                    <a:lumMod val="20000"/>
                    <a:lumOff val="80000"/>
                  </a:schemeClr>
                </a:solidFill>
                <a:latin typeface="Consolas" panose="020B0609020204030204" pitchFamily="49" charset="0"/>
              </a:rPr>
              <a:t>に対応</a:t>
            </a:r>
          </a:p>
          <a:p>
            <a:r>
              <a:rPr lang="ja-JP" altLang="en-US" sz="1100" dirty="0">
                <a:solidFill>
                  <a:schemeClr val="accent1">
                    <a:lumMod val="20000"/>
                    <a:lumOff val="80000"/>
                  </a:schemeClr>
                </a:solidFill>
                <a:latin typeface="Consolas" panose="020B0609020204030204" pitchFamily="49" charset="0"/>
              </a:rPr>
              <a:t>                </a:t>
            </a:r>
            <a:r>
              <a:rPr lang="en-US" altLang="ja-JP" sz="1100" dirty="0">
                <a:solidFill>
                  <a:schemeClr val="accent1">
                    <a:lumMod val="20000"/>
                    <a:lumOff val="80000"/>
                  </a:schemeClr>
                </a:solidFill>
                <a:latin typeface="Consolas" panose="020B0609020204030204" pitchFamily="49" charset="0"/>
              </a:rPr>
              <a:t>.</a:t>
            </a:r>
            <a:r>
              <a:rPr lang="en-US" altLang="ja-JP" sz="1100" dirty="0">
                <a:solidFill>
                  <a:schemeClr val="accent3">
                    <a:lumMod val="60000"/>
                    <a:lumOff val="40000"/>
                  </a:schemeClr>
                </a:solidFill>
                <a:latin typeface="Consolas" panose="020B0609020204030204" pitchFamily="49" charset="0"/>
              </a:rPr>
              <a:t>Open</a:t>
            </a:r>
          </a:p>
          <a:p>
            <a:r>
              <a:rPr lang="en-US" altLang="ja-JP" sz="1100" dirty="0">
                <a:solidFill>
                  <a:schemeClr val="accent1">
                    <a:lumMod val="20000"/>
                    <a:lumOff val="80000"/>
                  </a:schemeClr>
                </a:solidFill>
                <a:latin typeface="Consolas" panose="020B0609020204030204" pitchFamily="49" charset="0"/>
              </a:rPr>
              <a:t>                .</a:t>
            </a:r>
            <a:r>
              <a:rPr lang="en-US" altLang="ja-JP" sz="1100" dirty="0" err="1">
                <a:solidFill>
                  <a:schemeClr val="accent1">
                    <a:lumMod val="20000"/>
                    <a:lumOff val="80000"/>
                  </a:schemeClr>
                </a:solidFill>
                <a:latin typeface="Consolas" panose="020B0609020204030204" pitchFamily="49" charset="0"/>
              </a:rPr>
              <a:t>LoadFromFile</a:t>
            </a:r>
            <a:r>
              <a:rPr lang="en-US" altLang="ja-JP" sz="1100" dirty="0">
                <a:solidFill>
                  <a:schemeClr val="accent1">
                    <a:lumMod val="20000"/>
                    <a:lumOff val="80000"/>
                  </a:schemeClr>
                </a:solidFill>
                <a:latin typeface="Consolas" panose="020B0609020204030204" pitchFamily="49" charset="0"/>
              </a:rPr>
              <a:t> </a:t>
            </a:r>
            <a:r>
              <a:rPr lang="en-US" altLang="ja-JP" sz="1100" dirty="0" err="1">
                <a:solidFill>
                  <a:schemeClr val="accent1">
                    <a:lumMod val="20000"/>
                    <a:lumOff val="80000"/>
                  </a:schemeClr>
                </a:solidFill>
                <a:latin typeface="Consolas" panose="020B0609020204030204" pitchFamily="49" charset="0"/>
              </a:rPr>
              <a:t>fullPath</a:t>
            </a:r>
            <a:endParaRPr lang="en-US" altLang="ja-JP" sz="1100" dirty="0">
              <a:solidFill>
                <a:schemeClr val="accent1">
                  <a:lumMod val="20000"/>
                  <a:lumOff val="80000"/>
                </a:schemeClr>
              </a:solidFill>
              <a:latin typeface="Consolas" panose="020B0609020204030204" pitchFamily="49" charset="0"/>
            </a:endParaRPr>
          </a:p>
          <a:p>
            <a:r>
              <a:rPr lang="en-US" altLang="ja-JP" sz="1100" dirty="0">
                <a:solidFill>
                  <a:schemeClr val="accent1">
                    <a:lumMod val="20000"/>
                    <a:lumOff val="80000"/>
                  </a:schemeClr>
                </a:solidFill>
                <a:latin typeface="Consolas" panose="020B0609020204030204" pitchFamily="49" charset="0"/>
              </a:rPr>
              <a:t>                </a:t>
            </a:r>
            <a:r>
              <a:rPr lang="en-US" altLang="ja-JP" sz="1100" dirty="0" err="1">
                <a:solidFill>
                  <a:schemeClr val="accent1">
                    <a:lumMod val="20000"/>
                    <a:lumOff val="80000"/>
                  </a:schemeClr>
                </a:solidFill>
                <a:latin typeface="Consolas" panose="020B0609020204030204" pitchFamily="49" charset="0"/>
              </a:rPr>
              <a:t>fileContent</a:t>
            </a:r>
            <a:r>
              <a:rPr lang="en-US" altLang="ja-JP" sz="1100" dirty="0">
                <a:solidFill>
                  <a:schemeClr val="accent1">
                    <a:lumMod val="20000"/>
                    <a:lumOff val="80000"/>
                  </a:schemeClr>
                </a:solidFill>
                <a:latin typeface="Consolas" panose="020B0609020204030204" pitchFamily="49" charset="0"/>
              </a:rPr>
              <a:t> = .</a:t>
            </a:r>
            <a:r>
              <a:rPr lang="en-US" altLang="ja-JP" sz="1100" dirty="0" err="1">
                <a:solidFill>
                  <a:schemeClr val="accent1">
                    <a:lumMod val="20000"/>
                    <a:lumOff val="80000"/>
                  </a:schemeClr>
                </a:solidFill>
                <a:latin typeface="Consolas" panose="020B0609020204030204" pitchFamily="49" charset="0"/>
              </a:rPr>
              <a:t>ReadText</a:t>
            </a:r>
            <a:endParaRPr lang="en-US" altLang="ja-JP" sz="1100" dirty="0">
              <a:solidFill>
                <a:schemeClr val="accent1">
                  <a:lumMod val="20000"/>
                  <a:lumOff val="80000"/>
                </a:schemeClr>
              </a:solidFill>
              <a:latin typeface="Consolas" panose="020B0609020204030204" pitchFamily="49" charset="0"/>
            </a:endParaRPr>
          </a:p>
          <a:p>
            <a:r>
              <a:rPr lang="en-US" altLang="ja-JP" sz="1100" dirty="0">
                <a:solidFill>
                  <a:schemeClr val="accent1">
                    <a:lumMod val="20000"/>
                    <a:lumOff val="80000"/>
                  </a:schemeClr>
                </a:solidFill>
                <a:latin typeface="Consolas" panose="020B0609020204030204" pitchFamily="49" charset="0"/>
              </a:rPr>
              <a:t>                .Close</a:t>
            </a:r>
          </a:p>
          <a:p>
            <a:r>
              <a:rPr lang="en-US" altLang="ja-JP" sz="1100" dirty="0">
                <a:solidFill>
                  <a:schemeClr val="accent3">
                    <a:lumMod val="60000"/>
                    <a:lumOff val="40000"/>
                  </a:schemeClr>
                </a:solidFill>
                <a:latin typeface="Consolas" panose="020B0609020204030204" pitchFamily="49" charset="0"/>
              </a:rPr>
              <a:t>            End With</a:t>
            </a:r>
            <a:endParaRPr lang="ja-JP" altLang="en-US" sz="1100" dirty="0">
              <a:solidFill>
                <a:schemeClr val="accent3">
                  <a:lumMod val="60000"/>
                  <a:lumOff val="40000"/>
                </a:schemeClr>
              </a:solidFill>
              <a:latin typeface="Consolas" panose="020B0609020204030204" pitchFamily="49" charset="0"/>
            </a:endParaRPr>
          </a:p>
        </p:txBody>
      </p:sp>
      <p:sp>
        <p:nvSpPr>
          <p:cNvPr id="15" name="コンテンツ プレースホルダー 2">
            <a:extLst>
              <a:ext uri="{FF2B5EF4-FFF2-40B4-BE49-F238E27FC236}">
                <a16:creationId xmlns:a16="http://schemas.microsoft.com/office/drawing/2014/main" id="{F976E580-0BB0-2D41-0225-3FFE149E1A6C}"/>
              </a:ext>
            </a:extLst>
          </p:cNvPr>
          <p:cNvSpPr txBox="1">
            <a:spLocks/>
          </p:cNvSpPr>
          <p:nvPr/>
        </p:nvSpPr>
        <p:spPr>
          <a:xfrm>
            <a:off x="5206644" y="4450870"/>
            <a:ext cx="6269591" cy="3588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kumimoji="1"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kumimoji="1" sz="1200" kern="1200">
                <a:solidFill>
                  <a:schemeClr val="tx1"/>
                </a:solidFill>
                <a:effectLst/>
                <a:latin typeface="+mn-lt"/>
                <a:ea typeface="+mn-ea"/>
                <a:cs typeface="+mn-cs"/>
              </a:defRPr>
            </a:lvl9pPr>
          </a:lstStyle>
          <a:p>
            <a:r>
              <a:rPr lang="ja-JP" altLang="en-US" dirty="0">
                <a:latin typeface="Meiryo"/>
              </a:rPr>
              <a:t>高速化：</a:t>
            </a:r>
            <a:r>
              <a:rPr lang="en-US" altLang="ja-JP" dirty="0" err="1">
                <a:latin typeface="Meiryo"/>
              </a:rPr>
              <a:t>ScreenUpdating</a:t>
            </a:r>
            <a:r>
              <a:rPr lang="en-US" altLang="ja-JP" dirty="0">
                <a:latin typeface="Meiryo"/>
              </a:rPr>
              <a:t> / Calculation / Events </a:t>
            </a:r>
            <a:r>
              <a:rPr lang="ja-JP" altLang="en-US" dirty="0">
                <a:latin typeface="Meiryo"/>
              </a:rPr>
              <a:t>の制御</a:t>
            </a:r>
          </a:p>
          <a:p>
            <a:pPr marL="0" indent="0">
              <a:buFont typeface="Wingdings" panose="05000000000000000000" pitchFamily="2" charset="2"/>
              <a:buNone/>
            </a:pPr>
            <a:endParaRPr lang="en-US" altLang="ja-JP" dirty="0">
              <a:latin typeface="Meiryo"/>
            </a:endParaRPr>
          </a:p>
          <a:p>
            <a:pPr marL="0" indent="0">
              <a:buFont typeface="Wingdings" panose="05000000000000000000" pitchFamily="2" charset="2"/>
              <a:buNone/>
            </a:pPr>
            <a:endParaRPr lang="en-US" altLang="ja-JP" dirty="0">
              <a:latin typeface="Meiryo"/>
            </a:endParaRPr>
          </a:p>
        </p:txBody>
      </p:sp>
      <p:sp>
        <p:nvSpPr>
          <p:cNvPr id="21" name="テキスト ボックス 20">
            <a:extLst>
              <a:ext uri="{FF2B5EF4-FFF2-40B4-BE49-F238E27FC236}">
                <a16:creationId xmlns:a16="http://schemas.microsoft.com/office/drawing/2014/main" id="{8D00CDEF-C9ED-E888-9B18-6603AA2D6C0F}"/>
              </a:ext>
            </a:extLst>
          </p:cNvPr>
          <p:cNvSpPr txBox="1"/>
          <p:nvPr/>
        </p:nvSpPr>
        <p:spPr>
          <a:xfrm>
            <a:off x="5379881" y="4809733"/>
            <a:ext cx="5923118" cy="1954381"/>
          </a:xfrm>
          <a:prstGeom prst="rect">
            <a:avLst/>
          </a:prstGeom>
          <a:solidFill>
            <a:srgbClr val="002060"/>
          </a:solidFill>
        </p:spPr>
        <p:txBody>
          <a:bodyPr wrap="square">
            <a:spAutoFit/>
          </a:bodyPr>
          <a:lstStyle/>
          <a:p>
            <a:r>
              <a:rPr lang="ja-JP" altLang="en-US" sz="1100" dirty="0">
                <a:solidFill>
                  <a:schemeClr val="bg1"/>
                </a:solidFill>
                <a:latin typeface="Consolas" panose="020B0609020204030204" pitchFamily="49" charset="0"/>
              </a:rPr>
              <a:t> </a:t>
            </a:r>
            <a:r>
              <a:rPr lang="en-US" altLang="ja-JP" sz="1100" dirty="0">
                <a:solidFill>
                  <a:schemeClr val="bg1"/>
                </a:solidFill>
                <a:latin typeface="Consolas" panose="020B0609020204030204" pitchFamily="49" charset="0"/>
              </a:rPr>
              <a:t>' </a:t>
            </a:r>
            <a:r>
              <a:rPr lang="ja-JP" altLang="en-US" sz="1100" dirty="0">
                <a:solidFill>
                  <a:schemeClr val="bg1"/>
                </a:solidFill>
                <a:latin typeface="Consolas" panose="020B0609020204030204" pitchFamily="49" charset="0"/>
              </a:rPr>
              <a:t>高速化設定</a:t>
            </a:r>
          </a:p>
          <a:p>
            <a:r>
              <a:rPr lang="ja-JP" altLang="en-US" sz="1100" dirty="0">
                <a:solidFill>
                  <a:schemeClr val="bg1"/>
                </a:solidFill>
                <a:latin typeface="Consolas" panose="020B0609020204030204" pitchFamily="49" charset="0"/>
              </a:rPr>
              <a:t>    </a:t>
            </a:r>
            <a:r>
              <a:rPr lang="en-US" altLang="ja-JP" sz="1100" dirty="0" err="1">
                <a:solidFill>
                  <a:schemeClr val="bg1"/>
                </a:solidFill>
                <a:latin typeface="Consolas" panose="020B0609020204030204" pitchFamily="49" charset="0"/>
              </a:rPr>
              <a:t>Application.ScreenUpdating</a:t>
            </a:r>
            <a:r>
              <a:rPr lang="en-US" altLang="ja-JP" sz="1100" dirty="0">
                <a:solidFill>
                  <a:schemeClr val="bg1"/>
                </a:solidFill>
                <a:latin typeface="Consolas" panose="020B0609020204030204" pitchFamily="49" charset="0"/>
              </a:rPr>
              <a:t> = False</a:t>
            </a:r>
          </a:p>
          <a:p>
            <a:r>
              <a:rPr lang="en-US" altLang="ja-JP" sz="1100" dirty="0">
                <a:solidFill>
                  <a:schemeClr val="bg1"/>
                </a:solidFill>
                <a:latin typeface="Consolas" panose="020B0609020204030204" pitchFamily="49" charset="0"/>
              </a:rPr>
              <a:t>    </a:t>
            </a:r>
            <a:r>
              <a:rPr lang="en-US" altLang="ja-JP" sz="1100" dirty="0" err="1">
                <a:solidFill>
                  <a:schemeClr val="bg1"/>
                </a:solidFill>
                <a:latin typeface="Consolas" panose="020B0609020204030204" pitchFamily="49" charset="0"/>
              </a:rPr>
              <a:t>Application.EnableEvents</a:t>
            </a:r>
            <a:r>
              <a:rPr lang="en-US" altLang="ja-JP" sz="1100" dirty="0">
                <a:solidFill>
                  <a:schemeClr val="bg1"/>
                </a:solidFill>
                <a:latin typeface="Consolas" panose="020B0609020204030204" pitchFamily="49" charset="0"/>
              </a:rPr>
              <a:t> = False</a:t>
            </a:r>
          </a:p>
          <a:p>
            <a:r>
              <a:rPr lang="en-US" altLang="ja-JP" sz="1100" dirty="0">
                <a:solidFill>
                  <a:schemeClr val="bg1"/>
                </a:solidFill>
                <a:latin typeface="Consolas" panose="020B0609020204030204" pitchFamily="49" charset="0"/>
              </a:rPr>
              <a:t>    </a:t>
            </a:r>
            <a:r>
              <a:rPr lang="en-US" altLang="ja-JP" sz="1100" dirty="0" err="1">
                <a:solidFill>
                  <a:schemeClr val="bg1"/>
                </a:solidFill>
                <a:latin typeface="Consolas" panose="020B0609020204030204" pitchFamily="49" charset="0"/>
              </a:rPr>
              <a:t>Application.Calculation</a:t>
            </a:r>
            <a:r>
              <a:rPr lang="en-US" altLang="ja-JP" sz="1100" dirty="0">
                <a:solidFill>
                  <a:schemeClr val="bg1"/>
                </a:solidFill>
                <a:latin typeface="Consolas" panose="020B0609020204030204" pitchFamily="49" charset="0"/>
              </a:rPr>
              <a:t> = </a:t>
            </a:r>
            <a:r>
              <a:rPr lang="en-US" altLang="ja-JP" sz="1100" dirty="0" err="1">
                <a:solidFill>
                  <a:schemeClr val="bg1"/>
                </a:solidFill>
                <a:latin typeface="Consolas" panose="020B0609020204030204" pitchFamily="49" charset="0"/>
              </a:rPr>
              <a:t>xlCalculationManual</a:t>
            </a:r>
            <a:endParaRPr lang="en-US" altLang="ja-JP" sz="1100" dirty="0">
              <a:solidFill>
                <a:schemeClr val="bg1"/>
              </a:solidFill>
              <a:latin typeface="Consolas" panose="020B0609020204030204" pitchFamily="49" charset="0"/>
            </a:endParaRPr>
          </a:p>
          <a:p>
            <a:endParaRPr lang="en-US" altLang="ja-JP" sz="1100" dirty="0">
              <a:solidFill>
                <a:schemeClr val="bg1"/>
              </a:solidFill>
              <a:latin typeface="Consolas" panose="020B0609020204030204" pitchFamily="49" charset="0"/>
            </a:endParaRPr>
          </a:p>
          <a:p>
            <a:r>
              <a:rPr lang="en-US" altLang="ja-JP" sz="1100" dirty="0">
                <a:solidFill>
                  <a:schemeClr val="bg1"/>
                </a:solidFill>
                <a:latin typeface="Consolas" panose="020B0609020204030204" pitchFamily="49" charset="0"/>
              </a:rPr>
              <a:t>' </a:t>
            </a:r>
            <a:r>
              <a:rPr lang="ja-JP" altLang="en-US" sz="1100" dirty="0">
                <a:solidFill>
                  <a:schemeClr val="bg1"/>
                </a:solidFill>
                <a:latin typeface="Consolas" panose="020B0609020204030204" pitchFamily="49" charset="0"/>
              </a:rPr>
              <a:t>高速化設定を元に戻す</a:t>
            </a:r>
          </a:p>
          <a:p>
            <a:r>
              <a:rPr lang="ja-JP" altLang="en-US" sz="1100" dirty="0">
                <a:solidFill>
                  <a:schemeClr val="bg1"/>
                </a:solidFill>
                <a:latin typeface="Consolas" panose="020B0609020204030204" pitchFamily="49" charset="0"/>
              </a:rPr>
              <a:t>    </a:t>
            </a:r>
            <a:r>
              <a:rPr lang="en-US" altLang="ja-JP" sz="1100" dirty="0" err="1">
                <a:solidFill>
                  <a:schemeClr val="bg1"/>
                </a:solidFill>
                <a:latin typeface="Consolas" panose="020B0609020204030204" pitchFamily="49" charset="0"/>
              </a:rPr>
              <a:t>Application.ScreenUpdating</a:t>
            </a:r>
            <a:r>
              <a:rPr lang="en-US" altLang="ja-JP" sz="1100" dirty="0">
                <a:solidFill>
                  <a:schemeClr val="bg1"/>
                </a:solidFill>
                <a:latin typeface="Consolas" panose="020B0609020204030204" pitchFamily="49" charset="0"/>
              </a:rPr>
              <a:t> = True</a:t>
            </a:r>
          </a:p>
          <a:p>
            <a:r>
              <a:rPr lang="en-US" altLang="ja-JP" sz="1100" dirty="0">
                <a:solidFill>
                  <a:schemeClr val="bg1"/>
                </a:solidFill>
                <a:latin typeface="Consolas" panose="020B0609020204030204" pitchFamily="49" charset="0"/>
              </a:rPr>
              <a:t>    </a:t>
            </a:r>
            <a:r>
              <a:rPr lang="en-US" altLang="ja-JP" sz="1100" dirty="0" err="1">
                <a:solidFill>
                  <a:schemeClr val="bg1"/>
                </a:solidFill>
                <a:latin typeface="Consolas" panose="020B0609020204030204" pitchFamily="49" charset="0"/>
              </a:rPr>
              <a:t>Application.EnableEvents</a:t>
            </a:r>
            <a:r>
              <a:rPr lang="en-US" altLang="ja-JP" sz="1100" dirty="0">
                <a:solidFill>
                  <a:schemeClr val="bg1"/>
                </a:solidFill>
                <a:latin typeface="Consolas" panose="020B0609020204030204" pitchFamily="49" charset="0"/>
              </a:rPr>
              <a:t> = True</a:t>
            </a:r>
          </a:p>
          <a:p>
            <a:r>
              <a:rPr lang="en-US" altLang="ja-JP" sz="1100" dirty="0">
                <a:solidFill>
                  <a:schemeClr val="bg1"/>
                </a:solidFill>
                <a:latin typeface="Consolas" panose="020B0609020204030204" pitchFamily="49" charset="0"/>
              </a:rPr>
              <a:t>    </a:t>
            </a:r>
            <a:r>
              <a:rPr lang="en-US" altLang="ja-JP" sz="1100" dirty="0" err="1">
                <a:solidFill>
                  <a:schemeClr val="bg1"/>
                </a:solidFill>
                <a:latin typeface="Consolas" panose="020B0609020204030204" pitchFamily="49" charset="0"/>
              </a:rPr>
              <a:t>Application.Calculation</a:t>
            </a:r>
            <a:r>
              <a:rPr lang="en-US" altLang="ja-JP" sz="1100" dirty="0">
                <a:solidFill>
                  <a:schemeClr val="bg1"/>
                </a:solidFill>
                <a:latin typeface="Consolas" panose="020B0609020204030204" pitchFamily="49" charset="0"/>
              </a:rPr>
              <a:t> = </a:t>
            </a:r>
            <a:r>
              <a:rPr lang="en-US" altLang="ja-JP" sz="1100" dirty="0" err="1">
                <a:solidFill>
                  <a:schemeClr val="bg1"/>
                </a:solidFill>
                <a:latin typeface="Consolas" panose="020B0609020204030204" pitchFamily="49" charset="0"/>
              </a:rPr>
              <a:t>xlCalculationAutomatic</a:t>
            </a:r>
            <a:endParaRPr lang="en-US" altLang="ja-JP" sz="1100" dirty="0">
              <a:solidFill>
                <a:schemeClr val="bg1"/>
              </a:solidFill>
              <a:latin typeface="Consolas" panose="020B0609020204030204" pitchFamily="49" charset="0"/>
            </a:endParaRPr>
          </a:p>
          <a:p>
            <a:endParaRPr lang="en-US" altLang="ja-JP" sz="1100" dirty="0">
              <a:solidFill>
                <a:schemeClr val="bg1"/>
              </a:solidFill>
              <a:latin typeface="Consolas" panose="020B0609020204030204" pitchFamily="49" charset="0"/>
            </a:endParaRPr>
          </a:p>
          <a:p>
            <a:endParaRPr lang="ja-JP" altLang="en-US" sz="1100" dirty="0">
              <a:solidFill>
                <a:schemeClr val="accent3">
                  <a:lumMod val="60000"/>
                  <a:lumOff val="40000"/>
                </a:schemeClr>
              </a:solidFill>
              <a:latin typeface="Consolas" panose="020B0609020204030204" pitchFamily="49" charset="0"/>
            </a:endParaRPr>
          </a:p>
        </p:txBody>
      </p:sp>
    </p:spTree>
    <p:extLst>
      <p:ext uri="{BB962C8B-B14F-4D97-AF65-F5344CB8AC3E}">
        <p14:creationId xmlns:p14="http://schemas.microsoft.com/office/powerpoint/2010/main" val="4261901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9E2D9-C2E3-6624-6171-6F615B747C0A}"/>
              </a:ext>
            </a:extLst>
          </p:cNvPr>
          <p:cNvSpPr>
            <a:spLocks noGrp="1"/>
          </p:cNvSpPr>
          <p:nvPr>
            <p:ph type="title"/>
          </p:nvPr>
        </p:nvSpPr>
        <p:spPr/>
        <p:txBody>
          <a:bodyPr>
            <a:normAutofit/>
          </a:bodyPr>
          <a:lstStyle/>
          <a:p>
            <a:r>
              <a:rPr lang="en-US" altLang="ja-JP" sz="3200" b="1" dirty="0">
                <a:latin typeface="ＭＳ ゴシック" panose="020B0609070205080204" pitchFamily="49" charset="-128"/>
                <a:ea typeface="ＭＳ ゴシック" panose="020B0609070205080204" pitchFamily="49" charset="-128"/>
              </a:rPr>
              <a:t>9.</a:t>
            </a:r>
            <a:r>
              <a:rPr lang="ja-JP" altLang="en-US" sz="3200" b="1" dirty="0">
                <a:latin typeface="ＭＳ ゴシック" panose="020B0609070205080204" pitchFamily="49" charset="-128"/>
                <a:ea typeface="ＭＳ ゴシック" panose="020B0609070205080204" pitchFamily="49" charset="-128"/>
              </a:rPr>
              <a:t>再利用方法・適用範囲</a:t>
            </a:r>
            <a:endParaRPr kumimoji="1" lang="ja-JP" altLang="en-US" sz="3200" dirty="0">
              <a:latin typeface="ＭＳ ゴシック" panose="020B0609070205080204" pitchFamily="49" charset="-128"/>
              <a:ea typeface="ＭＳ ゴシック" panose="020B0609070205080204" pitchFamily="49" charset="-128"/>
            </a:endParaRPr>
          </a:p>
        </p:txBody>
      </p:sp>
      <p:sp>
        <p:nvSpPr>
          <p:cNvPr id="5" name="Rounded Rectangle 3">
            <a:extLst>
              <a:ext uri="{FF2B5EF4-FFF2-40B4-BE49-F238E27FC236}">
                <a16:creationId xmlns:a16="http://schemas.microsoft.com/office/drawing/2014/main" id="{11D80434-9429-983A-4F67-6658A22B8F7D}"/>
              </a:ext>
            </a:extLst>
          </p:cNvPr>
          <p:cNvSpPr/>
          <p:nvPr/>
        </p:nvSpPr>
        <p:spPr>
          <a:xfrm>
            <a:off x="5219792" y="1530464"/>
            <a:ext cx="2679850" cy="548639"/>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err="1">
                <a:solidFill>
                  <a:schemeClr val="tx1"/>
                </a:solidFill>
                <a:latin typeface="ＭＳ ゴシック" panose="020B0609070205080204" pitchFamily="49" charset="-128"/>
                <a:ea typeface="ＭＳ ゴシック" panose="020B0609070205080204" pitchFamily="49" charset="-128"/>
              </a:rPr>
              <a:t>開始セル</a:t>
            </a:r>
            <a:r>
              <a:rPr sz="1400" b="1" dirty="0">
                <a:solidFill>
                  <a:schemeClr val="tx1"/>
                </a:solidFill>
                <a:latin typeface="ＭＳ ゴシック" panose="020B0609070205080204" pitchFamily="49" charset="-128"/>
                <a:ea typeface="ＭＳ ゴシック" panose="020B0609070205080204" pitchFamily="49" charset="-128"/>
              </a:rPr>
              <a:t>: A</a:t>
            </a:r>
            <a:r>
              <a:rPr lang="en-US" altLang="ja-JP" sz="1400" b="1" dirty="0">
                <a:solidFill>
                  <a:schemeClr val="tx1"/>
                </a:solidFill>
                <a:latin typeface="ＭＳ ゴシック" panose="020B0609070205080204" pitchFamily="49" charset="-128"/>
                <a:ea typeface="ＭＳ ゴシック" panose="020B0609070205080204" pitchFamily="49" charset="-128"/>
              </a:rPr>
              <a:t>11</a:t>
            </a:r>
            <a:endParaRPr sz="1400" b="1" dirty="0">
              <a:solidFill>
                <a:schemeClr val="tx1"/>
              </a:solidFill>
              <a:latin typeface="ＭＳ ゴシック" panose="020B0609070205080204" pitchFamily="49" charset="-128"/>
              <a:ea typeface="ＭＳ ゴシック" panose="020B0609070205080204" pitchFamily="49" charset="-128"/>
            </a:endParaRPr>
          </a:p>
        </p:txBody>
      </p:sp>
      <p:sp>
        <p:nvSpPr>
          <p:cNvPr id="6" name="Rounded Rectangle 4">
            <a:extLst>
              <a:ext uri="{FF2B5EF4-FFF2-40B4-BE49-F238E27FC236}">
                <a16:creationId xmlns:a16="http://schemas.microsoft.com/office/drawing/2014/main" id="{3FD3465C-EF57-7DC1-234F-960B624985F9}"/>
              </a:ext>
            </a:extLst>
          </p:cNvPr>
          <p:cNvSpPr/>
          <p:nvPr/>
        </p:nvSpPr>
        <p:spPr>
          <a:xfrm>
            <a:off x="5219790" y="4628937"/>
            <a:ext cx="2679850" cy="548640"/>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err="1">
                <a:solidFill>
                  <a:schemeClr val="tx1"/>
                </a:solidFill>
                <a:latin typeface="ＭＳ ゴシック" panose="020B0609070205080204" pitchFamily="49" charset="-128"/>
                <a:ea typeface="ＭＳ ゴシック" panose="020B0609070205080204" pitchFamily="49" charset="-128"/>
              </a:rPr>
              <a:t>貼り付けモード</a:t>
            </a:r>
            <a:r>
              <a:rPr sz="1400" b="1" dirty="0">
                <a:solidFill>
                  <a:schemeClr val="tx1"/>
                </a:solidFill>
                <a:latin typeface="ＭＳ ゴシック" panose="020B0609070205080204" pitchFamily="49" charset="-128"/>
                <a:ea typeface="ＭＳ ゴシック" panose="020B0609070205080204" pitchFamily="49" charset="-128"/>
              </a:rPr>
              <a:t>: </a:t>
            </a:r>
            <a:r>
              <a:rPr lang="ja-JP" altLang="en-US" sz="1400" b="1" dirty="0">
                <a:solidFill>
                  <a:schemeClr val="tx1"/>
                </a:solidFill>
                <a:latin typeface="ＭＳ ゴシック" panose="020B0609070205080204" pitchFamily="49" charset="-128"/>
                <a:ea typeface="ＭＳ ゴシック" panose="020B0609070205080204" pitchFamily="49" charset="-128"/>
              </a:rPr>
              <a:t>上書き</a:t>
            </a:r>
            <a:endParaRPr sz="1400" b="1" dirty="0">
              <a:solidFill>
                <a:schemeClr val="tx1"/>
              </a:solidFill>
              <a:latin typeface="ＭＳ ゴシック" panose="020B0609070205080204" pitchFamily="49" charset="-128"/>
              <a:ea typeface="ＭＳ ゴシック" panose="020B0609070205080204" pitchFamily="49" charset="-128"/>
            </a:endParaRPr>
          </a:p>
        </p:txBody>
      </p:sp>
      <p:sp>
        <p:nvSpPr>
          <p:cNvPr id="7" name="Rounded Rectangle 6">
            <a:extLst>
              <a:ext uri="{FF2B5EF4-FFF2-40B4-BE49-F238E27FC236}">
                <a16:creationId xmlns:a16="http://schemas.microsoft.com/office/drawing/2014/main" id="{65AA185B-9D55-6DB0-E539-1222965635FB}"/>
              </a:ext>
            </a:extLst>
          </p:cNvPr>
          <p:cNvSpPr/>
          <p:nvPr/>
        </p:nvSpPr>
        <p:spPr>
          <a:xfrm>
            <a:off x="8391434" y="2224546"/>
            <a:ext cx="2560320" cy="525429"/>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err="1">
                <a:solidFill>
                  <a:schemeClr val="tx1"/>
                </a:solidFill>
                <a:latin typeface="ＭＳ ゴシック" panose="020B0609070205080204" pitchFamily="49" charset="-128"/>
                <a:ea typeface="ＭＳ ゴシック" panose="020B0609070205080204" pitchFamily="49" charset="-128"/>
              </a:rPr>
              <a:t>文字コード</a:t>
            </a:r>
            <a:r>
              <a:rPr sz="1400" b="1" dirty="0">
                <a:solidFill>
                  <a:schemeClr val="tx1"/>
                </a:solidFill>
                <a:latin typeface="ＭＳ ゴシック" panose="020B0609070205080204" pitchFamily="49" charset="-128"/>
                <a:ea typeface="ＭＳ ゴシック" panose="020B0609070205080204" pitchFamily="49" charset="-128"/>
              </a:rPr>
              <a:t>: </a:t>
            </a:r>
            <a:r>
              <a:rPr sz="1400" b="1" dirty="0" err="1">
                <a:solidFill>
                  <a:schemeClr val="tx1"/>
                </a:solidFill>
                <a:latin typeface="ＭＳ ゴシック" panose="020B0609070205080204" pitchFamily="49" charset="-128"/>
                <a:ea typeface="ＭＳ ゴシック" panose="020B0609070205080204" pitchFamily="49" charset="-128"/>
              </a:rPr>
              <a:t>Shift_JIS</a:t>
            </a:r>
            <a:endParaRPr sz="1400" b="1" dirty="0">
              <a:solidFill>
                <a:schemeClr val="tx1"/>
              </a:solidFill>
              <a:latin typeface="ＭＳ ゴシック" panose="020B0609070205080204" pitchFamily="49" charset="-128"/>
              <a:ea typeface="ＭＳ ゴシック" panose="020B0609070205080204" pitchFamily="49" charset="-128"/>
            </a:endParaRPr>
          </a:p>
        </p:txBody>
      </p:sp>
      <p:sp>
        <p:nvSpPr>
          <p:cNvPr id="8" name="Rounded Rectangle 7">
            <a:extLst>
              <a:ext uri="{FF2B5EF4-FFF2-40B4-BE49-F238E27FC236}">
                <a16:creationId xmlns:a16="http://schemas.microsoft.com/office/drawing/2014/main" id="{77BAB7D3-4974-AC8B-AC9D-502AF2FFE5FF}"/>
              </a:ext>
            </a:extLst>
          </p:cNvPr>
          <p:cNvSpPr/>
          <p:nvPr/>
        </p:nvSpPr>
        <p:spPr>
          <a:xfrm>
            <a:off x="8391434" y="3015085"/>
            <a:ext cx="2560320" cy="548640"/>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err="1">
                <a:solidFill>
                  <a:schemeClr val="tx1"/>
                </a:solidFill>
                <a:latin typeface="ＭＳ ゴシック" panose="020B0609070205080204" pitchFamily="49" charset="-128"/>
                <a:ea typeface="ＭＳ ゴシック" panose="020B0609070205080204" pitchFamily="49" charset="-128"/>
              </a:rPr>
              <a:t>空行スキップ</a:t>
            </a:r>
            <a:r>
              <a:rPr sz="1400" b="1" dirty="0">
                <a:solidFill>
                  <a:schemeClr val="tx1"/>
                </a:solidFill>
                <a:latin typeface="ＭＳ ゴシック" panose="020B0609070205080204" pitchFamily="49" charset="-128"/>
                <a:ea typeface="ＭＳ ゴシック" panose="020B0609070205080204" pitchFamily="49" charset="-128"/>
              </a:rPr>
              <a:t>: ON</a:t>
            </a:r>
          </a:p>
        </p:txBody>
      </p:sp>
      <p:sp>
        <p:nvSpPr>
          <p:cNvPr id="10" name="Rounded Rectangle 9">
            <a:extLst>
              <a:ext uri="{FF2B5EF4-FFF2-40B4-BE49-F238E27FC236}">
                <a16:creationId xmlns:a16="http://schemas.microsoft.com/office/drawing/2014/main" id="{2A4A14DE-3319-D386-6287-AA380C3FBECB}"/>
              </a:ext>
            </a:extLst>
          </p:cNvPr>
          <p:cNvSpPr/>
          <p:nvPr/>
        </p:nvSpPr>
        <p:spPr>
          <a:xfrm>
            <a:off x="5219790" y="3774103"/>
            <a:ext cx="2679850" cy="548640"/>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err="1">
                <a:solidFill>
                  <a:schemeClr val="tx1"/>
                </a:solidFill>
                <a:latin typeface="ＭＳ ゴシック" panose="020B0609070205080204" pitchFamily="49" charset="-128"/>
                <a:ea typeface="ＭＳ ゴシック" panose="020B0609070205080204" pitchFamily="49" charset="-128"/>
              </a:rPr>
              <a:t>エラ</a:t>
            </a:r>
            <a:r>
              <a:rPr sz="1400" b="1" dirty="0">
                <a:solidFill>
                  <a:schemeClr val="tx1"/>
                </a:solidFill>
                <a:latin typeface="ＭＳ ゴシック" panose="020B0609070205080204" pitchFamily="49" charset="-128"/>
                <a:ea typeface="ＭＳ ゴシック" panose="020B0609070205080204" pitchFamily="49" charset="-128"/>
              </a:rPr>
              <a:t>ー</a:t>
            </a:r>
            <a:r>
              <a:rPr lang="ja-JP" altLang="en-US" sz="1400" b="1" dirty="0">
                <a:solidFill>
                  <a:schemeClr val="tx1"/>
                </a:solidFill>
                <a:latin typeface="ＭＳ ゴシック" panose="020B0609070205080204" pitchFamily="49" charset="-128"/>
                <a:ea typeface="ＭＳ ゴシック" panose="020B0609070205080204" pitchFamily="49" charset="-128"/>
              </a:rPr>
              <a:t>セル</a:t>
            </a:r>
            <a:r>
              <a:rPr sz="1400" b="1" dirty="0">
                <a:solidFill>
                  <a:schemeClr val="tx1"/>
                </a:solidFill>
                <a:latin typeface="ＭＳ ゴシック" panose="020B0609070205080204" pitchFamily="49" charset="-128"/>
                <a:ea typeface="ＭＳ ゴシック" panose="020B0609070205080204" pitchFamily="49" charset="-128"/>
              </a:rPr>
              <a:t>: </a:t>
            </a:r>
            <a:r>
              <a:rPr sz="1400" b="1" dirty="0" err="1">
                <a:solidFill>
                  <a:schemeClr val="tx1"/>
                </a:solidFill>
                <a:latin typeface="ＭＳ ゴシック" panose="020B0609070205080204" pitchFamily="49" charset="-128"/>
                <a:ea typeface="ＭＳ ゴシック" panose="020B0609070205080204" pitchFamily="49" charset="-128"/>
              </a:rPr>
              <a:t>スキップしてログ</a:t>
            </a:r>
            <a:r>
              <a:rPr lang="ja-JP" altLang="en-US" sz="1400" b="1" dirty="0">
                <a:solidFill>
                  <a:schemeClr val="tx1"/>
                </a:solidFill>
                <a:latin typeface="ＭＳ ゴシック" panose="020B0609070205080204" pitchFamily="49" charset="-128"/>
                <a:ea typeface="ＭＳ ゴシック" panose="020B0609070205080204" pitchFamily="49" charset="-128"/>
              </a:rPr>
              <a:t>表示</a:t>
            </a:r>
            <a:endParaRPr sz="1400" b="1" dirty="0">
              <a:solidFill>
                <a:schemeClr val="tx1"/>
              </a:solidFill>
              <a:latin typeface="ＭＳ ゴシック" panose="020B0609070205080204" pitchFamily="49" charset="-128"/>
              <a:ea typeface="ＭＳ ゴシック" panose="020B0609070205080204" pitchFamily="49" charset="-128"/>
            </a:endParaRPr>
          </a:p>
        </p:txBody>
      </p:sp>
      <p:sp>
        <p:nvSpPr>
          <p:cNvPr id="11" name="Rounded Rectangle 10">
            <a:extLst>
              <a:ext uri="{FF2B5EF4-FFF2-40B4-BE49-F238E27FC236}">
                <a16:creationId xmlns:a16="http://schemas.microsoft.com/office/drawing/2014/main" id="{A8DEC488-B72E-027D-42EA-6D08EC2721D1}"/>
              </a:ext>
            </a:extLst>
          </p:cNvPr>
          <p:cNvSpPr/>
          <p:nvPr/>
        </p:nvSpPr>
        <p:spPr>
          <a:xfrm>
            <a:off x="5219791" y="3031901"/>
            <a:ext cx="2679849" cy="515439"/>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err="1">
                <a:solidFill>
                  <a:schemeClr val="tx1"/>
                </a:solidFill>
                <a:latin typeface="ＭＳ ゴシック" panose="020B0609070205080204" pitchFamily="49" charset="-128"/>
                <a:ea typeface="ＭＳ ゴシック" panose="020B0609070205080204" pitchFamily="49" charset="-128"/>
              </a:rPr>
              <a:t>先頭ゼロ保持</a:t>
            </a:r>
            <a:r>
              <a:rPr sz="1400" b="1" dirty="0">
                <a:solidFill>
                  <a:schemeClr val="tx1"/>
                </a:solidFill>
                <a:latin typeface="ＭＳ ゴシック" panose="020B0609070205080204" pitchFamily="49" charset="-128"/>
                <a:ea typeface="ＭＳ ゴシック" panose="020B0609070205080204" pitchFamily="49" charset="-128"/>
              </a:rPr>
              <a:t>: </a:t>
            </a:r>
            <a:r>
              <a:rPr sz="1400" b="1" dirty="0" err="1">
                <a:solidFill>
                  <a:schemeClr val="tx1"/>
                </a:solidFill>
                <a:latin typeface="ＭＳ ゴシック" panose="020B0609070205080204" pitchFamily="49" charset="-128"/>
                <a:ea typeface="ＭＳ ゴシック" panose="020B0609070205080204" pitchFamily="49" charset="-128"/>
              </a:rPr>
              <a:t>ON（文字列貼付</a:t>
            </a:r>
            <a:r>
              <a:rPr sz="1400" b="1" dirty="0">
                <a:solidFill>
                  <a:schemeClr val="tx1"/>
                </a:solidFill>
                <a:latin typeface="ＭＳ ゴシック" panose="020B0609070205080204" pitchFamily="49" charset="-128"/>
                <a:ea typeface="ＭＳ ゴシック" panose="020B0609070205080204" pitchFamily="49" charset="-128"/>
              </a:rPr>
              <a:t>）</a:t>
            </a:r>
          </a:p>
        </p:txBody>
      </p:sp>
      <p:sp>
        <p:nvSpPr>
          <p:cNvPr id="12" name="Rounded Rectangle 11">
            <a:extLst>
              <a:ext uri="{FF2B5EF4-FFF2-40B4-BE49-F238E27FC236}">
                <a16:creationId xmlns:a16="http://schemas.microsoft.com/office/drawing/2014/main" id="{E7CA11AF-D8A9-6148-F505-13DB6E8A3545}"/>
              </a:ext>
            </a:extLst>
          </p:cNvPr>
          <p:cNvSpPr/>
          <p:nvPr/>
        </p:nvSpPr>
        <p:spPr>
          <a:xfrm>
            <a:off x="5219792" y="2240393"/>
            <a:ext cx="2679850" cy="498627"/>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err="1">
                <a:solidFill>
                  <a:schemeClr val="tx1"/>
                </a:solidFill>
                <a:latin typeface="ＭＳ ゴシック" panose="020B0609070205080204" pitchFamily="49" charset="-128"/>
                <a:ea typeface="ＭＳ ゴシック" panose="020B0609070205080204" pitchFamily="49" charset="-128"/>
              </a:rPr>
              <a:t>処理対象</a:t>
            </a:r>
            <a:r>
              <a:rPr sz="1400" b="1" dirty="0">
                <a:solidFill>
                  <a:schemeClr val="tx1"/>
                </a:solidFill>
                <a:latin typeface="ＭＳ ゴシック" panose="020B0609070205080204" pitchFamily="49" charset="-128"/>
                <a:ea typeface="ＭＳ ゴシック" panose="020B0609070205080204" pitchFamily="49" charset="-128"/>
              </a:rPr>
              <a:t>: </a:t>
            </a:r>
            <a:r>
              <a:rPr lang="ja-JP" altLang="en-US" sz="1400" b="1" dirty="0">
                <a:solidFill>
                  <a:schemeClr val="tx1"/>
                </a:solidFill>
                <a:latin typeface="ＭＳ ゴシック" panose="020B0609070205080204" pitchFamily="49" charset="-128"/>
                <a:ea typeface="ＭＳ ゴシック" panose="020B0609070205080204" pitchFamily="49" charset="-128"/>
              </a:rPr>
              <a:t>*</a:t>
            </a:r>
            <a:r>
              <a:rPr lang="en-US" altLang="ja-JP" sz="1400" b="1" dirty="0">
                <a:solidFill>
                  <a:schemeClr val="tx1"/>
                </a:solidFill>
                <a:latin typeface="ＭＳ ゴシック" panose="020B0609070205080204" pitchFamily="49" charset="-128"/>
                <a:ea typeface="ＭＳ ゴシック" panose="020B0609070205080204" pitchFamily="49" charset="-128"/>
              </a:rPr>
              <a:t>.</a:t>
            </a:r>
            <a:r>
              <a:rPr lang="en-US" sz="1400" b="1" dirty="0">
                <a:solidFill>
                  <a:schemeClr val="tx1"/>
                </a:solidFill>
                <a:latin typeface="ＭＳ ゴシック" panose="020B0609070205080204" pitchFamily="49" charset="-128"/>
                <a:ea typeface="ＭＳ ゴシック" panose="020B0609070205080204" pitchFamily="49" charset="-128"/>
              </a:rPr>
              <a:t>log</a:t>
            </a:r>
            <a:r>
              <a:rPr lang="en-US" altLang="ja-JP" sz="1400" b="1" dirty="0">
                <a:solidFill>
                  <a:schemeClr val="tx1"/>
                </a:solidFill>
                <a:latin typeface="ＭＳ ゴシック" panose="020B0609070205080204" pitchFamily="49" charset="-128"/>
                <a:ea typeface="ＭＳ ゴシック" panose="020B0609070205080204" pitchFamily="49" charset="-128"/>
              </a:rPr>
              <a:t>;</a:t>
            </a:r>
            <a:r>
              <a:rPr lang="ja-JP" altLang="en-US" sz="1400" b="1" dirty="0">
                <a:solidFill>
                  <a:schemeClr val="tx1"/>
                </a:solidFill>
                <a:latin typeface="ＭＳ ゴシック" panose="020B0609070205080204" pitchFamily="49" charset="-128"/>
                <a:ea typeface="ＭＳ ゴシック" panose="020B0609070205080204" pitchFamily="49" charset="-128"/>
              </a:rPr>
              <a:t> </a:t>
            </a:r>
            <a:r>
              <a:rPr sz="1400" b="1" dirty="0">
                <a:solidFill>
                  <a:schemeClr val="tx1"/>
                </a:solidFill>
                <a:latin typeface="ＭＳ ゴシック" panose="020B0609070205080204" pitchFamily="49" charset="-128"/>
                <a:ea typeface="ＭＳ ゴシック" panose="020B0609070205080204" pitchFamily="49" charset="-128"/>
              </a:rPr>
              <a:t>*.txt</a:t>
            </a:r>
          </a:p>
        </p:txBody>
      </p:sp>
      <p:sp>
        <p:nvSpPr>
          <p:cNvPr id="13" name="Rounded Rectangle 13">
            <a:extLst>
              <a:ext uri="{FF2B5EF4-FFF2-40B4-BE49-F238E27FC236}">
                <a16:creationId xmlns:a16="http://schemas.microsoft.com/office/drawing/2014/main" id="{B07BC786-8431-1977-F447-D2B4C7C5CC47}"/>
              </a:ext>
            </a:extLst>
          </p:cNvPr>
          <p:cNvSpPr/>
          <p:nvPr/>
        </p:nvSpPr>
        <p:spPr>
          <a:xfrm>
            <a:off x="8391434" y="4637446"/>
            <a:ext cx="2560320" cy="548640"/>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err="1">
                <a:solidFill>
                  <a:schemeClr val="tx1"/>
                </a:solidFill>
                <a:latin typeface="ＭＳ ゴシック" panose="020B0609070205080204" pitchFamily="49" charset="-128"/>
                <a:ea typeface="ＭＳ ゴシック" panose="020B0609070205080204" pitchFamily="49" charset="-128"/>
              </a:rPr>
              <a:t>最大行数</a:t>
            </a:r>
            <a:r>
              <a:rPr sz="1400" b="1" dirty="0">
                <a:solidFill>
                  <a:schemeClr val="tx1"/>
                </a:solidFill>
                <a:latin typeface="ＭＳ ゴシック" panose="020B0609070205080204" pitchFamily="49" charset="-128"/>
                <a:ea typeface="ＭＳ ゴシック" panose="020B0609070205080204" pitchFamily="49" charset="-128"/>
              </a:rPr>
              <a:t>: 1000</a:t>
            </a:r>
            <a:r>
              <a:rPr lang="en-US" altLang="ja-JP" sz="1400" b="1" dirty="0">
                <a:solidFill>
                  <a:schemeClr val="tx1"/>
                </a:solidFill>
                <a:latin typeface="ＭＳ ゴシック" panose="020B0609070205080204" pitchFamily="49" charset="-128"/>
                <a:ea typeface="ＭＳ ゴシック" panose="020B0609070205080204" pitchFamily="49" charset="-128"/>
              </a:rPr>
              <a:t>0</a:t>
            </a:r>
            <a:endParaRPr sz="1400" b="1" dirty="0">
              <a:solidFill>
                <a:schemeClr val="tx1"/>
              </a:solidFill>
              <a:latin typeface="ＭＳ ゴシック" panose="020B0609070205080204" pitchFamily="49" charset="-128"/>
              <a:ea typeface="ＭＳ ゴシック" panose="020B0609070205080204" pitchFamily="49" charset="-128"/>
            </a:endParaRPr>
          </a:p>
        </p:txBody>
      </p:sp>
      <p:sp>
        <p:nvSpPr>
          <p:cNvPr id="14" name="Rounded Rectangle 16">
            <a:extLst>
              <a:ext uri="{FF2B5EF4-FFF2-40B4-BE49-F238E27FC236}">
                <a16:creationId xmlns:a16="http://schemas.microsoft.com/office/drawing/2014/main" id="{B51514A7-78EE-E852-D70C-32C83FFBD3FF}"/>
              </a:ext>
            </a:extLst>
          </p:cNvPr>
          <p:cNvSpPr/>
          <p:nvPr/>
        </p:nvSpPr>
        <p:spPr>
          <a:xfrm>
            <a:off x="8391434" y="3820054"/>
            <a:ext cx="2560320" cy="548640"/>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400" b="1" dirty="0" err="1">
                <a:solidFill>
                  <a:schemeClr val="tx1"/>
                </a:solidFill>
                <a:latin typeface="ＭＳ ゴシック" panose="020B0609070205080204" pitchFamily="49" charset="-128"/>
                <a:ea typeface="ＭＳ ゴシック" panose="020B0609070205080204" pitchFamily="49" charset="-128"/>
              </a:rPr>
              <a:t>終了時メッセージ</a:t>
            </a:r>
            <a:r>
              <a:rPr sz="1400" b="1" dirty="0">
                <a:solidFill>
                  <a:schemeClr val="tx1"/>
                </a:solidFill>
                <a:latin typeface="ＭＳ ゴシック" panose="020B0609070205080204" pitchFamily="49" charset="-128"/>
                <a:ea typeface="ＭＳ ゴシック" panose="020B0609070205080204" pitchFamily="49" charset="-128"/>
              </a:rPr>
              <a:t>: </a:t>
            </a:r>
            <a:r>
              <a:rPr sz="1400" b="1" dirty="0" err="1">
                <a:solidFill>
                  <a:schemeClr val="tx1"/>
                </a:solidFill>
                <a:latin typeface="ＭＳ ゴシック" panose="020B0609070205080204" pitchFamily="49" charset="-128"/>
                <a:ea typeface="ＭＳ ゴシック" panose="020B0609070205080204" pitchFamily="49" charset="-128"/>
              </a:rPr>
              <a:t>表示</a:t>
            </a:r>
            <a:endParaRPr sz="1400" b="1" dirty="0">
              <a:solidFill>
                <a:schemeClr val="tx1"/>
              </a:solidFill>
              <a:latin typeface="ＭＳ ゴシック" panose="020B0609070205080204" pitchFamily="49" charset="-128"/>
              <a:ea typeface="ＭＳ ゴシック" panose="020B0609070205080204" pitchFamily="49" charset="-128"/>
            </a:endParaRPr>
          </a:p>
        </p:txBody>
      </p:sp>
      <p:sp>
        <p:nvSpPr>
          <p:cNvPr id="15" name="Rounded Rectangle 6">
            <a:extLst>
              <a:ext uri="{FF2B5EF4-FFF2-40B4-BE49-F238E27FC236}">
                <a16:creationId xmlns:a16="http://schemas.microsoft.com/office/drawing/2014/main" id="{A709348E-ACE0-2585-3F67-ED0DD8107384}"/>
              </a:ext>
            </a:extLst>
          </p:cNvPr>
          <p:cNvSpPr/>
          <p:nvPr/>
        </p:nvSpPr>
        <p:spPr>
          <a:xfrm>
            <a:off x="8391434" y="1524195"/>
            <a:ext cx="2560320" cy="565863"/>
          </a:xfrm>
          <a:prstGeom prst="roundRect">
            <a:avLst>
              <a:gd name="adj" fmla="val 25000"/>
            </a:avLst>
          </a:prstGeom>
          <a:solidFill>
            <a:schemeClr val="accent1">
              <a:lumMod val="40000"/>
              <a:lumOff val="60000"/>
            </a:schemeClr>
          </a:solidFill>
          <a:ln w="127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b="1" dirty="0">
                <a:solidFill>
                  <a:schemeClr val="tx1"/>
                </a:solidFill>
                <a:latin typeface="ＭＳ ゴシック" panose="020B0609070205080204" pitchFamily="49" charset="-128"/>
                <a:ea typeface="ＭＳ ゴシック" panose="020B0609070205080204" pitchFamily="49" charset="-128"/>
              </a:rPr>
              <a:t>ファイル名読み取り</a:t>
            </a:r>
            <a:r>
              <a:rPr sz="1400" b="1" dirty="0">
                <a:solidFill>
                  <a:schemeClr val="tx1"/>
                </a:solidFill>
                <a:latin typeface="ＭＳ ゴシック" panose="020B0609070205080204" pitchFamily="49" charset="-128"/>
                <a:ea typeface="ＭＳ ゴシック" panose="020B0609070205080204" pitchFamily="49" charset="-128"/>
              </a:rPr>
              <a:t>:</a:t>
            </a:r>
            <a:r>
              <a:rPr lang="en-US" altLang="ja-JP" sz="1400" b="1" dirty="0">
                <a:solidFill>
                  <a:schemeClr val="tx1"/>
                </a:solidFill>
                <a:latin typeface="ＭＳ ゴシック" panose="020B0609070205080204" pitchFamily="49" charset="-128"/>
                <a:ea typeface="ＭＳ ゴシック" panose="020B0609070205080204" pitchFamily="49" charset="-128"/>
              </a:rPr>
              <a:t>A9</a:t>
            </a:r>
          </a:p>
          <a:p>
            <a:pPr algn="ctr"/>
            <a:r>
              <a:rPr lang="ja-JP" altLang="en-US" sz="1400" b="1" dirty="0">
                <a:solidFill>
                  <a:schemeClr val="tx1"/>
                </a:solidFill>
                <a:latin typeface="ＭＳ ゴシック" panose="020B0609070205080204" pitchFamily="49" charset="-128"/>
                <a:ea typeface="ＭＳ ゴシック" panose="020B0609070205080204" pitchFamily="49" charset="-128"/>
              </a:rPr>
              <a:t>横</a:t>
            </a:r>
            <a:r>
              <a:rPr lang="en-US" altLang="ja-JP" sz="1400" b="1" dirty="0">
                <a:solidFill>
                  <a:schemeClr val="tx1"/>
                </a:solidFill>
                <a:latin typeface="ＭＳ ゴシック" panose="020B0609070205080204" pitchFamily="49" charset="-128"/>
                <a:ea typeface="ＭＳ ゴシック" panose="020B0609070205080204" pitchFamily="49" charset="-128"/>
              </a:rPr>
              <a:t>(</a:t>
            </a:r>
            <a:r>
              <a:rPr lang="ja-JP" altLang="en-US" sz="1400" b="1" dirty="0">
                <a:solidFill>
                  <a:schemeClr val="tx1"/>
                </a:solidFill>
                <a:latin typeface="ＭＳ ゴシック" panose="020B0609070205080204" pitchFamily="49" charset="-128"/>
                <a:ea typeface="ＭＳ ゴシック" panose="020B0609070205080204" pitchFamily="49" charset="-128"/>
              </a:rPr>
              <a:t>右方向</a:t>
            </a:r>
            <a:r>
              <a:rPr lang="en-US" altLang="ja-JP" sz="1400" b="1" dirty="0">
                <a:solidFill>
                  <a:schemeClr val="tx1"/>
                </a:solidFill>
                <a:latin typeface="ＭＳ ゴシック" panose="020B0609070205080204" pitchFamily="49" charset="-128"/>
                <a:ea typeface="ＭＳ ゴシック" panose="020B0609070205080204" pitchFamily="49" charset="-128"/>
              </a:rPr>
              <a:t>)</a:t>
            </a:r>
            <a:r>
              <a:rPr lang="ja-JP" altLang="en-US" sz="1400" b="1" dirty="0">
                <a:solidFill>
                  <a:schemeClr val="tx1"/>
                </a:solidFill>
                <a:latin typeface="ＭＳ ゴシック" panose="020B0609070205080204" pitchFamily="49" charset="-128"/>
                <a:ea typeface="ＭＳ ゴシック" panose="020B0609070205080204" pitchFamily="49" charset="-128"/>
              </a:rPr>
              <a:t>に読み取り</a:t>
            </a:r>
            <a:endParaRPr sz="1400" b="1" dirty="0">
              <a:solidFill>
                <a:schemeClr val="tx1"/>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37073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70018-917C-CA22-22E0-C8361A246FBF}"/>
              </a:ext>
            </a:extLst>
          </p:cNvPr>
          <p:cNvSpPr>
            <a:spLocks noGrp="1"/>
          </p:cNvSpPr>
          <p:nvPr>
            <p:ph type="title"/>
          </p:nvPr>
        </p:nvSpPr>
        <p:spPr/>
        <p:txBody>
          <a:bodyPr>
            <a:normAutofit/>
          </a:bodyPr>
          <a:lstStyle/>
          <a:p>
            <a:r>
              <a:rPr lang="en-US" altLang="ja-JP" sz="3600" b="1" dirty="0">
                <a:latin typeface="ＭＳ ゴシック" panose="020B0609070205080204" pitchFamily="49" charset="-128"/>
                <a:ea typeface="ＭＳ ゴシック" panose="020B0609070205080204" pitchFamily="49" charset="-128"/>
              </a:rPr>
              <a:t>10.</a:t>
            </a:r>
            <a:r>
              <a:rPr lang="ja-JP" altLang="en-US" sz="3600" b="1" dirty="0">
                <a:latin typeface="ＭＳ ゴシック" panose="020B0609070205080204" pitchFamily="49" charset="-128"/>
                <a:ea typeface="ＭＳ ゴシック" panose="020B0609070205080204" pitchFamily="49" charset="-128"/>
              </a:rPr>
              <a:t>制約・リスクと対策</a:t>
            </a:r>
            <a:endParaRPr kumimoji="1" lang="ja-JP" altLang="en-US" sz="3600" dirty="0">
              <a:latin typeface="ＭＳ ゴシック" panose="020B0609070205080204" pitchFamily="49" charset="-128"/>
              <a:ea typeface="ＭＳ ゴシック" panose="020B0609070205080204" pitchFamily="49" charset="-128"/>
            </a:endParaRPr>
          </a:p>
        </p:txBody>
      </p:sp>
      <p:graphicFrame>
        <p:nvGraphicFramePr>
          <p:cNvPr id="4" name="Table 3">
            <a:extLst>
              <a:ext uri="{FF2B5EF4-FFF2-40B4-BE49-F238E27FC236}">
                <a16:creationId xmlns:a16="http://schemas.microsoft.com/office/drawing/2014/main" id="{5C7A81D0-E859-B0D3-26BC-735DE246C9E8}"/>
              </a:ext>
            </a:extLst>
          </p:cNvPr>
          <p:cNvGraphicFramePr>
            <a:graphicFrameLocks noGrp="1"/>
          </p:cNvGraphicFramePr>
          <p:nvPr>
            <p:extLst>
              <p:ext uri="{D42A27DB-BD31-4B8C-83A1-F6EECF244321}">
                <p14:modId xmlns:p14="http://schemas.microsoft.com/office/powerpoint/2010/main" val="4082895546"/>
              </p:ext>
            </p:extLst>
          </p:nvPr>
        </p:nvGraphicFramePr>
        <p:xfrm>
          <a:off x="5251797" y="1709737"/>
          <a:ext cx="6051572" cy="3096629"/>
        </p:xfrm>
        <a:graphic>
          <a:graphicData uri="http://schemas.openxmlformats.org/drawingml/2006/table">
            <a:tbl>
              <a:tblPr firstRow="1" bandRow="1">
                <a:tableStyleId>{5C22544A-7EE6-4342-B048-85BDC9FD1C3A}</a:tableStyleId>
              </a:tblPr>
              <a:tblGrid>
                <a:gridCol w="3025786">
                  <a:extLst>
                    <a:ext uri="{9D8B030D-6E8A-4147-A177-3AD203B41FA5}">
                      <a16:colId xmlns:a16="http://schemas.microsoft.com/office/drawing/2014/main" val="20000"/>
                    </a:ext>
                  </a:extLst>
                </a:gridCol>
                <a:gridCol w="3025786">
                  <a:extLst>
                    <a:ext uri="{9D8B030D-6E8A-4147-A177-3AD203B41FA5}">
                      <a16:colId xmlns:a16="http://schemas.microsoft.com/office/drawing/2014/main" val="20001"/>
                    </a:ext>
                  </a:extLst>
                </a:gridCol>
              </a:tblGrid>
              <a:tr h="601523">
                <a:tc>
                  <a:txBody>
                    <a:bodyPr/>
                    <a:lstStyle/>
                    <a:p>
                      <a:r>
                        <a:rPr dirty="0" err="1">
                          <a:latin typeface="ＭＳ ゴシック" panose="020B0609070205080204" pitchFamily="49" charset="-128"/>
                          <a:ea typeface="ＭＳ ゴシック" panose="020B0609070205080204" pitchFamily="49" charset="-128"/>
                        </a:rPr>
                        <a:t>リスク</a:t>
                      </a:r>
                      <a:endParaRPr dirty="0">
                        <a:latin typeface="ＭＳ ゴシック" panose="020B0609070205080204" pitchFamily="49" charset="-128"/>
                        <a:ea typeface="ＭＳ ゴシック" panose="020B0609070205080204" pitchFamily="49" charset="-128"/>
                      </a:endParaRPr>
                    </a:p>
                  </a:txBody>
                  <a:tcPr/>
                </a:tc>
                <a:tc>
                  <a:txBody>
                    <a:bodyPr/>
                    <a:lstStyle/>
                    <a:p>
                      <a:r>
                        <a:rPr dirty="0" err="1">
                          <a:latin typeface="ＭＳ ゴシック" panose="020B0609070205080204" pitchFamily="49" charset="-128"/>
                          <a:ea typeface="ＭＳ ゴシック" panose="020B0609070205080204" pitchFamily="49" charset="-128"/>
                        </a:rPr>
                        <a:t>対策</a:t>
                      </a:r>
                      <a:endParaRPr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0000"/>
                  </a:ext>
                </a:extLst>
              </a:tr>
              <a:tr h="831702">
                <a:tc>
                  <a:txBody>
                    <a:bodyPr/>
                    <a:lstStyle/>
                    <a:p>
                      <a:r>
                        <a:rPr sz="1400" b="1">
                          <a:latin typeface="ＭＳ ゴシック" panose="020B0609070205080204" pitchFamily="49" charset="-128"/>
                          <a:ea typeface="ＭＳ ゴシック" panose="020B0609070205080204" pitchFamily="49" charset="-128"/>
                        </a:rPr>
                        <a:t>文字コード混在</a:t>
                      </a:r>
                    </a:p>
                  </a:txBody>
                  <a:tcPr/>
                </a:tc>
                <a:tc>
                  <a:txBody>
                    <a:bodyPr/>
                    <a:lstStyle/>
                    <a:p>
                      <a:r>
                        <a:rPr sz="1400" b="1" dirty="0" err="1">
                          <a:latin typeface="ＭＳ ゴシック" panose="020B0609070205080204" pitchFamily="49" charset="-128"/>
                          <a:ea typeface="ＭＳ ゴシック" panose="020B0609070205080204" pitchFamily="49" charset="-128"/>
                        </a:rPr>
                        <a:t>事前正規化</a:t>
                      </a:r>
                      <a:r>
                        <a:rPr sz="1400" b="1" dirty="0">
                          <a:latin typeface="ＭＳ ゴシック" panose="020B0609070205080204" pitchFamily="49" charset="-128"/>
                          <a:ea typeface="ＭＳ ゴシック" panose="020B0609070205080204" pitchFamily="49" charset="-128"/>
                        </a:rPr>
                        <a:t>/</a:t>
                      </a:r>
                      <a:r>
                        <a:rPr sz="1400" b="1" dirty="0" err="1">
                          <a:latin typeface="ＭＳ ゴシック" panose="020B0609070205080204" pitchFamily="49" charset="-128"/>
                          <a:ea typeface="ＭＳ ゴシック" panose="020B0609070205080204" pitchFamily="49" charset="-128"/>
                        </a:rPr>
                        <a:t>自動判定。不明時は隔離ログ</a:t>
                      </a:r>
                      <a:endParaRPr sz="1400" b="1"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0001"/>
                  </a:ext>
                </a:extLst>
              </a:tr>
              <a:tr h="831702">
                <a:tc>
                  <a:txBody>
                    <a:bodyPr/>
                    <a:lstStyle/>
                    <a:p>
                      <a:r>
                        <a:rPr sz="1400" b="1" dirty="0" err="1">
                          <a:latin typeface="ＭＳ ゴシック" panose="020B0609070205080204" pitchFamily="49" charset="-128"/>
                          <a:ea typeface="ＭＳ ゴシック" panose="020B0609070205080204" pitchFamily="49" charset="-128"/>
                        </a:rPr>
                        <a:t>巨大ファイル</a:t>
                      </a:r>
                      <a:endParaRPr sz="1400" b="1" dirty="0">
                        <a:latin typeface="ＭＳ ゴシック" panose="020B0609070205080204" pitchFamily="49" charset="-128"/>
                        <a:ea typeface="ＭＳ ゴシック" panose="020B0609070205080204" pitchFamily="49" charset="-128"/>
                      </a:endParaRPr>
                    </a:p>
                  </a:txBody>
                  <a:tcPr/>
                </a:tc>
                <a:tc>
                  <a:txBody>
                    <a:bodyPr/>
                    <a:lstStyle/>
                    <a:p>
                      <a:r>
                        <a:rPr sz="1400" b="1" dirty="0" err="1">
                          <a:latin typeface="ＭＳ ゴシック" panose="020B0609070205080204" pitchFamily="49" charset="-128"/>
                          <a:ea typeface="ＭＳ ゴシック" panose="020B0609070205080204" pitchFamily="49" charset="-128"/>
                        </a:rPr>
                        <a:t>分割</a:t>
                      </a:r>
                      <a:r>
                        <a:rPr sz="1400" b="1" dirty="0">
                          <a:latin typeface="ＭＳ ゴシック" panose="020B0609070205080204" pitchFamily="49" charset="-128"/>
                          <a:ea typeface="ＭＳ ゴシック" panose="020B0609070205080204" pitchFamily="49" charset="-128"/>
                        </a:rPr>
                        <a:t>/</a:t>
                      </a:r>
                      <a:r>
                        <a:rPr sz="1400" b="1" dirty="0" err="1">
                          <a:latin typeface="ＭＳ ゴシック" panose="020B0609070205080204" pitchFamily="49" charset="-128"/>
                          <a:ea typeface="ＭＳ ゴシック" panose="020B0609070205080204" pitchFamily="49" charset="-128"/>
                        </a:rPr>
                        <a:t>バッチ処理。進捗表示と計算抑止</a:t>
                      </a:r>
                      <a:endParaRPr sz="1400" b="1"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0002"/>
                  </a:ext>
                </a:extLst>
              </a:tr>
              <a:tr h="831702">
                <a:tc>
                  <a:txBody>
                    <a:bodyPr/>
                    <a:lstStyle/>
                    <a:p>
                      <a:r>
                        <a:rPr sz="1400" b="1" dirty="0" err="1">
                          <a:latin typeface="ＭＳ ゴシック" panose="020B0609070205080204" pitchFamily="49" charset="-128"/>
                          <a:ea typeface="ＭＳ ゴシック" panose="020B0609070205080204" pitchFamily="49" charset="-128"/>
                        </a:rPr>
                        <a:t>先頭ゼロ喪失</a:t>
                      </a:r>
                      <a:endParaRPr sz="1400" b="1" dirty="0">
                        <a:latin typeface="ＭＳ ゴシック" panose="020B0609070205080204" pitchFamily="49" charset="-128"/>
                        <a:ea typeface="ＭＳ ゴシック" panose="020B0609070205080204" pitchFamily="49" charset="-128"/>
                      </a:endParaRPr>
                    </a:p>
                  </a:txBody>
                  <a:tcPr/>
                </a:tc>
                <a:tc>
                  <a:txBody>
                    <a:bodyPr/>
                    <a:lstStyle/>
                    <a:p>
                      <a:r>
                        <a:rPr sz="1400" b="1" dirty="0" err="1">
                          <a:latin typeface="ＭＳ ゴシック" panose="020B0609070205080204" pitchFamily="49" charset="-128"/>
                          <a:ea typeface="ＭＳ ゴシック" panose="020B0609070205080204" pitchFamily="49" charset="-128"/>
                        </a:rPr>
                        <a:t>文字列貼付。列書式固定</a:t>
                      </a:r>
                      <a:endParaRPr sz="1400" b="1" dirty="0">
                        <a:latin typeface="ＭＳ ゴシック" panose="020B0609070205080204" pitchFamily="49" charset="-128"/>
                        <a:ea typeface="ＭＳ ゴシック" panose="020B0609070205080204" pitchFamily="49" charset="-128"/>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5144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522EA-2F0B-5479-2DBF-278245C4A24D}"/>
              </a:ext>
            </a:extLst>
          </p:cNvPr>
          <p:cNvSpPr>
            <a:spLocks noGrp="1"/>
          </p:cNvSpPr>
          <p:nvPr>
            <p:ph type="title"/>
          </p:nvPr>
        </p:nvSpPr>
        <p:spPr/>
        <p:txBody>
          <a:bodyPr>
            <a:normAutofit/>
          </a:bodyPr>
          <a:lstStyle/>
          <a:p>
            <a:r>
              <a:rPr lang="en-US" altLang="ja-JP" sz="3600" b="1" dirty="0">
                <a:latin typeface="ＭＳ ゴシック" panose="020B0609070205080204" pitchFamily="49" charset="-128"/>
                <a:ea typeface="ＭＳ ゴシック" panose="020B0609070205080204" pitchFamily="49" charset="-128"/>
              </a:rPr>
              <a:t>11.</a:t>
            </a:r>
            <a:r>
              <a:rPr lang="ja-JP" altLang="en-US" sz="3600" b="1" dirty="0">
                <a:latin typeface="ＭＳ ゴシック" panose="020B0609070205080204" pitchFamily="49" charset="-128"/>
                <a:ea typeface="ＭＳ ゴシック" panose="020B0609070205080204" pitchFamily="49" charset="-128"/>
              </a:rPr>
              <a:t>今後の拡張</a:t>
            </a:r>
            <a:endParaRPr kumimoji="1" lang="ja-JP" altLang="en-US" sz="3600" dirty="0">
              <a:latin typeface="ＭＳ ゴシック" panose="020B0609070205080204" pitchFamily="49" charset="-128"/>
              <a:ea typeface="ＭＳ ゴシック" panose="020B0609070205080204" pitchFamily="49" charset="-128"/>
            </a:endParaRPr>
          </a:p>
        </p:txBody>
      </p:sp>
      <p:sp>
        <p:nvSpPr>
          <p:cNvPr id="3" name="コンテンツ プレースホルダー 2">
            <a:extLst>
              <a:ext uri="{FF2B5EF4-FFF2-40B4-BE49-F238E27FC236}">
                <a16:creationId xmlns:a16="http://schemas.microsoft.com/office/drawing/2014/main" id="{0CBF4EE5-56E5-139A-840D-68B98313F687}"/>
              </a:ext>
            </a:extLst>
          </p:cNvPr>
          <p:cNvSpPr>
            <a:spLocks noGrp="1"/>
          </p:cNvSpPr>
          <p:nvPr>
            <p:ph idx="1"/>
          </p:nvPr>
        </p:nvSpPr>
        <p:spPr/>
        <p:txBody>
          <a:bodyPr/>
          <a:lstStyle/>
          <a:p>
            <a:r>
              <a:rPr lang="en-US" altLang="ja-JP" dirty="0">
                <a:latin typeface="Meiryo"/>
              </a:rPr>
              <a:t>UI</a:t>
            </a:r>
            <a:r>
              <a:rPr lang="ja-JP" altLang="en-US" dirty="0">
                <a:latin typeface="Meiryo"/>
              </a:rPr>
              <a:t>（フォーム）追加：入力や設定を対話的に</a:t>
            </a:r>
          </a:p>
          <a:p>
            <a:r>
              <a:rPr lang="ja-JP" altLang="en-US" dirty="0">
                <a:latin typeface="Meiryo"/>
              </a:rPr>
              <a:t>前処理</a:t>
            </a:r>
            <a:r>
              <a:rPr lang="en-US" altLang="ja-JP" dirty="0">
                <a:latin typeface="Meiryo"/>
              </a:rPr>
              <a:t>/</a:t>
            </a:r>
            <a:r>
              <a:rPr lang="ja-JP" altLang="en-US" dirty="0">
                <a:latin typeface="Meiryo"/>
              </a:rPr>
              <a:t>後処理：正規表現クリーニング、集計ピボット自動作成</a:t>
            </a:r>
          </a:p>
          <a:p>
            <a:r>
              <a:rPr lang="en-US" altLang="ja-JP" dirty="0">
                <a:latin typeface="Meiryo"/>
              </a:rPr>
              <a:t>Python</a:t>
            </a:r>
            <a:r>
              <a:rPr lang="ja-JP" altLang="en-US" dirty="0">
                <a:latin typeface="Meiryo"/>
              </a:rPr>
              <a:t>連携：高速</a:t>
            </a:r>
            <a:r>
              <a:rPr lang="en-US" altLang="ja-JP" dirty="0">
                <a:latin typeface="Meiryo"/>
              </a:rPr>
              <a:t>IO</a:t>
            </a:r>
            <a:r>
              <a:rPr lang="ja-JP" altLang="en-US" dirty="0">
                <a:latin typeface="Meiryo"/>
              </a:rPr>
              <a:t>や自然言語処理での前処理</a:t>
            </a:r>
          </a:p>
          <a:p>
            <a:r>
              <a:rPr lang="ja-JP" altLang="en-US" dirty="0">
                <a:latin typeface="Meiryo"/>
              </a:rPr>
              <a:t>自動テスト：サンプルデータで回帰確認</a:t>
            </a:r>
          </a:p>
          <a:p>
            <a:endParaRPr kumimoji="1" lang="ja-JP" altLang="en-US" dirty="0"/>
          </a:p>
        </p:txBody>
      </p:sp>
    </p:spTree>
    <p:extLst>
      <p:ext uri="{BB962C8B-B14F-4D97-AF65-F5344CB8AC3E}">
        <p14:creationId xmlns:p14="http://schemas.microsoft.com/office/powerpoint/2010/main" val="9406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5E51B4-CB69-94E5-A236-BCB7753D872C}"/>
              </a:ext>
            </a:extLst>
          </p:cNvPr>
          <p:cNvSpPr>
            <a:spLocks noGrp="1"/>
          </p:cNvSpPr>
          <p:nvPr>
            <p:ph type="title"/>
          </p:nvPr>
        </p:nvSpPr>
        <p:spPr/>
        <p:txBody>
          <a:bodyPr/>
          <a:lstStyle/>
          <a:p>
            <a:r>
              <a:rPr kumimoji="1" lang="ja-JP" altLang="en-US" dirty="0">
                <a:latin typeface="ＭＳ ゴシック" panose="020B0609070205080204" pitchFamily="49" charset="-128"/>
                <a:ea typeface="ＭＳ ゴシック" panose="020B0609070205080204" pitchFamily="49" charset="-128"/>
              </a:rPr>
              <a:t>目次</a:t>
            </a:r>
          </a:p>
        </p:txBody>
      </p:sp>
      <p:sp>
        <p:nvSpPr>
          <p:cNvPr id="3" name="コンテンツ プレースホルダー 2">
            <a:extLst>
              <a:ext uri="{FF2B5EF4-FFF2-40B4-BE49-F238E27FC236}">
                <a16:creationId xmlns:a16="http://schemas.microsoft.com/office/drawing/2014/main" id="{8157C986-5E7A-A90D-1F4D-6F3056C848B7}"/>
              </a:ext>
            </a:extLst>
          </p:cNvPr>
          <p:cNvSpPr>
            <a:spLocks noGrp="1"/>
          </p:cNvSpPr>
          <p:nvPr>
            <p:ph idx="1"/>
          </p:nvPr>
        </p:nvSpPr>
        <p:spPr/>
        <p:txBody>
          <a:bodyPr>
            <a:normAutofit/>
          </a:bodyPr>
          <a:lstStyle/>
          <a:p>
            <a:pPr marL="0" indent="0">
              <a:buNone/>
            </a:pPr>
            <a:r>
              <a:rPr lang="en-US" altLang="ja-JP" dirty="0">
                <a:latin typeface="Meiryo"/>
              </a:rPr>
              <a:t>1. </a:t>
            </a:r>
            <a:r>
              <a:rPr lang="ja-JP" altLang="en-US" dirty="0">
                <a:latin typeface="ＭＳ ゴシック" panose="020B0609070205080204" pitchFamily="49" charset="-128"/>
                <a:ea typeface="ＭＳ ゴシック" panose="020B0609070205080204" pitchFamily="49" charset="-128"/>
              </a:rPr>
              <a:t>概要</a:t>
            </a:r>
          </a:p>
          <a:p>
            <a:pPr marL="0" indent="0">
              <a:buNone/>
            </a:pPr>
            <a:r>
              <a:rPr lang="en-US" altLang="ja-JP" dirty="0">
                <a:latin typeface="ＭＳ ゴシック" panose="020B0609070205080204" pitchFamily="49" charset="-128"/>
                <a:ea typeface="ＭＳ ゴシック" panose="020B0609070205080204" pitchFamily="49" charset="-128"/>
              </a:rPr>
              <a:t>2. </a:t>
            </a:r>
            <a:r>
              <a:rPr lang="ja-JP" altLang="en-US" dirty="0">
                <a:latin typeface="ＭＳ ゴシック" panose="020B0609070205080204" pitchFamily="49" charset="-128"/>
                <a:ea typeface="ＭＳ ゴシック" panose="020B0609070205080204" pitchFamily="49" charset="-128"/>
              </a:rPr>
              <a:t>課題（</a:t>
            </a:r>
            <a:r>
              <a:rPr lang="en-US" altLang="ja-JP" dirty="0">
                <a:latin typeface="ＭＳ ゴシック" panose="020B0609070205080204" pitchFamily="49" charset="-128"/>
                <a:ea typeface="ＭＳ ゴシック" panose="020B0609070205080204" pitchFamily="49" charset="-128"/>
              </a:rPr>
              <a:t>Before</a:t>
            </a:r>
            <a:r>
              <a:rPr lang="ja-JP" altLang="en-US" dirty="0">
                <a:latin typeface="ＭＳ ゴシック" panose="020B0609070205080204" pitchFamily="49" charset="-128"/>
                <a:ea typeface="ＭＳ ゴシック" panose="020B0609070205080204" pitchFamily="49" charset="-128"/>
              </a:rPr>
              <a:t>）</a:t>
            </a:r>
          </a:p>
          <a:p>
            <a:pPr marL="0" indent="0">
              <a:buNone/>
            </a:pPr>
            <a:r>
              <a:rPr lang="en-US" altLang="ja-JP" dirty="0">
                <a:latin typeface="ＭＳ ゴシック" panose="020B0609070205080204" pitchFamily="49" charset="-128"/>
                <a:ea typeface="ＭＳ ゴシック" panose="020B0609070205080204" pitchFamily="49" charset="-128"/>
              </a:rPr>
              <a:t>3. </a:t>
            </a:r>
            <a:r>
              <a:rPr lang="ja-JP" altLang="en-US" dirty="0">
                <a:latin typeface="ＭＳ ゴシック" panose="020B0609070205080204" pitchFamily="49" charset="-128"/>
                <a:ea typeface="ＭＳ ゴシック" panose="020B0609070205080204" pitchFamily="49" charset="-128"/>
              </a:rPr>
              <a:t>解決策（</a:t>
            </a:r>
            <a:r>
              <a:rPr lang="en-US" altLang="ja-JP" dirty="0">
                <a:latin typeface="ＭＳ ゴシック" panose="020B0609070205080204" pitchFamily="49" charset="-128"/>
                <a:ea typeface="ＭＳ ゴシック" panose="020B0609070205080204" pitchFamily="49" charset="-128"/>
              </a:rPr>
              <a:t>After</a:t>
            </a:r>
            <a:r>
              <a:rPr lang="ja-JP" altLang="en-US" dirty="0">
                <a:latin typeface="ＭＳ ゴシック" panose="020B0609070205080204" pitchFamily="49" charset="-128"/>
                <a:ea typeface="ＭＳ ゴシック" panose="020B0609070205080204" pitchFamily="49" charset="-128"/>
              </a:rPr>
              <a:t>）</a:t>
            </a:r>
          </a:p>
          <a:p>
            <a:pPr marL="0" indent="0">
              <a:buNone/>
            </a:pPr>
            <a:r>
              <a:rPr lang="en-US" altLang="ja-JP" dirty="0">
                <a:latin typeface="ＭＳ ゴシック" panose="020B0609070205080204" pitchFamily="49" charset="-128"/>
                <a:ea typeface="ＭＳ ゴシック" panose="020B0609070205080204" pitchFamily="49" charset="-128"/>
              </a:rPr>
              <a:t>4. </a:t>
            </a:r>
            <a:r>
              <a:rPr lang="ja-JP" altLang="en-US" dirty="0">
                <a:latin typeface="ＭＳ ゴシック" panose="020B0609070205080204" pitchFamily="49" charset="-128"/>
                <a:ea typeface="ＭＳ ゴシック" panose="020B0609070205080204" pitchFamily="49" charset="-128"/>
              </a:rPr>
              <a:t>仕組みとワークフロー</a:t>
            </a:r>
          </a:p>
          <a:p>
            <a:pPr marL="0" indent="0">
              <a:buNone/>
            </a:pPr>
            <a:r>
              <a:rPr lang="en-US" altLang="ja-JP" dirty="0">
                <a:latin typeface="ＭＳ ゴシック" panose="020B0609070205080204" pitchFamily="49" charset="-128"/>
                <a:ea typeface="ＭＳ ゴシック" panose="020B0609070205080204" pitchFamily="49" charset="-128"/>
              </a:rPr>
              <a:t>5. </a:t>
            </a:r>
            <a:r>
              <a:rPr lang="ja-JP" altLang="en-US" dirty="0">
                <a:latin typeface="ＭＳ ゴシック" panose="020B0609070205080204" pitchFamily="49" charset="-128"/>
                <a:ea typeface="ＭＳ ゴシック" panose="020B0609070205080204" pitchFamily="49" charset="-128"/>
              </a:rPr>
              <a:t>機能一覧</a:t>
            </a:r>
          </a:p>
          <a:p>
            <a:pPr marL="0" indent="0">
              <a:buNone/>
            </a:pPr>
            <a:r>
              <a:rPr lang="en-US" altLang="ja-JP" dirty="0">
                <a:latin typeface="ＭＳ ゴシック" panose="020B0609070205080204" pitchFamily="49" charset="-128"/>
                <a:ea typeface="ＭＳ ゴシック" panose="020B0609070205080204" pitchFamily="49" charset="-128"/>
              </a:rPr>
              <a:t>6. </a:t>
            </a:r>
            <a:r>
              <a:rPr lang="ja-JP" altLang="en-US" dirty="0">
                <a:latin typeface="ＭＳ ゴシック" panose="020B0609070205080204" pitchFamily="49" charset="-128"/>
                <a:ea typeface="ＭＳ ゴシック" panose="020B0609070205080204" pitchFamily="49" charset="-128"/>
              </a:rPr>
              <a:t>効果（</a:t>
            </a:r>
            <a:r>
              <a:rPr lang="en-US" altLang="ja-JP" dirty="0">
                <a:latin typeface="ＭＳ ゴシック" panose="020B0609070205080204" pitchFamily="49" charset="-128"/>
                <a:ea typeface="ＭＳ ゴシック" panose="020B0609070205080204" pitchFamily="49" charset="-128"/>
              </a:rPr>
              <a:t>Before/After</a:t>
            </a:r>
            <a:r>
              <a:rPr lang="ja-JP" altLang="en-US" dirty="0">
                <a:latin typeface="ＭＳ ゴシック" panose="020B0609070205080204" pitchFamily="49" charset="-128"/>
                <a:ea typeface="ＭＳ ゴシック" panose="020B0609070205080204" pitchFamily="49" charset="-128"/>
              </a:rPr>
              <a:t>）</a:t>
            </a:r>
          </a:p>
          <a:p>
            <a:pPr marL="0" indent="0">
              <a:buNone/>
            </a:pPr>
            <a:r>
              <a:rPr lang="en-US" altLang="ja-JP" dirty="0">
                <a:latin typeface="ＭＳ ゴシック" panose="020B0609070205080204" pitchFamily="49" charset="-128"/>
                <a:ea typeface="ＭＳ ゴシック" panose="020B0609070205080204" pitchFamily="49" charset="-128"/>
              </a:rPr>
              <a:t>7. </a:t>
            </a:r>
            <a:r>
              <a:rPr lang="ja-JP" altLang="en-US" dirty="0">
                <a:latin typeface="ＭＳ ゴシック" panose="020B0609070205080204" pitchFamily="49" charset="-128"/>
                <a:ea typeface="ＭＳ ゴシック" panose="020B0609070205080204" pitchFamily="49" charset="-128"/>
              </a:rPr>
              <a:t>デモ（スクリーンショット）</a:t>
            </a:r>
          </a:p>
          <a:p>
            <a:pPr marL="0" indent="0">
              <a:buNone/>
            </a:pPr>
            <a:r>
              <a:rPr lang="en-US" altLang="ja-JP" dirty="0">
                <a:latin typeface="ＭＳ ゴシック" panose="020B0609070205080204" pitchFamily="49" charset="-128"/>
                <a:ea typeface="ＭＳ ゴシック" panose="020B0609070205080204" pitchFamily="49" charset="-128"/>
              </a:rPr>
              <a:t>8. </a:t>
            </a:r>
            <a:r>
              <a:rPr lang="ja-JP" altLang="en-US" dirty="0">
                <a:latin typeface="ＭＳ ゴシック" panose="020B0609070205080204" pitchFamily="49" charset="-128"/>
                <a:ea typeface="ＭＳ ゴシック" panose="020B0609070205080204" pitchFamily="49" charset="-128"/>
              </a:rPr>
              <a:t>コードの要点</a:t>
            </a:r>
          </a:p>
          <a:p>
            <a:pPr marL="0" indent="0">
              <a:buNone/>
            </a:pPr>
            <a:r>
              <a:rPr lang="en-US" altLang="ja-JP" dirty="0">
                <a:latin typeface="ＭＳ ゴシック" panose="020B0609070205080204" pitchFamily="49" charset="-128"/>
                <a:ea typeface="ＭＳ ゴシック" panose="020B0609070205080204" pitchFamily="49" charset="-128"/>
              </a:rPr>
              <a:t>9. </a:t>
            </a:r>
            <a:r>
              <a:rPr lang="ja-JP" altLang="en-US" dirty="0">
                <a:latin typeface="ＭＳ ゴシック" panose="020B0609070205080204" pitchFamily="49" charset="-128"/>
                <a:ea typeface="ＭＳ ゴシック" panose="020B0609070205080204" pitchFamily="49" charset="-128"/>
              </a:rPr>
              <a:t>再利用方法・適用範囲</a:t>
            </a:r>
          </a:p>
          <a:p>
            <a:pPr marL="0" indent="0">
              <a:buNone/>
            </a:pPr>
            <a:r>
              <a:rPr lang="en-US" altLang="ja-JP" dirty="0">
                <a:latin typeface="ＭＳ ゴシック" panose="020B0609070205080204" pitchFamily="49" charset="-128"/>
                <a:ea typeface="ＭＳ ゴシック" panose="020B0609070205080204" pitchFamily="49" charset="-128"/>
              </a:rPr>
              <a:t>10. </a:t>
            </a:r>
            <a:r>
              <a:rPr lang="ja-JP" altLang="en-US" dirty="0">
                <a:latin typeface="ＭＳ ゴシック" panose="020B0609070205080204" pitchFamily="49" charset="-128"/>
                <a:ea typeface="ＭＳ ゴシック" panose="020B0609070205080204" pitchFamily="49" charset="-128"/>
              </a:rPr>
              <a:t>制約・リスクと対策</a:t>
            </a:r>
          </a:p>
          <a:p>
            <a:pPr marL="0" indent="0">
              <a:buNone/>
            </a:pPr>
            <a:r>
              <a:rPr lang="en-US" altLang="ja-JP" dirty="0">
                <a:latin typeface="ＭＳ ゴシック" panose="020B0609070205080204" pitchFamily="49" charset="-128"/>
                <a:ea typeface="ＭＳ ゴシック" panose="020B0609070205080204" pitchFamily="49" charset="-128"/>
              </a:rPr>
              <a:t>11. </a:t>
            </a:r>
            <a:r>
              <a:rPr lang="ja-JP" altLang="en-US" dirty="0">
                <a:latin typeface="ＭＳ ゴシック" panose="020B0609070205080204" pitchFamily="49" charset="-128"/>
                <a:ea typeface="ＭＳ ゴシック" panose="020B0609070205080204" pitchFamily="49" charset="-128"/>
              </a:rPr>
              <a:t>今後の拡張</a:t>
            </a:r>
          </a:p>
          <a:p>
            <a:pPr marL="0" indent="0">
              <a:buNone/>
            </a:pPr>
            <a:endParaRPr kumimoji="1" lang="ja-JP" altLang="en-US" dirty="0"/>
          </a:p>
        </p:txBody>
      </p:sp>
    </p:spTree>
    <p:extLst>
      <p:ext uri="{BB962C8B-B14F-4D97-AF65-F5344CB8AC3E}">
        <p14:creationId xmlns:p14="http://schemas.microsoft.com/office/powerpoint/2010/main" val="489746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BD8C97-662D-CECE-AD96-74991FCC6D42}"/>
              </a:ext>
            </a:extLst>
          </p:cNvPr>
          <p:cNvSpPr>
            <a:spLocks noGrp="1"/>
          </p:cNvSpPr>
          <p:nvPr>
            <p:ph type="title"/>
          </p:nvPr>
        </p:nvSpPr>
        <p:spPr/>
        <p:txBody>
          <a:bodyPr>
            <a:normAutofit/>
          </a:bodyPr>
          <a:lstStyle/>
          <a:p>
            <a:r>
              <a:rPr lang="en-US" altLang="ja-JP" sz="3600" b="1" dirty="0">
                <a:latin typeface="ＭＳ ゴシック" panose="020B0609070205080204" pitchFamily="49" charset="-128"/>
                <a:ea typeface="ＭＳ ゴシック" panose="020B0609070205080204" pitchFamily="49" charset="-128"/>
              </a:rPr>
              <a:t>1.</a:t>
            </a:r>
            <a:r>
              <a:rPr lang="ja-JP" altLang="en-US" sz="3600" b="1" dirty="0">
                <a:latin typeface="ＭＳ ゴシック" panose="020B0609070205080204" pitchFamily="49" charset="-128"/>
                <a:ea typeface="ＭＳ ゴシック" panose="020B0609070205080204" pitchFamily="49" charset="-128"/>
              </a:rPr>
              <a:t>概要</a:t>
            </a:r>
            <a:endParaRPr kumimoji="1" lang="ja-JP" altLang="en-US" sz="3600" dirty="0">
              <a:latin typeface="ＭＳ ゴシック" panose="020B0609070205080204" pitchFamily="49" charset="-128"/>
              <a:ea typeface="ＭＳ ゴシック" panose="020B0609070205080204" pitchFamily="49" charset="-128"/>
            </a:endParaRPr>
          </a:p>
        </p:txBody>
      </p:sp>
      <p:sp>
        <p:nvSpPr>
          <p:cNvPr id="3" name="コンテンツ プレースホルダー 2">
            <a:extLst>
              <a:ext uri="{FF2B5EF4-FFF2-40B4-BE49-F238E27FC236}">
                <a16:creationId xmlns:a16="http://schemas.microsoft.com/office/drawing/2014/main" id="{BA4836FC-ABA2-5157-20BB-D13BA2C66167}"/>
              </a:ext>
            </a:extLst>
          </p:cNvPr>
          <p:cNvSpPr>
            <a:spLocks noGrp="1"/>
          </p:cNvSpPr>
          <p:nvPr>
            <p:ph idx="1"/>
          </p:nvPr>
        </p:nvSpPr>
        <p:spPr/>
        <p:txBody>
          <a:bodyPr/>
          <a:lstStyle/>
          <a:p>
            <a:r>
              <a:rPr lang="ja-JP" altLang="en-US" dirty="0">
                <a:latin typeface="ＭＳ ゴシック" panose="020B0609070205080204" pitchFamily="49" charset="-128"/>
                <a:ea typeface="ＭＳ ゴシック" panose="020B0609070205080204" pitchFamily="49" charset="-128"/>
              </a:rPr>
              <a:t>目的：大量のテキスト（ログ</a:t>
            </a:r>
            <a:r>
              <a:rPr lang="en-US" altLang="ja-JP" dirty="0">
                <a:latin typeface="ＭＳ ゴシック" panose="020B0609070205080204" pitchFamily="49" charset="-128"/>
                <a:ea typeface="ＭＳ ゴシック" panose="020B0609070205080204" pitchFamily="49" charset="-128"/>
              </a:rPr>
              <a:t>/CSV/TSV/*.txt</a:t>
            </a:r>
            <a:r>
              <a:rPr lang="ja-JP" altLang="en-US" dirty="0">
                <a:latin typeface="ＭＳ ゴシック" panose="020B0609070205080204" pitchFamily="49" charset="-128"/>
                <a:ea typeface="ＭＳ ゴシック" panose="020B0609070205080204" pitchFamily="49" charset="-128"/>
              </a:rPr>
              <a:t>）を</a:t>
            </a:r>
            <a:r>
              <a:rPr lang="en-US" altLang="ja-JP" dirty="0">
                <a:latin typeface="ＭＳ ゴシック" panose="020B0609070205080204" pitchFamily="49" charset="-128"/>
                <a:ea typeface="ＭＳ ゴシック" panose="020B0609070205080204" pitchFamily="49" charset="-128"/>
              </a:rPr>
              <a:t>Excel</a:t>
            </a:r>
            <a:r>
              <a:rPr lang="ja-JP" altLang="en-US" dirty="0">
                <a:latin typeface="ＭＳ ゴシック" panose="020B0609070205080204" pitchFamily="49" charset="-128"/>
                <a:ea typeface="ＭＳ ゴシック" panose="020B0609070205080204" pitchFamily="49" charset="-128"/>
              </a:rPr>
              <a:t>に自動取り込みし、分析・報告用に整形する。</a:t>
            </a:r>
          </a:p>
          <a:p>
            <a:r>
              <a:rPr lang="ja-JP" altLang="en-US" dirty="0">
                <a:latin typeface="ＭＳ ゴシック" panose="020B0609070205080204" pitchFamily="49" charset="-128"/>
                <a:ea typeface="ＭＳ ゴシック" panose="020B0609070205080204" pitchFamily="49" charset="-128"/>
              </a:rPr>
              <a:t>一言で：フォルダを指定→ボタン</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回→所定レイアウトに集約。</a:t>
            </a:r>
          </a:p>
          <a:p>
            <a:pPr marL="0" indent="0">
              <a:buNone/>
            </a:pPr>
            <a:endParaRPr kumimoji="1" lang="ja-JP" altLang="en-US" dirty="0"/>
          </a:p>
        </p:txBody>
      </p:sp>
    </p:spTree>
    <p:extLst>
      <p:ext uri="{BB962C8B-B14F-4D97-AF65-F5344CB8AC3E}">
        <p14:creationId xmlns:p14="http://schemas.microsoft.com/office/powerpoint/2010/main" val="44212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7A54A-FEFA-BA5F-CE05-466D8B2C6210}"/>
              </a:ext>
            </a:extLst>
          </p:cNvPr>
          <p:cNvSpPr>
            <a:spLocks noGrp="1"/>
          </p:cNvSpPr>
          <p:nvPr>
            <p:ph type="title"/>
          </p:nvPr>
        </p:nvSpPr>
        <p:spPr/>
        <p:txBody>
          <a:bodyPr>
            <a:normAutofit/>
          </a:bodyPr>
          <a:lstStyle/>
          <a:p>
            <a:r>
              <a:rPr lang="en-US" altLang="ja-JP" sz="3600" b="1" dirty="0">
                <a:latin typeface="ＭＳ ゴシック" panose="020B0609070205080204" pitchFamily="49" charset="-128"/>
                <a:ea typeface="ＭＳ ゴシック" panose="020B0609070205080204" pitchFamily="49" charset="-128"/>
              </a:rPr>
              <a:t>2.</a:t>
            </a:r>
            <a:r>
              <a:rPr lang="ja-JP" altLang="en-US" sz="3600" b="1" dirty="0">
                <a:latin typeface="ＭＳ ゴシック" panose="020B0609070205080204" pitchFamily="49" charset="-128"/>
                <a:ea typeface="ＭＳ ゴシック" panose="020B0609070205080204" pitchFamily="49" charset="-128"/>
              </a:rPr>
              <a:t>課題</a:t>
            </a:r>
            <a:br>
              <a:rPr lang="en-US" altLang="ja-JP" sz="3600" b="1" dirty="0">
                <a:latin typeface="ＭＳ ゴシック" panose="020B0609070205080204" pitchFamily="49" charset="-128"/>
                <a:ea typeface="ＭＳ ゴシック" panose="020B0609070205080204" pitchFamily="49" charset="-128"/>
              </a:rPr>
            </a:br>
            <a:r>
              <a:rPr lang="en-US" altLang="ja-JP" sz="3600" b="1" dirty="0">
                <a:latin typeface="ＭＳ ゴシック" panose="020B0609070205080204" pitchFamily="49" charset="-128"/>
                <a:ea typeface="ＭＳ ゴシック" panose="020B0609070205080204" pitchFamily="49" charset="-128"/>
              </a:rPr>
              <a:t>(Before)</a:t>
            </a:r>
            <a:endParaRPr kumimoji="1" lang="ja-JP" altLang="en-US" sz="3600" dirty="0">
              <a:latin typeface="ＭＳ ゴシック" panose="020B0609070205080204" pitchFamily="49" charset="-128"/>
              <a:ea typeface="ＭＳ ゴシック" panose="020B0609070205080204" pitchFamily="49" charset="-128"/>
            </a:endParaRPr>
          </a:p>
        </p:txBody>
      </p:sp>
      <p:sp>
        <p:nvSpPr>
          <p:cNvPr id="3" name="コンテンツ プレースホルダー 2">
            <a:extLst>
              <a:ext uri="{FF2B5EF4-FFF2-40B4-BE49-F238E27FC236}">
                <a16:creationId xmlns:a16="http://schemas.microsoft.com/office/drawing/2014/main" id="{57FF30A9-9272-4E3C-0DCE-E2E91148A8FC}"/>
              </a:ext>
            </a:extLst>
          </p:cNvPr>
          <p:cNvSpPr>
            <a:spLocks noGrp="1"/>
          </p:cNvSpPr>
          <p:nvPr>
            <p:ph idx="1"/>
          </p:nvPr>
        </p:nvSpPr>
        <p:spPr/>
        <p:txBody>
          <a:bodyPr/>
          <a:lstStyle/>
          <a:p>
            <a:r>
              <a:rPr lang="ja-JP" altLang="en-US" dirty="0">
                <a:latin typeface="ＭＳ ゴシック" panose="020B0609070205080204" pitchFamily="49" charset="-128"/>
                <a:ea typeface="ＭＳ ゴシック" panose="020B0609070205080204" pitchFamily="49" charset="-128"/>
              </a:rPr>
              <a:t>毎日</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毎週のログ取り込みを手作業でコピペ→</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ファイル数分</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件数</a:t>
            </a:r>
          </a:p>
          <a:p>
            <a:r>
              <a:rPr lang="ja-JP" altLang="en-US" dirty="0">
                <a:latin typeface="ＭＳ ゴシック" panose="020B0609070205080204" pitchFamily="49" charset="-128"/>
                <a:ea typeface="ＭＳ ゴシック" panose="020B0609070205080204" pitchFamily="49" charset="-128"/>
              </a:rPr>
              <a:t>文字コード</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改行コードの差で文字化けや整形崩れ</a:t>
            </a:r>
          </a:p>
          <a:p>
            <a:r>
              <a:rPr lang="ja-JP" altLang="en-US" dirty="0">
                <a:latin typeface="ＭＳ ゴシック" panose="020B0609070205080204" pitchFamily="49" charset="-128"/>
                <a:ea typeface="ＭＳ ゴシック" panose="020B0609070205080204" pitchFamily="49" charset="-128"/>
              </a:rPr>
              <a:t>貼り付け位置や列ずれのヒューマンエラー</a:t>
            </a:r>
          </a:p>
          <a:p>
            <a:r>
              <a:rPr lang="ja-JP" altLang="en-US" dirty="0">
                <a:latin typeface="ＭＳ ゴシック" panose="020B0609070205080204" pitchFamily="49" charset="-128"/>
                <a:ea typeface="ＭＳ ゴシック" panose="020B0609070205080204" pitchFamily="49" charset="-128"/>
              </a:rPr>
              <a:t>担当者によって品質とスピードにばらつき</a:t>
            </a:r>
          </a:p>
          <a:p>
            <a:pPr marL="0" indent="0">
              <a:buNone/>
            </a:pPr>
            <a:endParaRPr kumimoji="1" lang="ja-JP" altLang="en-US" dirty="0"/>
          </a:p>
        </p:txBody>
      </p:sp>
    </p:spTree>
    <p:extLst>
      <p:ext uri="{BB962C8B-B14F-4D97-AF65-F5344CB8AC3E}">
        <p14:creationId xmlns:p14="http://schemas.microsoft.com/office/powerpoint/2010/main" val="163678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4C4CC5-77B4-DC6E-0F09-595422AE1942}"/>
              </a:ext>
            </a:extLst>
          </p:cNvPr>
          <p:cNvSpPr>
            <a:spLocks noGrp="1"/>
          </p:cNvSpPr>
          <p:nvPr>
            <p:ph type="title"/>
          </p:nvPr>
        </p:nvSpPr>
        <p:spPr/>
        <p:txBody>
          <a:bodyPr>
            <a:normAutofit/>
          </a:bodyPr>
          <a:lstStyle/>
          <a:p>
            <a:r>
              <a:rPr lang="en-US" altLang="ja-JP" sz="3600" b="1" dirty="0">
                <a:latin typeface="ＭＳ ゴシック" panose="020B0609070205080204" pitchFamily="49" charset="-128"/>
                <a:ea typeface="ＭＳ ゴシック" panose="020B0609070205080204" pitchFamily="49" charset="-128"/>
              </a:rPr>
              <a:t>3.</a:t>
            </a:r>
            <a:r>
              <a:rPr lang="ja-JP" altLang="en-US" sz="3600" b="1" dirty="0">
                <a:latin typeface="ＭＳ ゴシック" panose="020B0609070205080204" pitchFamily="49" charset="-128"/>
                <a:ea typeface="ＭＳ ゴシック" panose="020B0609070205080204" pitchFamily="49" charset="-128"/>
              </a:rPr>
              <a:t>解決策</a:t>
            </a:r>
            <a:r>
              <a:rPr lang="en-US" altLang="ja-JP" sz="3600" b="1" dirty="0">
                <a:latin typeface="ＭＳ ゴシック" panose="020B0609070205080204" pitchFamily="49" charset="-128"/>
                <a:ea typeface="ＭＳ ゴシック" panose="020B0609070205080204" pitchFamily="49" charset="-128"/>
              </a:rPr>
              <a:t>(After)</a:t>
            </a:r>
            <a:endParaRPr kumimoji="1" lang="ja-JP" altLang="en-US" sz="3600" dirty="0">
              <a:latin typeface="ＭＳ ゴシック" panose="020B0609070205080204" pitchFamily="49" charset="-128"/>
              <a:ea typeface="ＭＳ ゴシック" panose="020B0609070205080204" pitchFamily="49" charset="-128"/>
            </a:endParaRPr>
          </a:p>
        </p:txBody>
      </p:sp>
      <p:sp>
        <p:nvSpPr>
          <p:cNvPr id="3" name="コンテンツ プレースホルダー 2">
            <a:extLst>
              <a:ext uri="{FF2B5EF4-FFF2-40B4-BE49-F238E27FC236}">
                <a16:creationId xmlns:a16="http://schemas.microsoft.com/office/drawing/2014/main" id="{0BCD0C76-462C-CB77-93D5-CCA88DAA1032}"/>
              </a:ext>
            </a:extLst>
          </p:cNvPr>
          <p:cNvSpPr>
            <a:spLocks noGrp="1"/>
          </p:cNvSpPr>
          <p:nvPr>
            <p:ph idx="1"/>
          </p:nvPr>
        </p:nvSpPr>
        <p:spPr>
          <a:xfrm>
            <a:off x="4829175" y="803186"/>
            <a:ext cx="6819900" cy="5248622"/>
          </a:xfrm>
        </p:spPr>
        <p:txBody>
          <a:bodyPr/>
          <a:lstStyle/>
          <a:p>
            <a:r>
              <a:rPr lang="ja-JP" altLang="en-US" dirty="0">
                <a:latin typeface="ＭＳ ゴシック" panose="020B0609070205080204" pitchFamily="49" charset="-128"/>
                <a:ea typeface="ＭＳ ゴシック" panose="020B0609070205080204" pitchFamily="49" charset="-128"/>
              </a:rPr>
              <a:t>フォルダ内のテキストを自動走査し、設定に従って一括取り込み</a:t>
            </a:r>
          </a:p>
          <a:p>
            <a:r>
              <a:rPr lang="ja-JP" altLang="en-US" dirty="0">
                <a:latin typeface="ＭＳ ゴシック" panose="020B0609070205080204" pitchFamily="49" charset="-128"/>
                <a:ea typeface="ＭＳ ゴシック" panose="020B0609070205080204" pitchFamily="49" charset="-128"/>
              </a:rPr>
              <a:t>貼り付け行</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列、区切り文字、エンコード等を自動処理</a:t>
            </a:r>
          </a:p>
          <a:p>
            <a:r>
              <a:rPr lang="ja-JP" altLang="en-US" dirty="0">
                <a:latin typeface="ＭＳ ゴシック" panose="020B0609070205080204" pitchFamily="49" charset="-128"/>
                <a:ea typeface="ＭＳ ゴシック" panose="020B0609070205080204" pitchFamily="49" charset="-128"/>
              </a:rPr>
              <a:t>ボタン</a:t>
            </a:r>
            <a:r>
              <a:rPr lang="en-US" altLang="ja-JP" dirty="0">
                <a:latin typeface="ＭＳ ゴシック" panose="020B0609070205080204" pitchFamily="49" charset="-128"/>
                <a:ea typeface="ＭＳ ゴシック" panose="020B0609070205080204" pitchFamily="49" charset="-128"/>
              </a:rPr>
              <a:t>1</a:t>
            </a:r>
            <a:r>
              <a:rPr lang="ja-JP" altLang="en-US" dirty="0">
                <a:latin typeface="ＭＳ ゴシック" panose="020B0609070205080204" pitchFamily="49" charset="-128"/>
                <a:ea typeface="ＭＳ ゴシック" panose="020B0609070205080204" pitchFamily="49" charset="-128"/>
              </a:rPr>
              <a:t>クリックで誰でも同じ結果（標準化）</a:t>
            </a:r>
          </a:p>
          <a:p>
            <a:r>
              <a:rPr lang="ja-JP" altLang="en-US" dirty="0">
                <a:latin typeface="ＭＳ ゴシック" panose="020B0609070205080204" pitchFamily="49" charset="-128"/>
                <a:ea typeface="ＭＳ ゴシック" panose="020B0609070205080204" pitchFamily="49" charset="-128"/>
              </a:rPr>
              <a:t>可視化</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分析の前段を自動化し、作業時間を大幅短縮</a:t>
            </a:r>
          </a:p>
          <a:p>
            <a:pPr marL="0" indent="0">
              <a:buNone/>
            </a:pPr>
            <a:endParaRPr kumimoji="1" lang="ja-JP" altLang="en-US" dirty="0"/>
          </a:p>
        </p:txBody>
      </p:sp>
    </p:spTree>
    <p:extLst>
      <p:ext uri="{BB962C8B-B14F-4D97-AF65-F5344CB8AC3E}">
        <p14:creationId xmlns:p14="http://schemas.microsoft.com/office/powerpoint/2010/main" val="300364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63659A-B4A0-5347-0124-E7AF392D0E49}"/>
              </a:ext>
            </a:extLst>
          </p:cNvPr>
          <p:cNvSpPr>
            <a:spLocks noGrp="1"/>
          </p:cNvSpPr>
          <p:nvPr>
            <p:ph type="title"/>
          </p:nvPr>
        </p:nvSpPr>
        <p:spPr/>
        <p:txBody>
          <a:bodyPr>
            <a:normAutofit/>
          </a:bodyPr>
          <a:lstStyle/>
          <a:p>
            <a:r>
              <a:rPr lang="en-US" altLang="ja-JP" sz="3600" b="1" dirty="0">
                <a:latin typeface="ＭＳ ゴシック" panose="020B0609070205080204" pitchFamily="49" charset="-128"/>
                <a:ea typeface="ＭＳ ゴシック" panose="020B0609070205080204" pitchFamily="49" charset="-128"/>
              </a:rPr>
              <a:t>4.</a:t>
            </a:r>
            <a:r>
              <a:rPr lang="ja-JP" altLang="en-US" sz="3600" b="1" dirty="0">
                <a:latin typeface="ＭＳ ゴシック" panose="020B0609070205080204" pitchFamily="49" charset="-128"/>
                <a:ea typeface="ＭＳ ゴシック" panose="020B0609070205080204" pitchFamily="49" charset="-128"/>
              </a:rPr>
              <a:t>仕組みとワークフロー</a:t>
            </a:r>
            <a:endParaRPr kumimoji="1" lang="ja-JP" altLang="en-US" sz="3600" dirty="0">
              <a:latin typeface="ＭＳ ゴシック" panose="020B0609070205080204" pitchFamily="49" charset="-128"/>
              <a:ea typeface="ＭＳ ゴシック" panose="020B0609070205080204" pitchFamily="49" charset="-128"/>
            </a:endParaRPr>
          </a:p>
        </p:txBody>
      </p:sp>
      <p:sp>
        <p:nvSpPr>
          <p:cNvPr id="3" name="コンテンツ プレースホルダー 2">
            <a:extLst>
              <a:ext uri="{FF2B5EF4-FFF2-40B4-BE49-F238E27FC236}">
                <a16:creationId xmlns:a16="http://schemas.microsoft.com/office/drawing/2014/main" id="{A8262B89-EFB3-8415-C5FC-27B51CA0C46A}"/>
              </a:ext>
            </a:extLst>
          </p:cNvPr>
          <p:cNvSpPr>
            <a:spLocks noGrp="1"/>
          </p:cNvSpPr>
          <p:nvPr>
            <p:ph idx="1"/>
          </p:nvPr>
        </p:nvSpPr>
        <p:spPr>
          <a:xfrm>
            <a:off x="4791075" y="803186"/>
            <a:ext cx="6962775" cy="5248622"/>
          </a:xfrm>
        </p:spPr>
        <p:txBody>
          <a:bodyPr/>
          <a:lstStyle/>
          <a:p>
            <a:pPr marL="342900" indent="-342900">
              <a:buFont typeface="+mj-ea"/>
              <a:buAutoNum type="circleNumDbPlain"/>
            </a:pPr>
            <a:r>
              <a:rPr lang="ja-JP" altLang="en-US" dirty="0">
                <a:latin typeface="ＭＳ ゴシック" panose="020B0609070205080204" pitchFamily="49" charset="-128"/>
                <a:ea typeface="ＭＳ ゴシック" panose="020B0609070205080204" pitchFamily="49" charset="-128"/>
              </a:rPr>
              <a:t>取り込み対象フォルダ指定（セル </a:t>
            </a:r>
            <a:r>
              <a:rPr lang="en-US" altLang="ja-JP" dirty="0">
                <a:latin typeface="ＭＳ ゴシック" panose="020B0609070205080204" pitchFamily="49" charset="-128"/>
                <a:ea typeface="ＭＳ ゴシック" panose="020B0609070205080204" pitchFamily="49" charset="-128"/>
              </a:rPr>
              <a:t>or </a:t>
            </a:r>
            <a:r>
              <a:rPr lang="ja-JP" altLang="en-US" dirty="0">
                <a:latin typeface="ＭＳ ゴシック" panose="020B0609070205080204" pitchFamily="49" charset="-128"/>
                <a:ea typeface="ＭＳ ゴシック" panose="020B0609070205080204" pitchFamily="49" charset="-128"/>
              </a:rPr>
              <a:t>ダイアログ）</a:t>
            </a:r>
          </a:p>
          <a:p>
            <a:pPr marL="342900" indent="-342900">
              <a:buFont typeface="+mj-ea"/>
              <a:buAutoNum type="circleNumDbPlain"/>
            </a:pPr>
            <a:r>
              <a:rPr lang="ja-JP" altLang="en-US" dirty="0">
                <a:latin typeface="ＭＳ ゴシック" panose="020B0609070205080204" pitchFamily="49" charset="-128"/>
                <a:ea typeface="ＭＳ ゴシック" panose="020B0609070205080204" pitchFamily="49" charset="-128"/>
              </a:rPr>
              <a:t>テキストファイルを順次読み込み（行単位</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区切り単位）</a:t>
            </a:r>
          </a:p>
          <a:p>
            <a:pPr marL="342900" indent="-342900">
              <a:buFont typeface="+mj-ea"/>
              <a:buAutoNum type="circleNumDbPlain"/>
            </a:pPr>
            <a:r>
              <a:rPr lang="ja-JP" altLang="en-US" dirty="0">
                <a:latin typeface="ＭＳ ゴシック" panose="020B0609070205080204" pitchFamily="49" charset="-128"/>
                <a:ea typeface="ＭＳ ゴシック" panose="020B0609070205080204" pitchFamily="49" charset="-128"/>
              </a:rPr>
              <a:t>貼り付け開始セルへ縦方向に追記（重複・空行の扱いは設定）</a:t>
            </a:r>
          </a:p>
          <a:p>
            <a:pPr marL="342900" indent="-342900">
              <a:buFont typeface="+mj-ea"/>
              <a:buAutoNum type="circleNumDbPlain"/>
            </a:pPr>
            <a:r>
              <a:rPr lang="ja-JP" altLang="en-US" dirty="0">
                <a:latin typeface="ＭＳ ゴシック" panose="020B0609070205080204" pitchFamily="49" charset="-128"/>
                <a:ea typeface="ＭＳ ゴシック" panose="020B0609070205080204" pitchFamily="49" charset="-128"/>
              </a:rPr>
              <a:t>変換・整形（トリム、区切り分割、日付</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数値の型整備 等）</a:t>
            </a:r>
          </a:p>
          <a:p>
            <a:pPr marL="342900" indent="-342900">
              <a:buFont typeface="+mj-ea"/>
              <a:buAutoNum type="circleNumDbPlain"/>
            </a:pPr>
            <a:r>
              <a:rPr lang="ja-JP" altLang="en-US" dirty="0">
                <a:latin typeface="ＭＳ ゴシック" panose="020B0609070205080204" pitchFamily="49" charset="-128"/>
                <a:ea typeface="ＭＳ ゴシック" panose="020B0609070205080204" pitchFamily="49" charset="-128"/>
              </a:rPr>
              <a:t>完了通知とログ出力（エラー行、スキップ数など）</a:t>
            </a:r>
          </a:p>
          <a:p>
            <a:endParaRPr kumimoji="1" lang="ja-JP" altLang="en-US" dirty="0"/>
          </a:p>
        </p:txBody>
      </p:sp>
    </p:spTree>
    <p:extLst>
      <p:ext uri="{BB962C8B-B14F-4D97-AF65-F5344CB8AC3E}">
        <p14:creationId xmlns:p14="http://schemas.microsoft.com/office/powerpoint/2010/main" val="308407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6954B5-B9BC-5331-F46A-12C35410FBB8}"/>
              </a:ext>
            </a:extLst>
          </p:cNvPr>
          <p:cNvSpPr>
            <a:spLocks noGrp="1"/>
          </p:cNvSpPr>
          <p:nvPr>
            <p:ph type="title"/>
          </p:nvPr>
        </p:nvSpPr>
        <p:spPr/>
        <p:txBody>
          <a:bodyPr>
            <a:normAutofit/>
          </a:bodyPr>
          <a:lstStyle/>
          <a:p>
            <a:r>
              <a:rPr lang="en-US" altLang="ja-JP" sz="3600" b="1" dirty="0">
                <a:latin typeface="ＭＳ ゴシック" panose="020B0609070205080204" pitchFamily="49" charset="-128"/>
                <a:ea typeface="ＭＳ ゴシック" panose="020B0609070205080204" pitchFamily="49" charset="-128"/>
              </a:rPr>
              <a:t>5.</a:t>
            </a:r>
            <a:r>
              <a:rPr lang="ja-JP" altLang="en-US" sz="3600" b="1" dirty="0">
                <a:latin typeface="ＭＳ ゴシック" panose="020B0609070205080204" pitchFamily="49" charset="-128"/>
                <a:ea typeface="ＭＳ ゴシック" panose="020B0609070205080204" pitchFamily="49" charset="-128"/>
              </a:rPr>
              <a:t>機能一覧</a:t>
            </a:r>
            <a:br>
              <a:rPr lang="en-US" altLang="ja-JP" sz="3600" b="1" dirty="0">
                <a:latin typeface="ＭＳ ゴシック" panose="020B0609070205080204" pitchFamily="49" charset="-128"/>
                <a:ea typeface="ＭＳ ゴシック" panose="020B0609070205080204" pitchFamily="49" charset="-128"/>
              </a:rPr>
            </a:br>
            <a:r>
              <a:rPr lang="en-US" altLang="ja-JP" sz="2800" b="1" dirty="0">
                <a:latin typeface="ＭＳ ゴシック" panose="020B0609070205080204" pitchFamily="49" charset="-128"/>
                <a:ea typeface="ＭＳ ゴシック" panose="020B0609070205080204" pitchFamily="49" charset="-128"/>
              </a:rPr>
              <a:t>(</a:t>
            </a:r>
            <a:r>
              <a:rPr lang="ja-JP" altLang="en-US" sz="2800" b="1" dirty="0">
                <a:latin typeface="ＭＳ ゴシック" panose="020B0609070205080204" pitchFamily="49" charset="-128"/>
                <a:ea typeface="ＭＳ ゴシック" panose="020B0609070205080204" pitchFamily="49" charset="-128"/>
              </a:rPr>
              <a:t>サンプルの観点</a:t>
            </a:r>
            <a:r>
              <a:rPr lang="en-US" altLang="ja-JP" sz="2800" b="1" dirty="0">
                <a:latin typeface="ＭＳ ゴシック" panose="020B0609070205080204" pitchFamily="49" charset="-128"/>
                <a:ea typeface="ＭＳ ゴシック" panose="020B0609070205080204" pitchFamily="49" charset="-128"/>
              </a:rPr>
              <a:t>)</a:t>
            </a:r>
            <a:endParaRPr kumimoji="1" lang="ja-JP" altLang="en-US" sz="2800" dirty="0">
              <a:latin typeface="ＭＳ ゴシック" panose="020B0609070205080204" pitchFamily="49" charset="-128"/>
              <a:ea typeface="ＭＳ ゴシック" panose="020B0609070205080204" pitchFamily="49" charset="-128"/>
            </a:endParaRPr>
          </a:p>
        </p:txBody>
      </p:sp>
      <p:sp>
        <p:nvSpPr>
          <p:cNvPr id="3" name="コンテンツ プレースホルダー 2">
            <a:extLst>
              <a:ext uri="{FF2B5EF4-FFF2-40B4-BE49-F238E27FC236}">
                <a16:creationId xmlns:a16="http://schemas.microsoft.com/office/drawing/2014/main" id="{202C71F9-4ADC-7161-3D94-282227C6C7FB}"/>
              </a:ext>
            </a:extLst>
          </p:cNvPr>
          <p:cNvSpPr>
            <a:spLocks noGrp="1"/>
          </p:cNvSpPr>
          <p:nvPr>
            <p:ph idx="1"/>
          </p:nvPr>
        </p:nvSpPr>
        <p:spPr/>
        <p:txBody>
          <a:bodyPr>
            <a:normAutofit/>
          </a:bodyPr>
          <a:lstStyle/>
          <a:p>
            <a:r>
              <a:rPr lang="ja-JP" altLang="en-US" dirty="0">
                <a:latin typeface="ＭＳ ゴシック" panose="020B0609070205080204" pitchFamily="49" charset="-128"/>
                <a:ea typeface="ＭＳ ゴシック" panose="020B0609070205080204" pitchFamily="49" charset="-128"/>
              </a:rPr>
              <a:t>複数ファイルの一括読み込み</a:t>
            </a:r>
          </a:p>
          <a:p>
            <a:r>
              <a:rPr lang="ja-JP" altLang="en-US" dirty="0">
                <a:latin typeface="ＭＳ ゴシック" panose="020B0609070205080204" pitchFamily="49" charset="-128"/>
                <a:ea typeface="ＭＳ ゴシック" panose="020B0609070205080204" pitchFamily="49" charset="-128"/>
              </a:rPr>
              <a:t>貼り付け開始セルの指定（例：</a:t>
            </a:r>
            <a:r>
              <a:rPr lang="en-US" altLang="ja-JP" dirty="0">
                <a:latin typeface="ＭＳ ゴシック" panose="020B0609070205080204" pitchFamily="49" charset="-128"/>
                <a:ea typeface="ＭＳ ゴシック" panose="020B0609070205080204" pitchFamily="49" charset="-128"/>
              </a:rPr>
              <a:t>A2 </a:t>
            </a:r>
            <a:r>
              <a:rPr lang="ja-JP" altLang="en-US" dirty="0">
                <a:latin typeface="ＭＳ ゴシック" panose="020B0609070205080204" pitchFamily="49" charset="-128"/>
                <a:ea typeface="ＭＳ ゴシック" panose="020B0609070205080204" pitchFamily="49" charset="-128"/>
              </a:rPr>
              <a:t>など）</a:t>
            </a:r>
          </a:p>
          <a:p>
            <a:r>
              <a:rPr lang="ja-JP" altLang="en-US" dirty="0">
                <a:latin typeface="ＭＳ ゴシック" panose="020B0609070205080204" pitchFamily="49" charset="-128"/>
                <a:ea typeface="ＭＳ ゴシック" panose="020B0609070205080204" pitchFamily="49" charset="-128"/>
              </a:rPr>
              <a:t>区切り文字の指定（タブ</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カンマ</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スペース</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固定長）</a:t>
            </a:r>
          </a:p>
          <a:p>
            <a:r>
              <a:rPr lang="ja-JP" altLang="en-US" dirty="0">
                <a:latin typeface="ＭＳ ゴシック" panose="020B0609070205080204" pitchFamily="49" charset="-128"/>
                <a:ea typeface="ＭＳ ゴシック" panose="020B0609070205080204" pitchFamily="49" charset="-128"/>
              </a:rPr>
              <a:t>文字コードの扱い（例：</a:t>
            </a:r>
            <a:r>
              <a:rPr lang="en-US" altLang="ja-JP" dirty="0">
                <a:latin typeface="ＭＳ ゴシック" panose="020B0609070205080204" pitchFamily="49" charset="-128"/>
                <a:ea typeface="ＭＳ ゴシック" panose="020B0609070205080204" pitchFamily="49" charset="-128"/>
              </a:rPr>
              <a:t>UTF-8 / </a:t>
            </a:r>
            <a:r>
              <a:rPr lang="en-US" altLang="ja-JP" dirty="0" err="1">
                <a:latin typeface="ＭＳ ゴシック" panose="020B0609070205080204" pitchFamily="49" charset="-128"/>
                <a:ea typeface="ＭＳ ゴシック" panose="020B0609070205080204" pitchFamily="49" charset="-128"/>
              </a:rPr>
              <a:t>Shift_JIS</a:t>
            </a:r>
            <a:r>
              <a:rPr lang="ja-JP" altLang="en-US" dirty="0">
                <a:latin typeface="ＭＳ ゴシック" panose="020B0609070205080204" pitchFamily="49" charset="-128"/>
                <a:ea typeface="ＭＳ ゴシック" panose="020B0609070205080204" pitchFamily="49" charset="-128"/>
              </a:rPr>
              <a:t>）</a:t>
            </a:r>
          </a:p>
          <a:p>
            <a:r>
              <a:rPr lang="ja-JP" altLang="en-US" dirty="0">
                <a:latin typeface="ＭＳ ゴシック" panose="020B0609070205080204" pitchFamily="49" charset="-128"/>
                <a:ea typeface="ＭＳ ゴシック" panose="020B0609070205080204" pitchFamily="49" charset="-128"/>
              </a:rPr>
              <a:t>空行</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コメント行のスキップ</a:t>
            </a:r>
          </a:p>
          <a:p>
            <a:r>
              <a:rPr lang="ja-JP" altLang="en-US" dirty="0">
                <a:latin typeface="ＭＳ ゴシック" panose="020B0609070205080204" pitchFamily="49" charset="-128"/>
                <a:ea typeface="ＭＳ ゴシック" panose="020B0609070205080204" pitchFamily="49" charset="-128"/>
              </a:rPr>
              <a:t>エラー時のスキップとログ化</a:t>
            </a:r>
          </a:p>
          <a:p>
            <a:r>
              <a:rPr lang="ja-JP" altLang="en-US" dirty="0">
                <a:latin typeface="ＭＳ ゴシック" panose="020B0609070205080204" pitchFamily="49" charset="-128"/>
                <a:ea typeface="ＭＳ ゴシック" panose="020B0609070205080204" pitchFamily="49" charset="-128"/>
              </a:rPr>
              <a:t>高速化のための画面更新</a:t>
            </a:r>
            <a:r>
              <a:rPr lang="en-US" altLang="ja-JP"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計算抑止</a:t>
            </a:r>
          </a:p>
          <a:p>
            <a:endParaRPr kumimoji="1" lang="ja-JP" altLang="en-US" dirty="0"/>
          </a:p>
        </p:txBody>
      </p:sp>
    </p:spTree>
    <p:extLst>
      <p:ext uri="{BB962C8B-B14F-4D97-AF65-F5344CB8AC3E}">
        <p14:creationId xmlns:p14="http://schemas.microsoft.com/office/powerpoint/2010/main" val="328146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DFE36B-5C59-55BA-8681-F5D1BDBAD813}"/>
              </a:ext>
            </a:extLst>
          </p:cNvPr>
          <p:cNvSpPr>
            <a:spLocks noGrp="1"/>
          </p:cNvSpPr>
          <p:nvPr>
            <p:ph type="title"/>
          </p:nvPr>
        </p:nvSpPr>
        <p:spPr>
          <a:noFill/>
        </p:spPr>
        <p:txBody>
          <a:bodyPr>
            <a:normAutofit/>
          </a:bodyPr>
          <a:lstStyle/>
          <a:p>
            <a:pPr>
              <a:lnSpc>
                <a:spcPct val="100000"/>
              </a:lnSpc>
            </a:pPr>
            <a:r>
              <a:rPr lang="en-US" altLang="ja-JP" sz="3200" b="1" dirty="0">
                <a:latin typeface="ＭＳ ゴシック" panose="020B0609070205080204" pitchFamily="49" charset="-128"/>
                <a:ea typeface="ＭＳ ゴシック" panose="020B0609070205080204" pitchFamily="49" charset="-128"/>
              </a:rPr>
              <a:t>6.</a:t>
            </a:r>
            <a:r>
              <a:rPr lang="ja-JP" altLang="en-US" sz="3200" b="1" dirty="0">
                <a:latin typeface="ＭＳ ゴシック" panose="020B0609070205080204" pitchFamily="49" charset="-128"/>
                <a:ea typeface="ＭＳ ゴシック" panose="020B0609070205080204" pitchFamily="49" charset="-128"/>
              </a:rPr>
              <a:t>効果</a:t>
            </a:r>
            <a:br>
              <a:rPr lang="en-US" altLang="ja-JP" sz="3200" b="1" dirty="0">
                <a:latin typeface="ＭＳ ゴシック" panose="020B0609070205080204" pitchFamily="49" charset="-128"/>
                <a:ea typeface="ＭＳ ゴシック" panose="020B0609070205080204" pitchFamily="49" charset="-128"/>
              </a:rPr>
            </a:br>
            <a:r>
              <a:rPr lang="en-US" altLang="ja-JP" sz="3200" b="1" dirty="0">
                <a:latin typeface="ＭＳ ゴシック" panose="020B0609070205080204" pitchFamily="49" charset="-128"/>
                <a:ea typeface="ＭＳ ゴシック" panose="020B0609070205080204" pitchFamily="49" charset="-128"/>
              </a:rPr>
              <a:t>(Before / After)</a:t>
            </a:r>
            <a:endParaRPr kumimoji="1" lang="ja-JP" altLang="en-US" sz="3200" dirty="0">
              <a:latin typeface="ＭＳ ゴシック" panose="020B0609070205080204" pitchFamily="49" charset="-128"/>
              <a:ea typeface="ＭＳ ゴシック" panose="020B0609070205080204" pitchFamily="49" charset="-128"/>
            </a:endParaRPr>
          </a:p>
        </p:txBody>
      </p:sp>
      <p:graphicFrame>
        <p:nvGraphicFramePr>
          <p:cNvPr id="7" name="Table 3">
            <a:extLst>
              <a:ext uri="{FF2B5EF4-FFF2-40B4-BE49-F238E27FC236}">
                <a16:creationId xmlns:a16="http://schemas.microsoft.com/office/drawing/2014/main" id="{1C7CD3FA-52F9-1392-E904-53DB791C1CED}"/>
              </a:ext>
            </a:extLst>
          </p:cNvPr>
          <p:cNvGraphicFramePr>
            <a:graphicFrameLocks noGrp="1"/>
          </p:cNvGraphicFramePr>
          <p:nvPr>
            <p:extLst>
              <p:ext uri="{D42A27DB-BD31-4B8C-83A1-F6EECF244321}">
                <p14:modId xmlns:p14="http://schemas.microsoft.com/office/powerpoint/2010/main" val="1553401198"/>
              </p:ext>
            </p:extLst>
          </p:nvPr>
        </p:nvGraphicFramePr>
        <p:xfrm>
          <a:off x="5143130" y="1809317"/>
          <a:ext cx="6159869" cy="4124757"/>
        </p:xfrm>
        <a:graphic>
          <a:graphicData uri="http://schemas.openxmlformats.org/drawingml/2006/table">
            <a:tbl>
              <a:tblPr firstRow="1" bandRow="1">
                <a:tableStyleId>{5C22544A-7EE6-4342-B048-85BDC9FD1C3A}</a:tableStyleId>
              </a:tblPr>
              <a:tblGrid>
                <a:gridCol w="3067408">
                  <a:extLst>
                    <a:ext uri="{9D8B030D-6E8A-4147-A177-3AD203B41FA5}">
                      <a16:colId xmlns:a16="http://schemas.microsoft.com/office/drawing/2014/main" val="20000"/>
                    </a:ext>
                  </a:extLst>
                </a:gridCol>
                <a:gridCol w="3092461">
                  <a:extLst>
                    <a:ext uri="{9D8B030D-6E8A-4147-A177-3AD203B41FA5}">
                      <a16:colId xmlns:a16="http://schemas.microsoft.com/office/drawing/2014/main" val="20001"/>
                    </a:ext>
                  </a:extLst>
                </a:gridCol>
              </a:tblGrid>
              <a:tr h="650435">
                <a:tc>
                  <a:txBody>
                    <a:bodyPr/>
                    <a:lstStyle/>
                    <a:p>
                      <a:r>
                        <a:rPr lang="en-US" altLang="ja-JP" sz="1800" dirty="0">
                          <a:latin typeface="ＭＳ ゴシック" panose="020B0609070205080204" pitchFamily="49" charset="-128"/>
                          <a:ea typeface="ＭＳ ゴシック" panose="020B0609070205080204" pitchFamily="49" charset="-128"/>
                        </a:rPr>
                        <a:t>Before</a:t>
                      </a:r>
                      <a:endParaRPr sz="1800" dirty="0">
                        <a:latin typeface="ＭＳ ゴシック" panose="020B0609070205080204" pitchFamily="49" charset="-128"/>
                        <a:ea typeface="ＭＳ ゴシック" panose="020B0609070205080204" pitchFamily="49" charset="-128"/>
                      </a:endParaRPr>
                    </a:p>
                  </a:txBody>
                  <a:tcPr/>
                </a:tc>
                <a:tc>
                  <a:txBody>
                    <a:bodyPr/>
                    <a:lstStyle/>
                    <a:p>
                      <a:r>
                        <a:rPr lang="en-US" altLang="ja-JP" sz="1800" dirty="0">
                          <a:latin typeface="ＭＳ ゴシック" panose="020B0609070205080204" pitchFamily="49" charset="-128"/>
                          <a:ea typeface="ＭＳ ゴシック" panose="020B0609070205080204" pitchFamily="49" charset="-128"/>
                        </a:rPr>
                        <a:t>After</a:t>
                      </a:r>
                      <a:endParaRPr sz="1800" dirty="0">
                        <a:latin typeface="ＭＳ ゴシック" panose="020B0609070205080204" pitchFamily="49" charset="-128"/>
                        <a:ea typeface="ＭＳ ゴシック" panose="020B0609070205080204" pitchFamily="49" charset="-128"/>
                      </a:endParaRPr>
                    </a:p>
                  </a:txBody>
                  <a:tcPr>
                    <a:solidFill>
                      <a:srgbClr val="0070C0"/>
                    </a:solidFill>
                  </a:tcPr>
                </a:tc>
                <a:extLst>
                  <a:ext uri="{0D108BD9-81ED-4DB2-BD59-A6C34878D82A}">
                    <a16:rowId xmlns:a16="http://schemas.microsoft.com/office/drawing/2014/main" val="10000"/>
                  </a:ext>
                </a:extLst>
              </a:tr>
              <a:tr h="2187007">
                <a:tc>
                  <a:txBody>
                    <a:bodyPr/>
                    <a:lstStyle/>
                    <a:p>
                      <a:r>
                        <a:rPr lang="ja-JP" altLang="en-US" sz="1800" b="1" dirty="0">
                          <a:latin typeface="ＭＳ ゴシック" panose="020B0609070205080204" pitchFamily="49" charset="-128"/>
                          <a:ea typeface="ＭＳ ゴシック" panose="020B0609070205080204" pitchFamily="49" charset="-128"/>
                        </a:rPr>
                        <a:t>作業時間</a:t>
                      </a:r>
                      <a:r>
                        <a:rPr lang="en-US" altLang="ja-JP" sz="1800" b="1" dirty="0">
                          <a:latin typeface="ＭＳ ゴシック" panose="020B0609070205080204" pitchFamily="49" charset="-128"/>
                          <a:ea typeface="ＭＳ ゴシック" panose="020B0609070205080204" pitchFamily="49" charset="-128"/>
                        </a:rPr>
                        <a:t>:</a:t>
                      </a:r>
                      <a:r>
                        <a:rPr lang="ja-JP" altLang="en-US" sz="1800" b="1" dirty="0">
                          <a:latin typeface="ＭＳ ゴシック" panose="020B0609070205080204" pitchFamily="49" charset="-128"/>
                          <a:ea typeface="ＭＳ ゴシック" panose="020B0609070205080204" pitchFamily="49" charset="-128"/>
                        </a:rPr>
                        <a:t> </a:t>
                      </a:r>
                      <a:r>
                        <a:rPr lang="en-US" altLang="ja-JP" sz="1800" b="1" dirty="0">
                          <a:latin typeface="ＭＳ ゴシック" panose="020B0609070205080204" pitchFamily="49" charset="-128"/>
                          <a:ea typeface="ＭＳ ゴシック" panose="020B0609070205080204" pitchFamily="49" charset="-128"/>
                        </a:rPr>
                        <a:t>20</a:t>
                      </a:r>
                      <a:r>
                        <a:rPr lang="ja-JP" altLang="en-US" sz="1800" b="1" dirty="0">
                          <a:latin typeface="ＭＳ ゴシック" panose="020B0609070205080204" pitchFamily="49" charset="-128"/>
                          <a:ea typeface="ＭＳ ゴシック" panose="020B0609070205080204" pitchFamily="49" charset="-128"/>
                        </a:rPr>
                        <a:t>分</a:t>
                      </a:r>
                      <a:r>
                        <a:rPr lang="en-US" altLang="ja-JP" sz="1800" b="1" dirty="0">
                          <a:latin typeface="ＭＳ ゴシック" panose="020B0609070205080204" pitchFamily="49" charset="-128"/>
                          <a:ea typeface="ＭＳ ゴシック" panose="020B0609070205080204" pitchFamily="49" charset="-128"/>
                        </a:rPr>
                        <a:t>/</a:t>
                      </a:r>
                      <a:r>
                        <a:rPr lang="ja-JP" altLang="en-US" sz="1800" b="1" dirty="0">
                          <a:latin typeface="ＭＳ ゴシック" panose="020B0609070205080204" pitchFamily="49" charset="-128"/>
                          <a:ea typeface="ＭＳ ゴシック" panose="020B0609070205080204" pitchFamily="49" charset="-128"/>
                        </a:rPr>
                        <a:t>回</a:t>
                      </a:r>
                      <a:endParaRPr lang="en-US" altLang="ja-JP" sz="1800" b="1"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latin typeface="ＭＳ ゴシック" panose="020B0609070205080204" pitchFamily="49" charset="-128"/>
                          <a:ea typeface="ＭＳ ゴシック" panose="020B0609070205080204" pitchFamily="49" charset="-128"/>
                        </a:rPr>
                        <a:t>ミス</a:t>
                      </a:r>
                      <a:r>
                        <a:rPr lang="en-US" altLang="ja-JP" sz="1800" b="1" dirty="0">
                          <a:latin typeface="ＭＳ ゴシック" panose="020B0609070205080204" pitchFamily="49" charset="-128"/>
                          <a:ea typeface="ＭＳ ゴシック" panose="020B0609070205080204" pitchFamily="49" charset="-128"/>
                        </a:rPr>
                        <a:t>:</a:t>
                      </a:r>
                      <a:r>
                        <a:rPr lang="ja-JP" altLang="en-US" sz="1800" b="1" dirty="0">
                          <a:latin typeface="ＭＳ ゴシック" panose="020B0609070205080204" pitchFamily="49" charset="-128"/>
                          <a:ea typeface="ＭＳ ゴシック" panose="020B0609070205080204" pitchFamily="49" charset="-128"/>
                        </a:rPr>
                        <a:t> </a:t>
                      </a:r>
                      <a:r>
                        <a:rPr lang="en-US" altLang="ja-JP" sz="1800" b="1" dirty="0">
                          <a:latin typeface="ＭＳ ゴシック" panose="020B0609070205080204" pitchFamily="49" charset="-128"/>
                          <a:ea typeface="ＭＳ ゴシック" panose="020B0609070205080204" pitchFamily="49" charset="-128"/>
                        </a:rPr>
                        <a:t>4</a:t>
                      </a:r>
                      <a:r>
                        <a:rPr lang="ja-JP" altLang="en-US" sz="1800" b="1" dirty="0">
                          <a:latin typeface="ＭＳ ゴシック" panose="020B0609070205080204" pitchFamily="49" charset="-128"/>
                          <a:ea typeface="ＭＳ ゴシック" panose="020B0609070205080204" pitchFamily="49" charset="-128"/>
                        </a:rPr>
                        <a:t>件</a:t>
                      </a:r>
                      <a:r>
                        <a:rPr lang="en-US" altLang="ja-JP" sz="1800" b="1" dirty="0">
                          <a:latin typeface="ＭＳ ゴシック" panose="020B0609070205080204" pitchFamily="49" charset="-128"/>
                          <a:ea typeface="ＭＳ ゴシック" panose="020B0609070205080204" pitchFamily="49" charset="-128"/>
                        </a:rPr>
                        <a:t>/</a:t>
                      </a:r>
                      <a:r>
                        <a:rPr lang="ja-JP" altLang="en-US" sz="1800" b="1" dirty="0">
                          <a:latin typeface="ＭＳ ゴシック" panose="020B0609070205080204" pitchFamily="49" charset="-128"/>
                          <a:ea typeface="ＭＳ ゴシック" panose="020B0609070205080204" pitchFamily="49" charset="-128"/>
                        </a:rPr>
                        <a:t>月</a:t>
                      </a:r>
                    </a:p>
                    <a:p>
                      <a:endParaRPr lang="en-US" altLang="ja-JP" sz="1800" b="1" dirty="0">
                        <a:latin typeface="ＭＳ ゴシック" panose="020B0609070205080204" pitchFamily="49" charset="-128"/>
                        <a:ea typeface="ＭＳ ゴシック" panose="020B0609070205080204" pitchFamily="49" charset="-128"/>
                      </a:endParaRPr>
                    </a:p>
                  </a:txBody>
                  <a:tcPr>
                    <a:solidFill>
                      <a:schemeClr val="accent1">
                        <a:lumMod val="20000"/>
                        <a:lumOff val="80000"/>
                      </a:schemeClr>
                    </a:solidFill>
                  </a:tcPr>
                </a:tc>
                <a:tc>
                  <a:txBody>
                    <a:bodyPr/>
                    <a:lstStyle/>
                    <a:p>
                      <a:r>
                        <a:rPr lang="ja-JP" altLang="en-US" sz="1800" b="1" dirty="0">
                          <a:latin typeface="ＭＳ ゴシック" panose="020B0609070205080204" pitchFamily="49" charset="-128"/>
                          <a:ea typeface="ＭＳ ゴシック" panose="020B0609070205080204" pitchFamily="49" charset="-128"/>
                        </a:rPr>
                        <a:t>作業時間</a:t>
                      </a:r>
                      <a:r>
                        <a:rPr lang="en-US" altLang="ja-JP" sz="1800" b="1" dirty="0">
                          <a:latin typeface="ＭＳ ゴシック" panose="020B0609070205080204" pitchFamily="49" charset="-128"/>
                          <a:ea typeface="ＭＳ ゴシック" panose="020B0609070205080204" pitchFamily="49" charset="-128"/>
                        </a:rPr>
                        <a:t>:3</a:t>
                      </a:r>
                      <a:r>
                        <a:rPr lang="ja-JP" altLang="en-US" sz="1800" b="1" dirty="0">
                          <a:latin typeface="ＭＳ ゴシック" panose="020B0609070205080204" pitchFamily="49" charset="-128"/>
                          <a:ea typeface="ＭＳ ゴシック" panose="020B0609070205080204" pitchFamily="49" charset="-128"/>
                        </a:rPr>
                        <a:t>分</a:t>
                      </a:r>
                      <a:r>
                        <a:rPr lang="en-US" altLang="ja-JP" sz="1800" b="1" dirty="0">
                          <a:latin typeface="ＭＳ ゴシック" panose="020B0609070205080204" pitchFamily="49" charset="-128"/>
                          <a:ea typeface="ＭＳ ゴシック" panose="020B0609070205080204" pitchFamily="49" charset="-128"/>
                        </a:rPr>
                        <a:t>/</a:t>
                      </a:r>
                      <a:r>
                        <a:rPr lang="ja-JP" altLang="en-US" sz="1800" b="1" dirty="0">
                          <a:latin typeface="ＭＳ ゴシック" panose="020B0609070205080204" pitchFamily="49" charset="-128"/>
                          <a:ea typeface="ＭＳ ゴシック" panose="020B0609070205080204" pitchFamily="49" charset="-128"/>
                        </a:rPr>
                        <a:t>回</a:t>
                      </a:r>
                      <a:endParaRPr lang="en-US" altLang="ja-JP" sz="1800" b="1" dirty="0">
                        <a:latin typeface="ＭＳ ゴシック" panose="020B0609070205080204" pitchFamily="49" charset="-128"/>
                        <a:ea typeface="ＭＳ ゴシック" panose="020B0609070205080204" pitchFamily="4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b="1" dirty="0">
                          <a:latin typeface="ＭＳ ゴシック" panose="020B0609070205080204" pitchFamily="49" charset="-128"/>
                          <a:ea typeface="ＭＳ ゴシック" panose="020B0609070205080204" pitchFamily="49" charset="-128"/>
                        </a:rPr>
                        <a:t>ミス</a:t>
                      </a:r>
                      <a:r>
                        <a:rPr lang="en-US" altLang="ja-JP" sz="1800" b="1" dirty="0">
                          <a:latin typeface="ＭＳ ゴシック" panose="020B0609070205080204" pitchFamily="49" charset="-128"/>
                          <a:ea typeface="ＭＳ ゴシック" panose="020B0609070205080204" pitchFamily="49" charset="-128"/>
                        </a:rPr>
                        <a:t>:0</a:t>
                      </a:r>
                      <a:r>
                        <a:rPr lang="ja-JP" altLang="en-US" sz="1800" b="1" dirty="0">
                          <a:latin typeface="ＭＳ ゴシック" panose="020B0609070205080204" pitchFamily="49" charset="-128"/>
                          <a:ea typeface="ＭＳ ゴシック" panose="020B0609070205080204" pitchFamily="49" charset="-128"/>
                        </a:rPr>
                        <a:t>件</a:t>
                      </a:r>
                      <a:r>
                        <a:rPr lang="en-US" altLang="ja-JP" sz="1800" b="1" dirty="0">
                          <a:latin typeface="ＭＳ ゴシック" panose="020B0609070205080204" pitchFamily="49" charset="-128"/>
                          <a:ea typeface="ＭＳ ゴシック" panose="020B0609070205080204" pitchFamily="49" charset="-128"/>
                        </a:rPr>
                        <a:t>/</a:t>
                      </a:r>
                      <a:r>
                        <a:rPr lang="ja-JP" altLang="en-US" sz="1800" b="1" dirty="0">
                          <a:latin typeface="ＭＳ ゴシック" panose="020B0609070205080204" pitchFamily="49" charset="-128"/>
                          <a:ea typeface="ＭＳ ゴシック" panose="020B0609070205080204" pitchFamily="49" charset="-128"/>
                        </a:rPr>
                        <a:t>月</a:t>
                      </a:r>
                    </a:p>
                    <a:p>
                      <a:endParaRPr lang="ja-JP" altLang="en-US" sz="1800" b="1" dirty="0">
                        <a:latin typeface="ＭＳ ゴシック" panose="020B0609070205080204" pitchFamily="49" charset="-128"/>
                        <a:ea typeface="ＭＳ ゴシック" panose="020B0609070205080204" pitchFamily="49" charset="-128"/>
                      </a:endParaRPr>
                    </a:p>
                    <a:p>
                      <a:endParaRPr lang="en-US" altLang="ja-JP" sz="1800" b="1" dirty="0">
                        <a:latin typeface="ＭＳ ゴシック" panose="020B0609070205080204" pitchFamily="49" charset="-128"/>
                        <a:ea typeface="ＭＳ ゴシック" panose="020B0609070205080204" pitchFamily="49" charset="-128"/>
                      </a:endParaRPr>
                    </a:p>
                  </a:txBody>
                  <a:tcPr>
                    <a:solidFill>
                      <a:schemeClr val="accent5">
                        <a:lumMod val="20000"/>
                        <a:lumOff val="80000"/>
                      </a:schemeClr>
                    </a:solidFill>
                  </a:tcPr>
                </a:tc>
                <a:extLst>
                  <a:ext uri="{0D108BD9-81ED-4DB2-BD59-A6C34878D82A}">
                    <a16:rowId xmlns:a16="http://schemas.microsoft.com/office/drawing/2014/main" val="10001"/>
                  </a:ext>
                </a:extLst>
              </a:tr>
              <a:tr h="1287315">
                <a:tc gridSpan="2">
                  <a:txBody>
                    <a:bodyPr/>
                    <a:lstStyle/>
                    <a:p>
                      <a:pPr algn="ctr"/>
                      <a:r>
                        <a:rPr lang="ja-JP" altLang="en-US" sz="2400" b="1" dirty="0"/>
                        <a:t>削減率</a:t>
                      </a:r>
                      <a:r>
                        <a:rPr lang="ja-JP" altLang="en-US" sz="2400" dirty="0"/>
                        <a:t> </a:t>
                      </a:r>
                      <a:endParaRPr lang="en-US" altLang="ja-JP" sz="2400" dirty="0"/>
                    </a:p>
                    <a:p>
                      <a:pPr algn="ctr"/>
                      <a:r>
                        <a:rPr lang="ja-JP" altLang="en-US" sz="2400" dirty="0"/>
                        <a:t>作業時間：</a:t>
                      </a:r>
                      <a:r>
                        <a:rPr lang="en-US" altLang="ja-JP" sz="2400" dirty="0"/>
                        <a:t>85% </a:t>
                      </a:r>
                    </a:p>
                    <a:p>
                      <a:pPr algn="ctr"/>
                      <a:r>
                        <a:rPr lang="ja-JP" altLang="en-US" sz="2400" dirty="0"/>
                        <a:t>ミス：</a:t>
                      </a:r>
                      <a:r>
                        <a:rPr lang="en-US" altLang="ja-JP" sz="2400" dirty="0"/>
                        <a:t>100%</a:t>
                      </a:r>
                      <a:endParaRPr sz="2400" dirty="0">
                        <a:latin typeface="Meiryo"/>
                      </a:endParaRPr>
                    </a:p>
                  </a:txBody>
                  <a:tcPr anchor="ctr">
                    <a:solidFill>
                      <a:schemeClr val="accent2">
                        <a:lumMod val="20000"/>
                        <a:lumOff val="80000"/>
                      </a:schemeClr>
                    </a:solidFill>
                  </a:tcPr>
                </a:tc>
                <a:tc hMerge="1">
                  <a:txBody>
                    <a:bodyPr/>
                    <a:lstStyle/>
                    <a:p>
                      <a:endParaRPr sz="1400" dirty="0">
                        <a:latin typeface="Meiryo"/>
                      </a:endParaRPr>
                    </a:p>
                  </a:txBody>
                  <a:tcPr/>
                </a:tc>
                <a:extLst>
                  <a:ext uri="{0D108BD9-81ED-4DB2-BD59-A6C34878D82A}">
                    <a16:rowId xmlns:a16="http://schemas.microsoft.com/office/drawing/2014/main" val="10003"/>
                  </a:ext>
                </a:extLst>
              </a:tr>
            </a:tbl>
          </a:graphicData>
        </a:graphic>
      </p:graphicFrame>
      <p:sp>
        <p:nvSpPr>
          <p:cNvPr id="8" name="テキスト ボックス 7">
            <a:extLst>
              <a:ext uri="{FF2B5EF4-FFF2-40B4-BE49-F238E27FC236}">
                <a16:creationId xmlns:a16="http://schemas.microsoft.com/office/drawing/2014/main" id="{DBBF5265-FEEF-C736-4725-B7AE92111711}"/>
              </a:ext>
            </a:extLst>
          </p:cNvPr>
          <p:cNvSpPr txBox="1"/>
          <p:nvPr/>
        </p:nvSpPr>
        <p:spPr>
          <a:xfrm>
            <a:off x="4914900" y="517670"/>
            <a:ext cx="6629400" cy="1077218"/>
          </a:xfrm>
          <a:prstGeom prst="rect">
            <a:avLst/>
          </a:prstGeom>
          <a:solidFill>
            <a:schemeClr val="accent5">
              <a:lumMod val="40000"/>
              <a:lumOff val="60000"/>
            </a:schemeClr>
          </a:solidFill>
        </p:spPr>
        <p:txBody>
          <a:bodyPr wrap="square" rtlCol="0">
            <a:spAutoFit/>
          </a:bodyPr>
          <a:lstStyle/>
          <a:p>
            <a:pPr algn="ctr"/>
            <a:r>
              <a:rPr lang="ja-JP" altLang="en-US" sz="3200" dirty="0">
                <a:latin typeface="ＭＳ ゴシック" panose="020B0609070205080204" pitchFamily="49" charset="-128"/>
                <a:ea typeface="ＭＳ ゴシック" panose="020B0609070205080204" pitchFamily="49" charset="-128"/>
              </a:rPr>
              <a:t>作業時間 </a:t>
            </a:r>
            <a:r>
              <a:rPr lang="en-US" altLang="ja-JP" sz="3200" dirty="0">
                <a:latin typeface="ＭＳ ゴシック" panose="020B0609070205080204" pitchFamily="49" charset="-128"/>
                <a:ea typeface="ＭＳ ゴシック" panose="020B0609070205080204" pitchFamily="49" charset="-128"/>
              </a:rPr>
              <a:t>20</a:t>
            </a:r>
            <a:r>
              <a:rPr lang="ja-JP" altLang="en-US" sz="3200" dirty="0">
                <a:latin typeface="ＭＳ ゴシック" panose="020B0609070205080204" pitchFamily="49" charset="-128"/>
                <a:ea typeface="ＭＳ ゴシック" panose="020B0609070205080204" pitchFamily="49" charset="-128"/>
              </a:rPr>
              <a:t>分 → </a:t>
            </a:r>
            <a:r>
              <a:rPr lang="en-US" altLang="ja-JP" sz="3200" dirty="0">
                <a:latin typeface="ＭＳ ゴシック" panose="020B0609070205080204" pitchFamily="49" charset="-128"/>
                <a:ea typeface="ＭＳ ゴシック" panose="020B0609070205080204" pitchFamily="49" charset="-128"/>
              </a:rPr>
              <a:t>3</a:t>
            </a:r>
            <a:r>
              <a:rPr lang="ja-JP" altLang="en-US" sz="3200" dirty="0">
                <a:latin typeface="ＭＳ ゴシック" panose="020B0609070205080204" pitchFamily="49" charset="-128"/>
                <a:ea typeface="ＭＳ ゴシック" panose="020B0609070205080204" pitchFamily="49" charset="-128"/>
              </a:rPr>
              <a:t>分（▲</a:t>
            </a:r>
            <a:r>
              <a:rPr lang="en-US" altLang="ja-JP" sz="3200" dirty="0">
                <a:latin typeface="ＭＳ ゴシック" panose="020B0609070205080204" pitchFamily="49" charset="-128"/>
                <a:ea typeface="ＭＳ ゴシック" panose="020B0609070205080204" pitchFamily="49" charset="-128"/>
              </a:rPr>
              <a:t>85%</a:t>
            </a:r>
            <a:r>
              <a:rPr lang="ja-JP" altLang="en-US" sz="3200" dirty="0">
                <a:latin typeface="ＭＳ ゴシック" panose="020B0609070205080204" pitchFamily="49" charset="-128"/>
                <a:ea typeface="ＭＳ ゴシック" panose="020B0609070205080204" pitchFamily="49" charset="-128"/>
              </a:rPr>
              <a:t>）</a:t>
            </a:r>
            <a:endParaRPr lang="en-US" altLang="ja-JP" sz="3200" dirty="0">
              <a:latin typeface="ＭＳ ゴシック" panose="020B0609070205080204" pitchFamily="49" charset="-128"/>
              <a:ea typeface="ＭＳ ゴシック" panose="020B0609070205080204" pitchFamily="49" charset="-128"/>
            </a:endParaRPr>
          </a:p>
          <a:p>
            <a:pPr algn="ctr"/>
            <a:r>
              <a:rPr lang="ja-JP" altLang="en-US" sz="3200" dirty="0">
                <a:latin typeface="ＭＳ ゴシック" panose="020B0609070205080204" pitchFamily="49" charset="-128"/>
                <a:ea typeface="ＭＳ ゴシック" panose="020B0609070205080204" pitchFamily="49" charset="-128"/>
              </a:rPr>
              <a:t>ミス </a:t>
            </a:r>
            <a:r>
              <a:rPr lang="en-US" altLang="ja-JP" sz="3200" dirty="0">
                <a:latin typeface="ＭＳ ゴシック" panose="020B0609070205080204" pitchFamily="49" charset="-128"/>
                <a:ea typeface="ＭＳ ゴシック" panose="020B0609070205080204" pitchFamily="49" charset="-128"/>
              </a:rPr>
              <a:t>4</a:t>
            </a:r>
            <a:r>
              <a:rPr lang="ja-JP" altLang="en-US" sz="3200" dirty="0">
                <a:latin typeface="ＭＳ ゴシック" panose="020B0609070205080204" pitchFamily="49" charset="-128"/>
                <a:ea typeface="ＭＳ ゴシック" panose="020B0609070205080204" pitchFamily="49" charset="-128"/>
              </a:rPr>
              <a:t>件</a:t>
            </a:r>
            <a:r>
              <a:rPr lang="en-US" altLang="ja-JP" sz="3200" dirty="0">
                <a:latin typeface="ＭＳ ゴシック" panose="020B0609070205080204" pitchFamily="49" charset="-128"/>
                <a:ea typeface="ＭＳ ゴシック" panose="020B0609070205080204" pitchFamily="49" charset="-128"/>
              </a:rPr>
              <a:t>/</a:t>
            </a:r>
            <a:r>
              <a:rPr lang="ja-JP" altLang="en-US" sz="3200" dirty="0">
                <a:latin typeface="ＭＳ ゴシック" panose="020B0609070205080204" pitchFamily="49" charset="-128"/>
                <a:ea typeface="ＭＳ ゴシック" panose="020B0609070205080204" pitchFamily="49" charset="-128"/>
              </a:rPr>
              <a:t>月 → </a:t>
            </a:r>
            <a:r>
              <a:rPr lang="en-US" altLang="ja-JP" sz="3200" dirty="0">
                <a:latin typeface="ＭＳ ゴシック" panose="020B0609070205080204" pitchFamily="49" charset="-128"/>
                <a:ea typeface="ＭＳ ゴシック" panose="020B0609070205080204" pitchFamily="49" charset="-128"/>
              </a:rPr>
              <a:t>0</a:t>
            </a:r>
            <a:r>
              <a:rPr lang="ja-JP" altLang="en-US" sz="3200" dirty="0">
                <a:latin typeface="ＭＳ ゴシック" panose="020B0609070205080204" pitchFamily="49" charset="-128"/>
                <a:ea typeface="ＭＳ ゴシック" panose="020B0609070205080204" pitchFamily="49" charset="-128"/>
              </a:rPr>
              <a:t>件</a:t>
            </a:r>
            <a:endParaRPr kumimoji="1" lang="ja-JP" altLang="en-US" sz="3200" dirty="0">
              <a:latin typeface="ＭＳ ゴシック" panose="020B0609070205080204" pitchFamily="49" charset="-128"/>
              <a:ea typeface="ＭＳ ゴシック" panose="020B0609070205080204" pitchFamily="49" charset="-128"/>
            </a:endParaRPr>
          </a:p>
        </p:txBody>
      </p:sp>
      <mc:AlternateContent xmlns:mc="http://schemas.openxmlformats.org/markup-compatibility/2006">
        <mc:Choice xmlns:p14="http://schemas.microsoft.com/office/powerpoint/2010/main" Requires="p14">
          <p:contentPart p14:bwMode="auto" r:id="rId2">
            <p14:nvContentPartPr>
              <p14:cNvPr id="12" name="インク 11">
                <a:extLst>
                  <a:ext uri="{FF2B5EF4-FFF2-40B4-BE49-F238E27FC236}">
                    <a16:creationId xmlns:a16="http://schemas.microsoft.com/office/drawing/2014/main" id="{99953FDD-C93B-FD97-941C-DF545E05302B}"/>
                  </a:ext>
                </a:extLst>
              </p14:cNvPr>
              <p14:cNvContentPartPr/>
              <p14:nvPr/>
            </p14:nvContentPartPr>
            <p14:xfrm>
              <a:off x="6571980" y="3257130"/>
              <a:ext cx="655200" cy="537840"/>
            </p14:xfrm>
          </p:contentPart>
        </mc:Choice>
        <mc:Fallback>
          <p:pic>
            <p:nvPicPr>
              <p:cNvPr id="12" name="インク 11">
                <a:extLst>
                  <a:ext uri="{FF2B5EF4-FFF2-40B4-BE49-F238E27FC236}">
                    <a16:creationId xmlns:a16="http://schemas.microsoft.com/office/drawing/2014/main" id="{99953FDD-C93B-FD97-941C-DF545E05302B}"/>
                  </a:ext>
                </a:extLst>
              </p:cNvPr>
              <p:cNvPicPr/>
              <p:nvPr/>
            </p:nvPicPr>
            <p:blipFill>
              <a:blip r:embed="rId3"/>
              <a:stretch>
                <a:fillRect/>
              </a:stretch>
            </p:blipFill>
            <p:spPr>
              <a:xfrm>
                <a:off x="6509340" y="3194490"/>
                <a:ext cx="780840" cy="663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インク 13">
                <a:extLst>
                  <a:ext uri="{FF2B5EF4-FFF2-40B4-BE49-F238E27FC236}">
                    <a16:creationId xmlns:a16="http://schemas.microsoft.com/office/drawing/2014/main" id="{98732C42-A6DF-EDEB-7F41-B3CC62FDBA05}"/>
                  </a:ext>
                </a:extLst>
              </p14:cNvPr>
              <p14:cNvContentPartPr/>
              <p14:nvPr/>
            </p14:nvContentPartPr>
            <p14:xfrm>
              <a:off x="6619500" y="3181170"/>
              <a:ext cx="676800" cy="638280"/>
            </p14:xfrm>
          </p:contentPart>
        </mc:Choice>
        <mc:Fallback>
          <p:pic>
            <p:nvPicPr>
              <p:cNvPr id="14" name="インク 13">
                <a:extLst>
                  <a:ext uri="{FF2B5EF4-FFF2-40B4-BE49-F238E27FC236}">
                    <a16:creationId xmlns:a16="http://schemas.microsoft.com/office/drawing/2014/main" id="{98732C42-A6DF-EDEB-7F41-B3CC62FDBA05}"/>
                  </a:ext>
                </a:extLst>
              </p:cNvPr>
              <p:cNvPicPr/>
              <p:nvPr/>
            </p:nvPicPr>
            <p:blipFill>
              <a:blip r:embed="rId5"/>
              <a:stretch>
                <a:fillRect/>
              </a:stretch>
            </p:blipFill>
            <p:spPr>
              <a:xfrm>
                <a:off x="6556860" y="3118170"/>
                <a:ext cx="802440" cy="763920"/>
              </a:xfrm>
              <a:prstGeom prst="rect">
                <a:avLst/>
              </a:prstGeom>
            </p:spPr>
          </p:pic>
        </mc:Fallback>
      </mc:AlternateContent>
      <p:pic>
        <p:nvPicPr>
          <p:cNvPr id="16" name="図 15">
            <a:extLst>
              <a:ext uri="{FF2B5EF4-FFF2-40B4-BE49-F238E27FC236}">
                <a16:creationId xmlns:a16="http://schemas.microsoft.com/office/drawing/2014/main" id="{81E96056-C989-1127-2759-CA822A189542}"/>
              </a:ext>
            </a:extLst>
          </p:cNvPr>
          <p:cNvPicPr>
            <a:picLocks noChangeAspect="1"/>
          </p:cNvPicPr>
          <p:nvPr/>
        </p:nvPicPr>
        <p:blipFill>
          <a:blip r:embed="rId6"/>
          <a:stretch>
            <a:fillRect/>
          </a:stretch>
        </p:blipFill>
        <p:spPr>
          <a:xfrm>
            <a:off x="5696320" y="3371920"/>
            <a:ext cx="998019" cy="998019"/>
          </a:xfrm>
          <a:prstGeom prst="rect">
            <a:avLst/>
          </a:prstGeom>
        </p:spPr>
      </p:pic>
      <mc:AlternateContent xmlns:mc="http://schemas.openxmlformats.org/markup-compatibility/2006">
        <mc:Choice xmlns:p14="http://schemas.microsoft.com/office/powerpoint/2010/main" Requires="p14">
          <p:contentPart p14:bwMode="auto" r:id="rId7">
            <p14:nvContentPartPr>
              <p14:cNvPr id="23" name="インク 22">
                <a:extLst>
                  <a:ext uri="{FF2B5EF4-FFF2-40B4-BE49-F238E27FC236}">
                    <a16:creationId xmlns:a16="http://schemas.microsoft.com/office/drawing/2014/main" id="{E281C291-2CC0-74F5-0AE1-91D33DFB9BCA}"/>
                  </a:ext>
                </a:extLst>
              </p14:cNvPr>
              <p14:cNvContentPartPr/>
              <p14:nvPr/>
            </p14:nvContentPartPr>
            <p14:xfrm>
              <a:off x="9989820" y="3113850"/>
              <a:ext cx="860400" cy="810720"/>
            </p14:xfrm>
          </p:contentPart>
        </mc:Choice>
        <mc:Fallback>
          <p:pic>
            <p:nvPicPr>
              <p:cNvPr id="23" name="インク 22">
                <a:extLst>
                  <a:ext uri="{FF2B5EF4-FFF2-40B4-BE49-F238E27FC236}">
                    <a16:creationId xmlns:a16="http://schemas.microsoft.com/office/drawing/2014/main" id="{E281C291-2CC0-74F5-0AE1-91D33DFB9BCA}"/>
                  </a:ext>
                </a:extLst>
              </p:cNvPr>
              <p:cNvPicPr/>
              <p:nvPr/>
            </p:nvPicPr>
            <p:blipFill>
              <a:blip r:embed="rId8"/>
              <a:stretch>
                <a:fillRect/>
              </a:stretch>
            </p:blipFill>
            <p:spPr>
              <a:xfrm>
                <a:off x="9926820" y="3050850"/>
                <a:ext cx="986040" cy="936360"/>
              </a:xfrm>
              <a:prstGeom prst="rect">
                <a:avLst/>
              </a:prstGeom>
            </p:spPr>
          </p:pic>
        </mc:Fallback>
      </mc:AlternateContent>
      <p:pic>
        <p:nvPicPr>
          <p:cNvPr id="25" name="図 24">
            <a:extLst>
              <a:ext uri="{FF2B5EF4-FFF2-40B4-BE49-F238E27FC236}">
                <a16:creationId xmlns:a16="http://schemas.microsoft.com/office/drawing/2014/main" id="{2A054BC2-EE51-2576-1107-FEA81B4DC916}"/>
              </a:ext>
            </a:extLst>
          </p:cNvPr>
          <p:cNvPicPr>
            <a:picLocks noChangeAspect="1"/>
          </p:cNvPicPr>
          <p:nvPr/>
        </p:nvPicPr>
        <p:blipFill>
          <a:blip r:embed="rId9"/>
          <a:stretch>
            <a:fillRect/>
          </a:stretch>
        </p:blipFill>
        <p:spPr>
          <a:xfrm>
            <a:off x="8703550" y="3150739"/>
            <a:ext cx="1219200" cy="1219200"/>
          </a:xfrm>
          <a:prstGeom prst="rect">
            <a:avLst/>
          </a:prstGeom>
        </p:spPr>
      </p:pic>
    </p:spTree>
    <p:extLst>
      <p:ext uri="{BB962C8B-B14F-4D97-AF65-F5344CB8AC3E}">
        <p14:creationId xmlns:p14="http://schemas.microsoft.com/office/powerpoint/2010/main" val="3590309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CA33A6-0396-55D3-F0D3-F8CAF0136B6A}"/>
              </a:ext>
            </a:extLst>
          </p:cNvPr>
          <p:cNvSpPr>
            <a:spLocks noGrp="1"/>
          </p:cNvSpPr>
          <p:nvPr>
            <p:ph type="title"/>
          </p:nvPr>
        </p:nvSpPr>
        <p:spPr/>
        <p:txBody>
          <a:bodyPr>
            <a:normAutofit/>
          </a:bodyPr>
          <a:lstStyle/>
          <a:p>
            <a:r>
              <a:rPr lang="en-US" altLang="ja-JP" sz="3600" b="1" dirty="0">
                <a:latin typeface="ＭＳ ゴシック" panose="020B0609070205080204" pitchFamily="49" charset="-128"/>
                <a:ea typeface="ＭＳ ゴシック" panose="020B0609070205080204" pitchFamily="49" charset="-128"/>
              </a:rPr>
              <a:t>7. </a:t>
            </a:r>
            <a:r>
              <a:rPr lang="ja-JP" altLang="en-US" sz="3600" b="1" dirty="0">
                <a:latin typeface="ＭＳ ゴシック" panose="020B0609070205080204" pitchFamily="49" charset="-128"/>
                <a:ea typeface="ＭＳ ゴシック" panose="020B0609070205080204" pitchFamily="49" charset="-128"/>
              </a:rPr>
              <a:t>デモ</a:t>
            </a:r>
            <a:br>
              <a:rPr lang="en-US" altLang="ja-JP" sz="3600" b="1" dirty="0">
                <a:latin typeface="ＭＳ ゴシック" panose="020B0609070205080204" pitchFamily="49" charset="-128"/>
                <a:ea typeface="ＭＳ ゴシック" panose="020B0609070205080204" pitchFamily="49" charset="-128"/>
              </a:rPr>
            </a:br>
            <a:r>
              <a:rPr lang="ja-JP" altLang="en-US" sz="3600" b="1" dirty="0">
                <a:latin typeface="ＭＳ ゴシック" panose="020B0609070205080204" pitchFamily="49" charset="-128"/>
                <a:ea typeface="ＭＳ ゴシック" panose="020B0609070205080204" pitchFamily="49" charset="-128"/>
              </a:rPr>
              <a:t>（スクリーンショット）</a:t>
            </a:r>
            <a:endParaRPr kumimoji="1" lang="ja-JP" altLang="en-US" sz="3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96134913"/>
      </p:ext>
    </p:extLst>
  </p:cSld>
  <p:clrMapOvr>
    <a:masterClrMapping/>
  </p:clrMapOvr>
</p:sld>
</file>

<file path=ppt/theme/theme1.xml><?xml version="1.0" encoding="utf-8"?>
<a:theme xmlns:a="http://schemas.openxmlformats.org/drawingml/2006/main" name="アトラス">
  <a:themeElements>
    <a:clrScheme name="アトラス">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アトラス">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アトラス">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TM16401371[[fn=アトラス]]</Template>
  <TotalTime>247</TotalTime>
  <Words>1477</Words>
  <Application>Microsoft Office PowerPoint</Application>
  <PresentationFormat>ワイド画面</PresentationFormat>
  <Paragraphs>124</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ＭＳ ゴシック</vt:lpstr>
      <vt:lpstr>Meiryo</vt:lpstr>
      <vt:lpstr>Calibri Light</vt:lpstr>
      <vt:lpstr>Consolas</vt:lpstr>
      <vt:lpstr>Rockwell</vt:lpstr>
      <vt:lpstr>Wingdings</vt:lpstr>
      <vt:lpstr>アトラス</vt:lpstr>
      <vt:lpstr>Excel VBA ポートフォリオ テキスト大量読み込みマクロ</vt:lpstr>
      <vt:lpstr>目次</vt:lpstr>
      <vt:lpstr>1.概要</vt:lpstr>
      <vt:lpstr>2.課題 (Before)</vt:lpstr>
      <vt:lpstr>3.解決策(After)</vt:lpstr>
      <vt:lpstr>4.仕組みとワークフロー</vt:lpstr>
      <vt:lpstr>5.機能一覧 (サンプルの観点)</vt:lpstr>
      <vt:lpstr>6.効果 (Before / After)</vt:lpstr>
      <vt:lpstr>7. デモ （スクリーンショット）</vt:lpstr>
      <vt:lpstr>PowerPoint プレゼンテーション</vt:lpstr>
      <vt:lpstr>PowerPoint プレゼンテーション</vt:lpstr>
      <vt:lpstr>PowerPoint プレゼンテーション</vt:lpstr>
      <vt:lpstr>8.コードの要点 （ハイライト）</vt:lpstr>
      <vt:lpstr>9.再利用方法・適用範囲</vt:lpstr>
      <vt:lpstr>10.制約・リスクと対策</vt:lpstr>
      <vt:lpstr>11.今後の拡張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megumi dobashi</dc:creator>
  <cp:lastModifiedBy>megumi dobashi</cp:lastModifiedBy>
  <cp:revision>2</cp:revision>
  <dcterms:created xsi:type="dcterms:W3CDTF">2025-08-27T06:11:58Z</dcterms:created>
  <dcterms:modified xsi:type="dcterms:W3CDTF">2025-08-28T09:14:58Z</dcterms:modified>
</cp:coreProperties>
</file>