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kumimoji="1"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A30F63-470E-6E01-C973-95EBAF2F4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Meiryo"/>
              </a:rPr>
              <a:t>Excel VBA </a:t>
            </a:r>
            <a:r>
              <a:rPr lang="ja-JP" altLang="en-US" dirty="0">
                <a:latin typeface="Meiryo"/>
              </a:rPr>
              <a:t>ポートフォリオ</a:t>
            </a:r>
            <a:br>
              <a:rPr lang="ja-JP" altLang="en-US" dirty="0">
                <a:latin typeface="Meiryo"/>
              </a:rPr>
            </a:br>
            <a:r>
              <a:rPr lang="ja-JP" altLang="en-US" dirty="0">
                <a:latin typeface="Meiryo"/>
              </a:rPr>
              <a:t>テキスト大量読み込みマクロ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E8EF03A-F2D9-2E86-6F72-95F64E754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ja-JP" dirty="0">
                <a:latin typeface="Meiryo"/>
              </a:rPr>
            </a:br>
            <a:r>
              <a:rPr lang="ja-JP" altLang="en-US" dirty="0">
                <a:latin typeface="Meiryo"/>
              </a:rPr>
              <a:t>業務ログ等の大量テキストをワンクリックで整形・集約</a:t>
            </a:r>
            <a:br>
              <a:rPr lang="en-US" altLang="ja-JP" dirty="0">
                <a:latin typeface="Meiryo"/>
              </a:rPr>
            </a:br>
            <a:br>
              <a:rPr lang="ja-JP" altLang="en-US" dirty="0">
                <a:latin typeface="Meiryo"/>
              </a:rPr>
            </a:br>
            <a:r>
              <a:rPr lang="ja-JP" altLang="en-US" dirty="0">
                <a:latin typeface="Meiryo"/>
              </a:rPr>
              <a:t>土橋惠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19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8D16CF-AA01-56A3-3D30-AE9F5A9C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latin typeface="Meiryo"/>
              </a:rPr>
              <a:t>7. </a:t>
            </a:r>
            <a:r>
              <a:rPr lang="ja-JP" altLang="en-US" b="1" dirty="0">
                <a:latin typeface="Meiryo"/>
              </a:rPr>
              <a:t>デモ</a:t>
            </a:r>
            <a:br>
              <a:rPr lang="en-US" altLang="ja-JP" b="1" dirty="0">
                <a:latin typeface="Meiryo"/>
              </a:rPr>
            </a:br>
            <a:r>
              <a:rPr lang="ja-JP" altLang="en-US" b="1" dirty="0">
                <a:latin typeface="Meiryo"/>
              </a:rPr>
              <a:t>（スクリーンショット）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437C4A-E87C-6E3B-91A2-910905A87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454114"/>
          </a:xfrm>
        </p:spPr>
        <p:txBody>
          <a:bodyPr/>
          <a:lstStyle/>
          <a:p>
            <a:r>
              <a:rPr lang="ja-JP" altLang="en-US" dirty="0"/>
              <a:t>完了メッセージ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9AD96BD-AE16-E4B4-FEE4-EE0DCDB2F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332" y="1293547"/>
            <a:ext cx="4770120" cy="35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9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79F6E5-4010-2647-F1E6-E0D0B7DD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latin typeface="Meiryo"/>
              </a:rPr>
              <a:t>7. </a:t>
            </a:r>
            <a:r>
              <a:rPr lang="ja-JP" altLang="en-US" b="1" dirty="0">
                <a:latin typeface="Meiryo"/>
              </a:rPr>
              <a:t>デモ</a:t>
            </a:r>
            <a:br>
              <a:rPr lang="en-US" altLang="ja-JP" b="1" dirty="0">
                <a:latin typeface="Meiryo"/>
              </a:rPr>
            </a:br>
            <a:r>
              <a:rPr lang="ja-JP" altLang="en-US" b="1" dirty="0">
                <a:latin typeface="Meiryo"/>
              </a:rPr>
              <a:t>（スクリーンショット）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93E071-4118-B2E9-BC4B-D3958ADB4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476974"/>
          </a:xfrm>
        </p:spPr>
        <p:txBody>
          <a:bodyPr/>
          <a:lstStyle/>
          <a:p>
            <a:r>
              <a:rPr lang="ja-JP" altLang="en-US" dirty="0"/>
              <a:t>取り込み後の表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5BEC7DE-13B7-349D-3627-A73E7E69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320" y="1280160"/>
            <a:ext cx="623316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7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19E643-EA72-282A-74D5-C82A4839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latin typeface="Meiryo"/>
              </a:rPr>
              <a:t>8. </a:t>
            </a:r>
            <a:r>
              <a:rPr lang="ja-JP" altLang="en-US" b="1" dirty="0">
                <a:latin typeface="Meiryo"/>
              </a:rPr>
              <a:t>コードの要点（ハイライト）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028F8A-97ED-5233-6A6E-A75814A7E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Meiryo"/>
              </a:rPr>
              <a:t>ファイル走査：</a:t>
            </a:r>
            <a:r>
              <a:rPr lang="en-US" altLang="ja-JP" dirty="0" err="1">
                <a:latin typeface="Meiryo"/>
              </a:rPr>
              <a:t>FileSystemObject</a:t>
            </a:r>
            <a:r>
              <a:rPr lang="en-US" altLang="ja-JP" dirty="0">
                <a:latin typeface="Meiryo"/>
              </a:rPr>
              <a:t> / Dir</a:t>
            </a:r>
            <a:r>
              <a:rPr lang="ja-JP" altLang="en-US" dirty="0">
                <a:latin typeface="Meiryo"/>
              </a:rPr>
              <a:t>関数</a:t>
            </a:r>
          </a:p>
          <a:p>
            <a:r>
              <a:rPr lang="ja-JP" altLang="en-US" dirty="0">
                <a:latin typeface="Meiryo"/>
              </a:rPr>
              <a:t>文字コード対応：</a:t>
            </a:r>
            <a:r>
              <a:rPr lang="en-US" altLang="ja-JP" dirty="0" err="1">
                <a:latin typeface="Meiryo"/>
              </a:rPr>
              <a:t>ADODB.Stream</a:t>
            </a:r>
            <a:r>
              <a:rPr lang="en-US" altLang="ja-JP" dirty="0">
                <a:latin typeface="Meiryo"/>
              </a:rPr>
              <a:t> </a:t>
            </a:r>
            <a:r>
              <a:rPr lang="ja-JP" altLang="en-US" dirty="0">
                <a:latin typeface="Meiryo"/>
              </a:rPr>
              <a:t>など</a:t>
            </a:r>
          </a:p>
          <a:p>
            <a:r>
              <a:rPr lang="ja-JP" altLang="en-US" dirty="0">
                <a:latin typeface="Meiryo"/>
              </a:rPr>
              <a:t>高速化：</a:t>
            </a:r>
            <a:r>
              <a:rPr lang="en-US" altLang="ja-JP" dirty="0" err="1">
                <a:latin typeface="Meiryo"/>
              </a:rPr>
              <a:t>ScreenUpdating</a:t>
            </a:r>
            <a:r>
              <a:rPr lang="en-US" altLang="ja-JP" dirty="0">
                <a:latin typeface="Meiryo"/>
              </a:rPr>
              <a:t> / Calculation / Events </a:t>
            </a:r>
            <a:r>
              <a:rPr lang="ja-JP" altLang="en-US" dirty="0">
                <a:latin typeface="Meiryo"/>
              </a:rPr>
              <a:t>の制御</a:t>
            </a:r>
          </a:p>
          <a:p>
            <a:r>
              <a:rPr lang="ja-JP" altLang="en-US" dirty="0">
                <a:latin typeface="Meiryo"/>
              </a:rPr>
              <a:t>エラーハンドリング：</a:t>
            </a:r>
            <a:r>
              <a:rPr lang="en-US" altLang="ja-JP" dirty="0">
                <a:latin typeface="Meiryo"/>
              </a:rPr>
              <a:t>On Error </a:t>
            </a:r>
            <a:r>
              <a:rPr lang="ja-JP" altLang="en-US" dirty="0">
                <a:latin typeface="Meiryo"/>
              </a:rPr>
              <a:t>とログ出力</a:t>
            </a:r>
          </a:p>
          <a:p>
            <a:r>
              <a:rPr lang="ja-JP" altLang="en-US" dirty="0">
                <a:latin typeface="Meiryo"/>
              </a:rPr>
              <a:t>保守性：定数化・関数分割・命名規則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1901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D9E2D9-C2E3-6624-6171-6F615B74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latin typeface="Meiryo"/>
              </a:rPr>
              <a:t>9. </a:t>
            </a:r>
            <a:r>
              <a:rPr lang="ja-JP" altLang="en-US" b="1" dirty="0">
                <a:latin typeface="Meiryo"/>
              </a:rPr>
              <a:t>再利用方法・適用範囲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290B3D-C242-52AB-FC70-8F49291ED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Meiryo"/>
              </a:rPr>
              <a:t>貼り付け開始セル、区切り、文字コード、スキップ条件をパラメータ化</a:t>
            </a:r>
          </a:p>
          <a:p>
            <a:r>
              <a:rPr lang="ja-JP" altLang="en-US" dirty="0">
                <a:latin typeface="Meiryo"/>
              </a:rPr>
              <a:t>複数列マッピング（列名→出力列）の表で設定</a:t>
            </a:r>
          </a:p>
          <a:p>
            <a:r>
              <a:rPr lang="ja-JP" altLang="en-US" dirty="0">
                <a:latin typeface="Meiryo"/>
              </a:rPr>
              <a:t>テンプレート化して他案件でも使い回し</a:t>
            </a:r>
          </a:p>
          <a:p>
            <a:r>
              <a:rPr lang="ja-JP" altLang="en-US" dirty="0">
                <a:latin typeface="Meiryo"/>
              </a:rPr>
              <a:t>ログ監査、テスト仕様書整形など横展開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707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D70018-917C-CA22-22E0-C8361A24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latin typeface="Meiryo"/>
              </a:rPr>
              <a:t>10. </a:t>
            </a:r>
            <a:r>
              <a:rPr lang="ja-JP" altLang="en-US" b="1" dirty="0">
                <a:latin typeface="Meiryo"/>
              </a:rPr>
              <a:t>制約・リスクと対策</a:t>
            </a:r>
            <a:endParaRPr kumimoji="1" lang="ja-JP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3C154C-B731-0B34-4AFF-05080D6483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409784"/>
              </p:ext>
            </p:extLst>
          </p:nvPr>
        </p:nvGraphicFramePr>
        <p:xfrm>
          <a:off x="5327650" y="1717674"/>
          <a:ext cx="6184922" cy="342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2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0297">
                <a:tc>
                  <a:txBody>
                    <a:bodyPr/>
                    <a:lstStyle/>
                    <a:p>
                      <a:r>
                        <a:rPr dirty="0" err="1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リスク</a:t>
                      </a:r>
                      <a:endParaRPr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対策</a:t>
                      </a:r>
                      <a:endParaRPr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785">
                <a:tc>
                  <a:txBody>
                    <a:bodyPr/>
                    <a:lstStyle/>
                    <a:p>
                      <a:r>
                        <a:rPr sz="1400">
                          <a:latin typeface="Meiryo"/>
                        </a:rPr>
                        <a:t>文字コード混在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Meiryo"/>
                        </a:rPr>
                        <a:t>事前正規化/自動判定。不明時は隔離ログ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785">
                <a:tc>
                  <a:txBody>
                    <a:bodyPr/>
                    <a:lstStyle/>
                    <a:p>
                      <a:r>
                        <a:rPr sz="1400">
                          <a:latin typeface="Meiryo"/>
                        </a:rPr>
                        <a:t>巨大ファイル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Meiryo"/>
                        </a:rPr>
                        <a:t>分割/バッチ処理。進捗表示と計算抑止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785">
                <a:tc>
                  <a:txBody>
                    <a:bodyPr/>
                    <a:lstStyle/>
                    <a:p>
                      <a:r>
                        <a:rPr sz="1400" dirty="0" err="1">
                          <a:latin typeface="Meiryo"/>
                        </a:rPr>
                        <a:t>先頭ゼロ喪失</a:t>
                      </a:r>
                      <a:endParaRPr sz="1400" dirty="0">
                        <a:latin typeface="Meiry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 err="1">
                          <a:latin typeface="Meiryo"/>
                        </a:rPr>
                        <a:t>文字列貼付。列書式固定</a:t>
                      </a:r>
                      <a:endParaRPr sz="1400" dirty="0">
                        <a:latin typeface="Meiry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441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5522EA-2F0B-5479-2DBF-278245C4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latin typeface="Meiryo"/>
              </a:rPr>
              <a:t>11. </a:t>
            </a:r>
            <a:r>
              <a:rPr lang="ja-JP" altLang="en-US" b="1" dirty="0">
                <a:latin typeface="Meiryo"/>
              </a:rPr>
              <a:t>今後の拡張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BF4EE5-56E5-139A-840D-68B98313F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latin typeface="Meiryo"/>
              </a:rPr>
              <a:t>UI</a:t>
            </a:r>
            <a:r>
              <a:rPr lang="ja-JP" altLang="en-US" dirty="0">
                <a:latin typeface="Meiryo"/>
              </a:rPr>
              <a:t>（フォーム）追加：入力や設定を対話的に</a:t>
            </a:r>
          </a:p>
          <a:p>
            <a:r>
              <a:rPr lang="ja-JP" altLang="en-US" dirty="0">
                <a:latin typeface="Meiryo"/>
              </a:rPr>
              <a:t>前処理</a:t>
            </a:r>
            <a:r>
              <a:rPr lang="en-US" altLang="ja-JP" dirty="0">
                <a:latin typeface="Meiryo"/>
              </a:rPr>
              <a:t>/</a:t>
            </a:r>
            <a:r>
              <a:rPr lang="ja-JP" altLang="en-US" dirty="0">
                <a:latin typeface="Meiryo"/>
              </a:rPr>
              <a:t>後処理：正規表現クリーニング、集計ピボット自動作成</a:t>
            </a:r>
          </a:p>
          <a:p>
            <a:r>
              <a:rPr lang="en-US" altLang="ja-JP" dirty="0">
                <a:latin typeface="Meiryo"/>
              </a:rPr>
              <a:t>Python</a:t>
            </a:r>
            <a:r>
              <a:rPr lang="ja-JP" altLang="en-US" dirty="0">
                <a:latin typeface="Meiryo"/>
              </a:rPr>
              <a:t>連携：高速</a:t>
            </a:r>
            <a:r>
              <a:rPr lang="en-US" altLang="ja-JP" dirty="0">
                <a:latin typeface="Meiryo"/>
              </a:rPr>
              <a:t>IO</a:t>
            </a:r>
            <a:r>
              <a:rPr lang="ja-JP" altLang="en-US" dirty="0">
                <a:latin typeface="Meiryo"/>
              </a:rPr>
              <a:t>や自然言語処理での前処理</a:t>
            </a:r>
          </a:p>
          <a:p>
            <a:r>
              <a:rPr lang="ja-JP" altLang="en-US" dirty="0">
                <a:latin typeface="Meiryo"/>
              </a:rPr>
              <a:t>自動テスト：サンプルデータで回帰確認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06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5E51B4-CB69-94E5-A236-BCB7753D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57C986-5E7A-A90D-1F4D-6F3056C8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>
                <a:latin typeface="Meiryo"/>
              </a:rPr>
              <a:t>1. </a:t>
            </a:r>
            <a:r>
              <a:rPr lang="ja-JP" altLang="en-US" dirty="0">
                <a:latin typeface="Meiryo"/>
              </a:rPr>
              <a:t>概要</a:t>
            </a:r>
          </a:p>
          <a:p>
            <a:pPr marL="0" indent="0">
              <a:buNone/>
            </a:pPr>
            <a:r>
              <a:rPr lang="en-US" altLang="ja-JP" dirty="0">
                <a:latin typeface="Meiryo"/>
              </a:rPr>
              <a:t>2. </a:t>
            </a:r>
            <a:r>
              <a:rPr lang="ja-JP" altLang="en-US" dirty="0">
                <a:latin typeface="Meiryo"/>
              </a:rPr>
              <a:t>課題（</a:t>
            </a:r>
            <a:r>
              <a:rPr lang="en-US" altLang="ja-JP" dirty="0">
                <a:latin typeface="Meiryo"/>
              </a:rPr>
              <a:t>Before</a:t>
            </a:r>
            <a:r>
              <a:rPr lang="ja-JP" altLang="en-US" dirty="0">
                <a:latin typeface="Meiryo"/>
              </a:rPr>
              <a:t>）</a:t>
            </a:r>
          </a:p>
          <a:p>
            <a:pPr marL="0" indent="0">
              <a:buNone/>
            </a:pPr>
            <a:r>
              <a:rPr lang="en-US" altLang="ja-JP" dirty="0">
                <a:latin typeface="Meiryo"/>
              </a:rPr>
              <a:t>3. </a:t>
            </a:r>
            <a:r>
              <a:rPr lang="ja-JP" altLang="en-US" dirty="0">
                <a:latin typeface="Meiryo"/>
              </a:rPr>
              <a:t>解決策（</a:t>
            </a:r>
            <a:r>
              <a:rPr lang="en-US" altLang="ja-JP" dirty="0">
                <a:latin typeface="Meiryo"/>
              </a:rPr>
              <a:t>After</a:t>
            </a:r>
            <a:r>
              <a:rPr lang="ja-JP" altLang="en-US" dirty="0">
                <a:latin typeface="Meiryo"/>
              </a:rPr>
              <a:t>）</a:t>
            </a:r>
          </a:p>
          <a:p>
            <a:pPr marL="0" indent="0">
              <a:buNone/>
            </a:pPr>
            <a:r>
              <a:rPr lang="en-US" altLang="ja-JP" dirty="0">
                <a:latin typeface="Meiryo"/>
              </a:rPr>
              <a:t>4. </a:t>
            </a:r>
            <a:r>
              <a:rPr lang="ja-JP" altLang="en-US" dirty="0">
                <a:latin typeface="Meiryo"/>
              </a:rPr>
              <a:t>仕組みとワークフロー</a:t>
            </a:r>
          </a:p>
          <a:p>
            <a:pPr marL="0" indent="0">
              <a:buNone/>
            </a:pPr>
            <a:r>
              <a:rPr lang="en-US" altLang="ja-JP" dirty="0">
                <a:latin typeface="Meiryo"/>
              </a:rPr>
              <a:t>5. </a:t>
            </a:r>
            <a:r>
              <a:rPr lang="ja-JP" altLang="en-US" dirty="0">
                <a:latin typeface="Meiryo"/>
              </a:rPr>
              <a:t>機能一覧</a:t>
            </a:r>
          </a:p>
          <a:p>
            <a:pPr marL="0" indent="0">
              <a:buNone/>
            </a:pPr>
            <a:r>
              <a:rPr lang="en-US" altLang="ja-JP" dirty="0">
                <a:latin typeface="Meiryo"/>
              </a:rPr>
              <a:t>6. </a:t>
            </a:r>
            <a:r>
              <a:rPr lang="ja-JP" altLang="en-US" dirty="0">
                <a:latin typeface="Meiryo"/>
              </a:rPr>
              <a:t>効果（</a:t>
            </a:r>
            <a:r>
              <a:rPr lang="en-US" altLang="ja-JP" dirty="0">
                <a:latin typeface="Meiryo"/>
              </a:rPr>
              <a:t>Before/After</a:t>
            </a:r>
            <a:r>
              <a:rPr lang="ja-JP" altLang="en-US" dirty="0">
                <a:latin typeface="Meiryo"/>
              </a:rPr>
              <a:t>）</a:t>
            </a:r>
          </a:p>
          <a:p>
            <a:pPr marL="0" indent="0">
              <a:buNone/>
            </a:pPr>
            <a:r>
              <a:rPr lang="en-US" altLang="ja-JP" dirty="0">
                <a:latin typeface="Meiryo"/>
              </a:rPr>
              <a:t>7. </a:t>
            </a:r>
            <a:r>
              <a:rPr lang="ja-JP" altLang="en-US" dirty="0">
                <a:latin typeface="Meiryo"/>
              </a:rPr>
              <a:t>デモ（スクリーンショット）</a:t>
            </a:r>
          </a:p>
          <a:p>
            <a:pPr marL="0" indent="0">
              <a:buNone/>
            </a:pPr>
            <a:r>
              <a:rPr lang="en-US" altLang="ja-JP" dirty="0">
                <a:latin typeface="Meiryo"/>
              </a:rPr>
              <a:t>8. </a:t>
            </a:r>
            <a:r>
              <a:rPr lang="ja-JP" altLang="en-US" dirty="0">
                <a:latin typeface="Meiryo"/>
              </a:rPr>
              <a:t>コードの要点</a:t>
            </a:r>
          </a:p>
          <a:p>
            <a:pPr marL="0" indent="0">
              <a:buNone/>
            </a:pPr>
            <a:r>
              <a:rPr lang="en-US" altLang="ja-JP" dirty="0">
                <a:latin typeface="Meiryo"/>
              </a:rPr>
              <a:t>9. </a:t>
            </a:r>
            <a:r>
              <a:rPr lang="ja-JP" altLang="en-US" dirty="0">
                <a:latin typeface="Meiryo"/>
              </a:rPr>
              <a:t>再利用方法・適用範囲</a:t>
            </a:r>
          </a:p>
          <a:p>
            <a:pPr marL="0" indent="0">
              <a:buNone/>
            </a:pPr>
            <a:r>
              <a:rPr lang="en-US" altLang="ja-JP" dirty="0">
                <a:latin typeface="Meiryo"/>
              </a:rPr>
              <a:t>10. </a:t>
            </a:r>
            <a:r>
              <a:rPr lang="ja-JP" altLang="en-US" dirty="0">
                <a:latin typeface="Meiryo"/>
              </a:rPr>
              <a:t>制約・リスクと対策</a:t>
            </a:r>
          </a:p>
          <a:p>
            <a:pPr marL="0" indent="0">
              <a:buNone/>
            </a:pPr>
            <a:r>
              <a:rPr lang="en-US" altLang="ja-JP" dirty="0">
                <a:latin typeface="Meiryo"/>
              </a:rPr>
              <a:t>11. </a:t>
            </a:r>
            <a:r>
              <a:rPr lang="ja-JP" altLang="en-US" dirty="0">
                <a:latin typeface="Meiryo"/>
              </a:rPr>
              <a:t>今後の拡張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974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BD8C97-662D-CECE-AD96-74991FCC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latin typeface="Meiryo"/>
              </a:rPr>
              <a:t>1. </a:t>
            </a:r>
            <a:r>
              <a:rPr lang="ja-JP" altLang="en-US" b="1" dirty="0">
                <a:latin typeface="Meiryo"/>
              </a:rPr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4836FC-ABA2-5157-20BB-D13BA2C66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Meiryo"/>
              </a:rPr>
              <a:t>目的：大量のテキスト（ログ</a:t>
            </a:r>
            <a:r>
              <a:rPr lang="en-US" altLang="ja-JP" dirty="0">
                <a:latin typeface="Meiryo"/>
              </a:rPr>
              <a:t>/CSV/TSV/*.txt</a:t>
            </a:r>
            <a:r>
              <a:rPr lang="ja-JP" altLang="en-US" dirty="0">
                <a:latin typeface="Meiryo"/>
              </a:rPr>
              <a:t>）を</a:t>
            </a:r>
            <a:r>
              <a:rPr lang="en-US" altLang="ja-JP" dirty="0">
                <a:latin typeface="Meiryo"/>
              </a:rPr>
              <a:t>Excel</a:t>
            </a:r>
            <a:r>
              <a:rPr lang="ja-JP" altLang="en-US" dirty="0">
                <a:latin typeface="Meiryo"/>
              </a:rPr>
              <a:t>に自動取り込みし、分析・報告用に整形する。</a:t>
            </a:r>
          </a:p>
          <a:p>
            <a:r>
              <a:rPr lang="ja-JP" altLang="en-US" dirty="0">
                <a:latin typeface="Meiryo"/>
              </a:rPr>
              <a:t>一言で：フォルダを指定→ボタン</a:t>
            </a:r>
            <a:r>
              <a:rPr lang="en-US" altLang="ja-JP" dirty="0">
                <a:latin typeface="Meiryo"/>
              </a:rPr>
              <a:t>1</a:t>
            </a:r>
            <a:r>
              <a:rPr lang="ja-JP" altLang="en-US" dirty="0">
                <a:latin typeface="Meiryo"/>
              </a:rPr>
              <a:t>回→所定レイアウトに集約。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212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97A54A-FEFA-BA5F-CE05-466D8B2C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latin typeface="Meiryo"/>
              </a:rPr>
              <a:t>2. </a:t>
            </a:r>
            <a:r>
              <a:rPr lang="ja-JP" altLang="en-US" b="1" dirty="0">
                <a:latin typeface="Meiryo"/>
              </a:rPr>
              <a:t>課題（</a:t>
            </a:r>
            <a:r>
              <a:rPr lang="en-US" altLang="ja-JP" b="1" dirty="0">
                <a:latin typeface="Meiryo"/>
              </a:rPr>
              <a:t>Before</a:t>
            </a:r>
            <a:r>
              <a:rPr lang="ja-JP" altLang="en-US" b="1" dirty="0">
                <a:latin typeface="Meiryo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FF30A9-9272-4E3C-0DCE-E2E91148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Meiryo"/>
              </a:rPr>
              <a:t>毎日</a:t>
            </a:r>
            <a:r>
              <a:rPr lang="en-US" altLang="ja-JP" dirty="0">
                <a:latin typeface="Meiryo"/>
              </a:rPr>
              <a:t>/</a:t>
            </a:r>
            <a:r>
              <a:rPr lang="ja-JP" altLang="en-US" dirty="0">
                <a:latin typeface="Meiryo"/>
              </a:rPr>
              <a:t>毎週のログ取り込みを手作業でコピペ→</a:t>
            </a:r>
            <a:r>
              <a:rPr lang="en-US" altLang="ja-JP" dirty="0">
                <a:latin typeface="Meiryo"/>
              </a:rPr>
              <a:t>1</a:t>
            </a:r>
            <a:r>
              <a:rPr lang="ja-JP" altLang="en-US" dirty="0">
                <a:latin typeface="Meiryo"/>
              </a:rPr>
              <a:t>ファイル数分</a:t>
            </a:r>
            <a:r>
              <a:rPr lang="en-US" altLang="ja-JP" dirty="0">
                <a:latin typeface="Meiryo"/>
              </a:rPr>
              <a:t>×</a:t>
            </a:r>
            <a:r>
              <a:rPr lang="ja-JP" altLang="en-US" dirty="0">
                <a:latin typeface="Meiryo"/>
              </a:rPr>
              <a:t>件数</a:t>
            </a:r>
          </a:p>
          <a:p>
            <a:r>
              <a:rPr lang="ja-JP" altLang="en-US" dirty="0">
                <a:latin typeface="Meiryo"/>
              </a:rPr>
              <a:t>文字コード</a:t>
            </a:r>
            <a:r>
              <a:rPr lang="en-US" altLang="ja-JP" dirty="0">
                <a:latin typeface="Meiryo"/>
              </a:rPr>
              <a:t>/</a:t>
            </a:r>
            <a:r>
              <a:rPr lang="ja-JP" altLang="en-US" dirty="0">
                <a:latin typeface="Meiryo"/>
              </a:rPr>
              <a:t>改行コードの差で文字化けや整形崩れ</a:t>
            </a:r>
          </a:p>
          <a:p>
            <a:r>
              <a:rPr lang="ja-JP" altLang="en-US" dirty="0">
                <a:latin typeface="Meiryo"/>
              </a:rPr>
              <a:t>貼り付け位置や列ずれのヒューマンエラー</a:t>
            </a:r>
          </a:p>
          <a:p>
            <a:r>
              <a:rPr lang="ja-JP" altLang="en-US" dirty="0">
                <a:latin typeface="Meiryo"/>
              </a:rPr>
              <a:t>担当者によって品質とスピードにばらつき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678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4C4CC5-77B4-DC6E-0F09-595422AE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latin typeface="Meiryo"/>
              </a:rPr>
              <a:t>3. </a:t>
            </a:r>
            <a:r>
              <a:rPr lang="ja-JP" altLang="en-US" b="1" dirty="0">
                <a:latin typeface="Meiryo"/>
              </a:rPr>
              <a:t>解決策（</a:t>
            </a:r>
            <a:r>
              <a:rPr lang="en-US" altLang="ja-JP" b="1" dirty="0">
                <a:latin typeface="Meiryo"/>
              </a:rPr>
              <a:t>After</a:t>
            </a:r>
            <a:r>
              <a:rPr lang="ja-JP" altLang="en-US" b="1" dirty="0">
                <a:latin typeface="Meiryo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CD0C76-462C-CB77-93D5-CCA88DAA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530628" cy="5248622"/>
          </a:xfrm>
        </p:spPr>
        <p:txBody>
          <a:bodyPr/>
          <a:lstStyle/>
          <a:p>
            <a:r>
              <a:rPr lang="ja-JP" altLang="en-US" dirty="0">
                <a:latin typeface="Meiryo"/>
              </a:rPr>
              <a:t>フォルダ内のテキストを自動走査し、設定に従って一括取り込み</a:t>
            </a:r>
          </a:p>
          <a:p>
            <a:r>
              <a:rPr lang="ja-JP" altLang="en-US" dirty="0">
                <a:latin typeface="Meiryo"/>
              </a:rPr>
              <a:t>貼り付け行</a:t>
            </a:r>
            <a:r>
              <a:rPr lang="en-US" altLang="ja-JP" dirty="0">
                <a:latin typeface="Meiryo"/>
              </a:rPr>
              <a:t>/</a:t>
            </a:r>
            <a:r>
              <a:rPr lang="ja-JP" altLang="en-US" dirty="0">
                <a:latin typeface="Meiryo"/>
              </a:rPr>
              <a:t>列、区切り文字、エンコード等を自動処理</a:t>
            </a:r>
          </a:p>
          <a:p>
            <a:r>
              <a:rPr lang="ja-JP" altLang="en-US" dirty="0">
                <a:latin typeface="Meiryo"/>
              </a:rPr>
              <a:t>ボタン</a:t>
            </a:r>
            <a:r>
              <a:rPr lang="en-US" altLang="ja-JP" dirty="0">
                <a:latin typeface="Meiryo"/>
              </a:rPr>
              <a:t>1</a:t>
            </a:r>
            <a:r>
              <a:rPr lang="ja-JP" altLang="en-US" dirty="0">
                <a:latin typeface="Meiryo"/>
              </a:rPr>
              <a:t>クリックで誰でも同じ結果（標準化）</a:t>
            </a:r>
          </a:p>
          <a:p>
            <a:r>
              <a:rPr lang="ja-JP" altLang="en-US" dirty="0">
                <a:latin typeface="Meiryo"/>
              </a:rPr>
              <a:t>可視化</a:t>
            </a:r>
            <a:r>
              <a:rPr lang="en-US" altLang="ja-JP" dirty="0">
                <a:latin typeface="Meiryo"/>
              </a:rPr>
              <a:t>/</a:t>
            </a:r>
            <a:r>
              <a:rPr lang="ja-JP" altLang="en-US" dirty="0">
                <a:latin typeface="Meiryo"/>
              </a:rPr>
              <a:t>分析の前段を自動化し、作業時間を大幅短縮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364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3659A-B4A0-5347-0124-E7AF392D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latin typeface="Meiryo"/>
              </a:rPr>
              <a:t>4. </a:t>
            </a:r>
            <a:r>
              <a:rPr lang="ja-JP" altLang="en-US" b="1" dirty="0">
                <a:latin typeface="Meiryo"/>
              </a:rPr>
              <a:t>仕組みとワークフロー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262B89-EFB3-8415-C5FC-27B51CA0C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635403" cy="5248622"/>
          </a:xfrm>
        </p:spPr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ja-JP" altLang="en-US" dirty="0">
                <a:latin typeface="Meiryo"/>
              </a:rPr>
              <a:t>取り込み対象フォルダ指定（セル </a:t>
            </a:r>
            <a:r>
              <a:rPr lang="en-US" altLang="ja-JP" dirty="0">
                <a:latin typeface="Meiryo"/>
              </a:rPr>
              <a:t>or </a:t>
            </a:r>
            <a:r>
              <a:rPr lang="ja-JP" altLang="en-US" dirty="0">
                <a:latin typeface="Meiryo"/>
              </a:rPr>
              <a:t>ダイアログ）</a:t>
            </a:r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>
                <a:latin typeface="Meiryo"/>
              </a:rPr>
              <a:t>テキストファイルを順次読み込み（行単位</a:t>
            </a:r>
            <a:r>
              <a:rPr lang="en-US" altLang="ja-JP" dirty="0">
                <a:latin typeface="Meiryo"/>
              </a:rPr>
              <a:t>/</a:t>
            </a:r>
            <a:r>
              <a:rPr lang="ja-JP" altLang="en-US" dirty="0">
                <a:latin typeface="Meiryo"/>
              </a:rPr>
              <a:t>区切り単位）</a:t>
            </a:r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>
                <a:latin typeface="Meiryo"/>
              </a:rPr>
              <a:t>貼り付け開始セルへ縦方向に追記（重複・空行の扱いは設定）</a:t>
            </a:r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>
                <a:latin typeface="Meiryo"/>
              </a:rPr>
              <a:t>変換・整形（トリム、区切り分割、日付</a:t>
            </a:r>
            <a:r>
              <a:rPr lang="en-US" altLang="ja-JP" dirty="0">
                <a:latin typeface="Meiryo"/>
              </a:rPr>
              <a:t>/</a:t>
            </a:r>
            <a:r>
              <a:rPr lang="ja-JP" altLang="en-US" dirty="0">
                <a:latin typeface="Meiryo"/>
              </a:rPr>
              <a:t>数値の型整備 等）</a:t>
            </a:r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>
                <a:latin typeface="Meiryo"/>
              </a:rPr>
              <a:t>完了通知とログ出力（エラー行、スキップ数など）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407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6954B5-B9BC-5331-F46A-12C35410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latin typeface="Meiryo"/>
              </a:rPr>
              <a:t>5. </a:t>
            </a:r>
            <a:r>
              <a:rPr lang="ja-JP" altLang="en-US" b="1" dirty="0">
                <a:latin typeface="Meiryo"/>
              </a:rPr>
              <a:t>機能一覧（サンプルの観点）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2C71F9-4ADC-7161-3D94-282227C6C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Meiryo"/>
              </a:rPr>
              <a:t>複数ファイルの一括読み込み</a:t>
            </a:r>
          </a:p>
          <a:p>
            <a:r>
              <a:rPr lang="ja-JP" altLang="en-US" dirty="0">
                <a:latin typeface="Meiryo"/>
              </a:rPr>
              <a:t>貼り付け開始セルの指定（例：</a:t>
            </a:r>
            <a:r>
              <a:rPr lang="en-US" altLang="ja-JP" dirty="0">
                <a:latin typeface="Meiryo"/>
              </a:rPr>
              <a:t>A2 </a:t>
            </a:r>
            <a:r>
              <a:rPr lang="ja-JP" altLang="en-US" dirty="0">
                <a:latin typeface="Meiryo"/>
              </a:rPr>
              <a:t>など）</a:t>
            </a:r>
          </a:p>
          <a:p>
            <a:r>
              <a:rPr lang="ja-JP" altLang="en-US" dirty="0">
                <a:latin typeface="Meiryo"/>
              </a:rPr>
              <a:t>区切り文字の指定（タブ</a:t>
            </a:r>
            <a:r>
              <a:rPr lang="en-US" altLang="ja-JP" dirty="0">
                <a:latin typeface="Meiryo"/>
              </a:rPr>
              <a:t>/</a:t>
            </a:r>
            <a:r>
              <a:rPr lang="ja-JP" altLang="en-US" dirty="0">
                <a:latin typeface="Meiryo"/>
              </a:rPr>
              <a:t>カンマ</a:t>
            </a:r>
            <a:r>
              <a:rPr lang="en-US" altLang="ja-JP" dirty="0">
                <a:latin typeface="Meiryo"/>
              </a:rPr>
              <a:t>/</a:t>
            </a:r>
            <a:r>
              <a:rPr lang="ja-JP" altLang="en-US" dirty="0">
                <a:latin typeface="Meiryo"/>
              </a:rPr>
              <a:t>スペース</a:t>
            </a:r>
            <a:r>
              <a:rPr lang="en-US" altLang="ja-JP" dirty="0">
                <a:latin typeface="Meiryo"/>
              </a:rPr>
              <a:t>/</a:t>
            </a:r>
            <a:r>
              <a:rPr lang="ja-JP" altLang="en-US" dirty="0">
                <a:latin typeface="Meiryo"/>
              </a:rPr>
              <a:t>固定長）</a:t>
            </a:r>
          </a:p>
          <a:p>
            <a:r>
              <a:rPr lang="ja-JP" altLang="en-US" dirty="0">
                <a:latin typeface="Meiryo"/>
              </a:rPr>
              <a:t>文字コードの扱い（例：</a:t>
            </a:r>
            <a:r>
              <a:rPr lang="en-US" altLang="ja-JP" dirty="0">
                <a:latin typeface="Meiryo"/>
              </a:rPr>
              <a:t>UTF-8 / </a:t>
            </a:r>
            <a:r>
              <a:rPr lang="en-US" altLang="ja-JP" dirty="0" err="1">
                <a:latin typeface="Meiryo"/>
              </a:rPr>
              <a:t>Shift_JIS</a:t>
            </a:r>
            <a:r>
              <a:rPr lang="ja-JP" altLang="en-US" dirty="0">
                <a:latin typeface="Meiryo"/>
              </a:rPr>
              <a:t>）</a:t>
            </a:r>
          </a:p>
          <a:p>
            <a:r>
              <a:rPr lang="ja-JP" altLang="en-US" dirty="0">
                <a:latin typeface="Meiryo"/>
              </a:rPr>
              <a:t>空行</a:t>
            </a:r>
            <a:r>
              <a:rPr lang="en-US" altLang="ja-JP" dirty="0">
                <a:latin typeface="Meiryo"/>
              </a:rPr>
              <a:t>/</a:t>
            </a:r>
            <a:r>
              <a:rPr lang="ja-JP" altLang="en-US" dirty="0">
                <a:latin typeface="Meiryo"/>
              </a:rPr>
              <a:t>コメント行のスキップ</a:t>
            </a:r>
          </a:p>
          <a:p>
            <a:r>
              <a:rPr lang="ja-JP" altLang="en-US" dirty="0">
                <a:latin typeface="Meiryo"/>
              </a:rPr>
              <a:t>エラー時のスキップとログ化</a:t>
            </a:r>
          </a:p>
          <a:p>
            <a:r>
              <a:rPr lang="ja-JP" altLang="en-US" dirty="0">
                <a:latin typeface="Meiryo"/>
              </a:rPr>
              <a:t>高速化のための画面更新</a:t>
            </a:r>
            <a:r>
              <a:rPr lang="en-US" altLang="ja-JP" dirty="0">
                <a:latin typeface="Meiryo"/>
              </a:rPr>
              <a:t>/</a:t>
            </a:r>
            <a:r>
              <a:rPr lang="ja-JP" altLang="en-US" dirty="0">
                <a:latin typeface="Meiryo"/>
              </a:rPr>
              <a:t>計算抑止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146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FE36B-5C59-55BA-8681-F5D1BDBA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latin typeface="Meiryo"/>
              </a:rPr>
              <a:t>6. </a:t>
            </a:r>
            <a:r>
              <a:rPr lang="ja-JP" altLang="en-US" b="1" dirty="0">
                <a:latin typeface="Meiryo"/>
              </a:rPr>
              <a:t>効果（</a:t>
            </a:r>
            <a:r>
              <a:rPr lang="en-US" altLang="ja-JP" b="1" dirty="0">
                <a:latin typeface="Meiryo"/>
              </a:rPr>
              <a:t>Before / After</a:t>
            </a:r>
            <a:r>
              <a:rPr lang="ja-JP" altLang="en-US" b="1" dirty="0">
                <a:latin typeface="Meiryo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E9F7D8-4651-9B0A-2146-14E9D1AB1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latin typeface="Meiryo"/>
              </a:rPr>
              <a:t>Before</a:t>
            </a:r>
            <a:r>
              <a:rPr lang="ja-JP" altLang="en-US" dirty="0">
                <a:latin typeface="Meiryo"/>
              </a:rPr>
              <a:t>：作業時間 </a:t>
            </a:r>
            <a:r>
              <a:rPr lang="en-US" altLang="ja-JP" dirty="0">
                <a:latin typeface="Meiryo"/>
              </a:rPr>
              <a:t>20</a:t>
            </a:r>
            <a:r>
              <a:rPr lang="ja-JP" altLang="en-US" dirty="0">
                <a:latin typeface="Meiryo"/>
              </a:rPr>
              <a:t>分 </a:t>
            </a:r>
            <a:r>
              <a:rPr lang="en-US" altLang="ja-JP" dirty="0">
                <a:latin typeface="Meiryo"/>
              </a:rPr>
              <a:t>/ </a:t>
            </a:r>
            <a:r>
              <a:rPr lang="ja-JP" altLang="en-US" dirty="0">
                <a:latin typeface="Meiryo"/>
              </a:rPr>
              <a:t>回、ミス ４</a:t>
            </a:r>
            <a:r>
              <a:rPr lang="en-US" altLang="ja-JP" dirty="0">
                <a:latin typeface="Meiryo"/>
              </a:rPr>
              <a:t> </a:t>
            </a:r>
            <a:r>
              <a:rPr lang="ja-JP" altLang="en-US" dirty="0">
                <a:latin typeface="Meiryo"/>
              </a:rPr>
              <a:t>件 </a:t>
            </a:r>
            <a:r>
              <a:rPr lang="en-US" altLang="ja-JP" dirty="0">
                <a:latin typeface="Meiryo"/>
              </a:rPr>
              <a:t>/ </a:t>
            </a:r>
            <a:r>
              <a:rPr lang="ja-JP" altLang="en-US" dirty="0">
                <a:latin typeface="Meiryo"/>
              </a:rPr>
              <a:t>月</a:t>
            </a:r>
          </a:p>
          <a:p>
            <a:r>
              <a:rPr lang="en-US" altLang="ja-JP" dirty="0">
                <a:latin typeface="Meiryo"/>
              </a:rPr>
              <a:t>After </a:t>
            </a:r>
            <a:r>
              <a:rPr lang="ja-JP" altLang="en-US" dirty="0">
                <a:latin typeface="Meiryo"/>
              </a:rPr>
              <a:t>：作業時間 </a:t>
            </a:r>
            <a:r>
              <a:rPr lang="en-US" altLang="ja-JP" dirty="0">
                <a:latin typeface="Meiryo"/>
              </a:rPr>
              <a:t>3 </a:t>
            </a:r>
            <a:r>
              <a:rPr lang="ja-JP" altLang="en-US" dirty="0">
                <a:latin typeface="Meiryo"/>
              </a:rPr>
              <a:t>分 </a:t>
            </a:r>
            <a:r>
              <a:rPr lang="en-US" altLang="ja-JP" dirty="0">
                <a:latin typeface="Meiryo"/>
              </a:rPr>
              <a:t>/ </a:t>
            </a:r>
            <a:r>
              <a:rPr lang="ja-JP" altLang="en-US" dirty="0">
                <a:latin typeface="Meiryo"/>
              </a:rPr>
              <a:t>回、ミス </a:t>
            </a:r>
            <a:r>
              <a:rPr lang="en-US" altLang="ja-JP" dirty="0">
                <a:latin typeface="Meiryo"/>
              </a:rPr>
              <a:t>0 </a:t>
            </a:r>
            <a:r>
              <a:rPr lang="ja-JP" altLang="en-US" dirty="0">
                <a:latin typeface="Meiryo"/>
              </a:rPr>
              <a:t>件 </a:t>
            </a:r>
            <a:r>
              <a:rPr lang="en-US" altLang="ja-JP" dirty="0">
                <a:latin typeface="Meiryo"/>
              </a:rPr>
              <a:t>/ </a:t>
            </a:r>
            <a:r>
              <a:rPr lang="ja-JP" altLang="en-US" dirty="0">
                <a:latin typeface="Meiryo"/>
              </a:rPr>
              <a:t>月</a:t>
            </a:r>
          </a:p>
          <a:p>
            <a:r>
              <a:rPr lang="ja-JP" altLang="en-US" dirty="0">
                <a:latin typeface="Meiryo"/>
              </a:rPr>
              <a:t>削減率：作業時間 </a:t>
            </a:r>
            <a:r>
              <a:rPr lang="en-US" altLang="ja-JP" dirty="0">
                <a:latin typeface="Meiryo"/>
              </a:rPr>
              <a:t>80 %</a:t>
            </a:r>
            <a:r>
              <a:rPr lang="ja-JP" altLang="en-US" dirty="0">
                <a:latin typeface="Meiryo"/>
              </a:rPr>
              <a:t>、ミス </a:t>
            </a:r>
            <a:r>
              <a:rPr lang="en-US" altLang="ja-JP" dirty="0">
                <a:latin typeface="Meiryo"/>
              </a:rPr>
              <a:t>100 %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030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A33A6-0396-55D3-F0D3-F8CAF0136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526730" cy="2444325"/>
          </a:xfrm>
        </p:spPr>
        <p:txBody>
          <a:bodyPr/>
          <a:lstStyle/>
          <a:p>
            <a:r>
              <a:rPr lang="en-US" altLang="ja-JP" b="1" dirty="0">
                <a:latin typeface="Meiryo"/>
              </a:rPr>
              <a:t>7. </a:t>
            </a:r>
            <a:r>
              <a:rPr lang="ja-JP" altLang="en-US" b="1" dirty="0">
                <a:latin typeface="Meiryo"/>
              </a:rPr>
              <a:t>デモ</a:t>
            </a:r>
            <a:br>
              <a:rPr lang="en-US" altLang="ja-JP" b="1" dirty="0">
                <a:latin typeface="Meiryo"/>
              </a:rPr>
            </a:br>
            <a:r>
              <a:rPr lang="ja-JP" altLang="en-US" b="1" dirty="0">
                <a:latin typeface="Meiryo"/>
              </a:rPr>
              <a:t>（スクリーンショット）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43ED40-2633-1A27-4B24-D288033F8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8" y="803186"/>
            <a:ext cx="5520978" cy="511264"/>
          </a:xfrm>
        </p:spPr>
        <p:txBody>
          <a:bodyPr/>
          <a:lstStyle/>
          <a:p>
            <a:r>
              <a:rPr kumimoji="1" lang="ja-JP" altLang="en-US" dirty="0"/>
              <a:t>設定セルの説明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D49D6BF-77D1-3E7E-F750-BE4928EEB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924" y="1725613"/>
            <a:ext cx="7365477" cy="370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4913"/>
      </p:ext>
    </p:extLst>
  </p:cSld>
  <p:clrMapOvr>
    <a:masterClrMapping/>
  </p:clrMapOvr>
</p:sld>
</file>

<file path=ppt/theme/theme1.xml><?xml version="1.0" encoding="utf-8"?>
<a:theme xmlns:a="http://schemas.openxmlformats.org/drawingml/2006/main" name="アトラス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{DFBD1920-4DF1-4D97-B8BD-D484B7FECAC9}TF84f8bd34-e664-4dff-80e6-54cad708313b8fa33fd7-c2ca80a40d5c</Template>
  <TotalTime>239</TotalTime>
  <Words>1141</Words>
  <Application>Microsoft Office PowerPoint</Application>
  <PresentationFormat>ワイド画面</PresentationFormat>
  <Paragraphs>76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メイリオ</vt:lpstr>
      <vt:lpstr>メイリオ</vt:lpstr>
      <vt:lpstr>Calibri Light</vt:lpstr>
      <vt:lpstr>Rockwell</vt:lpstr>
      <vt:lpstr>Wingdings</vt:lpstr>
      <vt:lpstr>アトラス</vt:lpstr>
      <vt:lpstr>Excel VBA ポートフォリオ テキスト大量読み込みマクロ</vt:lpstr>
      <vt:lpstr>目次</vt:lpstr>
      <vt:lpstr>1. 概要</vt:lpstr>
      <vt:lpstr>2. 課題（Before）</vt:lpstr>
      <vt:lpstr>3. 解決策（After）</vt:lpstr>
      <vt:lpstr>4. 仕組みとワークフロー</vt:lpstr>
      <vt:lpstr>5. 機能一覧（サンプルの観点）</vt:lpstr>
      <vt:lpstr>6. 効果（Before / After）</vt:lpstr>
      <vt:lpstr>7. デモ （スクリーンショット）</vt:lpstr>
      <vt:lpstr>7. デモ （スクリーンショット）</vt:lpstr>
      <vt:lpstr>7. デモ （スクリーンショット）</vt:lpstr>
      <vt:lpstr>8. コードの要点（ハイライト）</vt:lpstr>
      <vt:lpstr>9. 再利用方法・適用範囲</vt:lpstr>
      <vt:lpstr>10. 制約・リスクと対策</vt:lpstr>
      <vt:lpstr>11. 今後の拡張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megumi dobashi</dc:creator>
  <cp:lastModifiedBy>megumi dobashi</cp:lastModifiedBy>
  <cp:revision>2</cp:revision>
  <dcterms:created xsi:type="dcterms:W3CDTF">2025-08-27T06:11:58Z</dcterms:created>
  <dcterms:modified xsi:type="dcterms:W3CDTF">2025-08-27T10:54:10Z</dcterms:modified>
</cp:coreProperties>
</file>