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64C2B042-0F4E-41A8-BBFF-F62374966A6D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8D666-D043-47DC-8D60-4756942AD78F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936FC4-DDF9-4C00-BAE0-3469026BAFE8}" type="slidenum">
              <a:rPr lang="en-US" sz="1200" b="0" strike="noStrike" spc="-1">
                <a:latin typeface="바탕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DFF60-F611-4AE6-B19E-C51339703D87}" type="slidenum">
              <a:rPr lang="en-US" sz="1200" b="0" strike="noStrike" spc="-1">
                <a:latin typeface="바탕"/>
              </a:rPr>
              <a:t>12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11A81D-E164-4FF5-8D2A-C225ECD51386}" type="slidenum">
              <a:rPr lang="en-US" sz="1200" b="0" strike="noStrike" spc="-1">
                <a:latin typeface="바탕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F7BA2-EC4C-464E-9D19-D4D1DA353102}" type="slidenum">
              <a:rPr lang="en-US" sz="1200" b="0" strike="noStrike" spc="-1">
                <a:latin typeface="바탕"/>
              </a:rPr>
              <a:t>15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0A2EBB-5ECA-4055-B93F-4FC7C034F8CA}" type="slidenum">
              <a:rPr lang="en-US" sz="1200" b="0" strike="noStrike" spc="-1">
                <a:latin typeface="바탕"/>
              </a:rPr>
              <a:t>16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B95D52-F5BF-40FF-96E5-43E08B4CCC1C}" type="slidenum">
              <a:rPr lang="en-US" sz="1200" b="0" strike="noStrike" spc="-1">
                <a:latin typeface="바탕"/>
              </a:rPr>
              <a:t>17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FAAE56-FE07-469B-9219-FA680794C132}" type="slidenum">
              <a:rPr lang="en-US" sz="1200" b="0" strike="noStrike" spc="-1">
                <a:latin typeface="바탕"/>
              </a:rPr>
              <a:t>18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599856-9514-44E0-8D85-E4B4AE30D8FB}" type="slidenum">
              <a:rPr lang="en-US" sz="1200" b="0" strike="noStrike" spc="-1">
                <a:latin typeface="바탕"/>
              </a:rPr>
              <a:t>19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4B4617-D19B-4B78-ACE5-E6BF573CB0D1}" type="slidenum">
              <a:rPr lang="en-US" sz="1200" b="0" strike="noStrike" spc="-1">
                <a:latin typeface="바탕"/>
              </a:rPr>
              <a:t>20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612DC-AD01-48CE-9F69-0BFFF697FBB7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5D60EB-4BA6-465D-A6C9-EE513572D29C}" type="slidenum">
              <a:rPr lang="en-US" sz="1200" b="0" strike="noStrike" spc="-1">
                <a:latin typeface="바탕"/>
              </a:rPr>
              <a:t>21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76F2BE-6795-4798-A945-754572A2B4BD}" type="slidenum">
              <a:rPr lang="en-US" sz="1200" b="0" strike="noStrike" spc="-1">
                <a:latin typeface="바탕"/>
              </a:rPr>
              <a:t>22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AFEC82-7ADF-40AC-86E9-43ED4E53248D}" type="slidenum">
              <a:rPr lang="en-US" sz="1200" b="0" strike="noStrike" spc="-1">
                <a:latin typeface="바탕"/>
              </a:rPr>
              <a:t>23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3764B-17D2-4BCC-AB02-84C1EF45253F}" type="slidenum">
              <a:rPr lang="en-US" sz="1200" b="0" strike="noStrike" spc="-1">
                <a:latin typeface="바탕"/>
              </a:rPr>
              <a:t>24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E5F5E-6955-4223-B218-7407A2FDF3AD}" type="slidenum">
              <a:rPr lang="en-US" sz="1200" b="0" strike="noStrike" spc="-1">
                <a:latin typeface="바탕"/>
              </a:rPr>
              <a:t>25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7C9DF1-FDF4-48DC-A215-32CD2AF7711E}" type="slidenum">
              <a:rPr lang="en-US" sz="1200" b="0" strike="noStrike" spc="-1">
                <a:latin typeface="바탕"/>
              </a:rPr>
              <a:t>26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84A0A-B2DE-45ED-927F-568DF4A84741}" type="slidenum">
              <a:rPr lang="en-US" sz="1200" b="0" strike="noStrike" spc="-1">
                <a:latin typeface="바탕"/>
              </a:rPr>
              <a:t>27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DB8ED-7C06-43E6-A9EC-609C069B0626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1C5EC-9347-4623-AE04-5380648FACF0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D4CB9-0D8B-4424-BA81-F3535ADFC556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2DF6F-30F4-443A-9645-E8FC03F08992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D3720-931B-41D9-9877-691934B8E431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E99A3-2F0D-40F8-8ED0-F35451E7D1BD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75F944-51B4-4E1D-99C5-3BA6781866CA}" type="slidenum">
              <a:rPr lang="en-US" sz="1200" b="0" strike="noStrike" spc="-1">
                <a:latin typeface="바탕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30B11-52F9-4344-8CE0-20BA5362CA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55A20-D62B-4C15-B465-0B88F8638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77FA0-686B-48CA-AA5D-143DB4AB5C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7DDAC-03A6-44D8-8154-D5E9B1A180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2318AF-3894-4C31-905D-CE50C9593D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28362D-C5D1-486A-8564-05A65BFE7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32818-1C94-453B-9CC7-963A32FC5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E471B-9CFF-4896-8648-361C53A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A23440-D4D7-4E68-80A7-6306CB13EA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5F950D-60A7-449E-B952-D81187372B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7FA693-9122-4C09-BE13-0014E320DA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5AFAC-A3AC-49BD-91DF-73FFD2A29E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E8CAB-096B-4F3C-AC68-CBCBF47DAE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68A9F4-28CE-46C9-B03E-A809426823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875BB-E2ED-42C3-965D-2E51A15BCC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C167F-6156-41D6-BC90-E4AA7A028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DCBB47-F25B-4E58-AE06-B012758D3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53B278-ED99-4E72-9B7B-0EE1793BC7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1FA50-D33F-4950-9E74-A835749E9B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91A12B-5F82-411E-9247-3FA3E7529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32C40B-A4CA-4B2A-AAB1-AD3BE05C7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4DF7C-67F0-4D34-9D24-48640F356B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F79B4-4105-42CA-B45F-1D6125D8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149A9-246E-4F05-BC1D-04320E501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B44E7-ABC7-4ED3-A4BA-F8A8EDC72B6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185C3-8279-41B1-8729-0120140312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튜닝 방법론 및 </a:t>
            </a:r>
            <a:r>
              <a:rPr lang="en-US" sz="6000" b="1" strike="noStrike" spc="-1" dirty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처리 구조 </a:t>
            </a:r>
            <a:endParaRPr lang="en-US" sz="6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7" name="그림 2"/>
          <p:cNvPicPr/>
          <p:nvPr/>
        </p:nvPicPr>
        <p:blipFill>
          <a:blip r:embed="rId3"/>
          <a:stretch/>
        </p:blipFill>
        <p:spPr>
          <a:xfrm>
            <a:off x="1795680" y="852840"/>
            <a:ext cx="8600040" cy="515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9" name="그림 4"/>
          <p:cNvPicPr/>
          <p:nvPr/>
        </p:nvPicPr>
        <p:blipFill>
          <a:blip r:embed="rId3"/>
          <a:stretch/>
        </p:blipFill>
        <p:spPr>
          <a:xfrm>
            <a:off x="475560" y="1695240"/>
            <a:ext cx="11240640" cy="346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1" name="그림 2"/>
          <p:cNvPicPr/>
          <p:nvPr/>
        </p:nvPicPr>
        <p:blipFill>
          <a:blip r:embed="rId3"/>
          <a:stretch/>
        </p:blipFill>
        <p:spPr>
          <a:xfrm>
            <a:off x="1623240" y="1633320"/>
            <a:ext cx="8944920" cy="359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3" name="그림 4"/>
          <p:cNvPicPr/>
          <p:nvPr/>
        </p:nvPicPr>
        <p:blipFill>
          <a:blip r:embed="rId3"/>
          <a:stretch/>
        </p:blipFill>
        <p:spPr>
          <a:xfrm>
            <a:off x="1485360" y="823680"/>
            <a:ext cx="9221040" cy="521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옵티마이저</a:t>
            </a: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(Optimizer)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의 개념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5" name="그림 114"/>
          <p:cNvPicPr/>
          <p:nvPr/>
        </p:nvPicPr>
        <p:blipFill>
          <a:blip r:embed="rId3"/>
          <a:stretch/>
        </p:blipFill>
        <p:spPr>
          <a:xfrm>
            <a:off x="1579320" y="900000"/>
            <a:ext cx="868068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Rule Base Optimizer / Cost Based Optimizer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2331720" y="1153440"/>
            <a:ext cx="7676640" cy="490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4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Rule Base Optimizer 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9" name="그림 118"/>
          <p:cNvPicPr/>
          <p:nvPr/>
        </p:nvPicPr>
        <p:blipFill>
          <a:blip r:embed="rId3"/>
          <a:stretch/>
        </p:blipFill>
        <p:spPr>
          <a:xfrm>
            <a:off x="1080000" y="1683360"/>
            <a:ext cx="10440000" cy="245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5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Rule Base Optimizer 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21" name="그림 120"/>
          <p:cNvPicPr/>
          <p:nvPr/>
        </p:nvPicPr>
        <p:blipFill>
          <a:blip r:embed="rId3"/>
          <a:stretch/>
        </p:blipFill>
        <p:spPr>
          <a:xfrm>
            <a:off x="2001600" y="979920"/>
            <a:ext cx="6638400" cy="460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Cost Based Optimizer 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3"/>
          <a:stretch/>
        </p:blipFill>
        <p:spPr>
          <a:xfrm>
            <a:off x="1980000" y="1080000"/>
            <a:ext cx="8203320" cy="41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8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Cost Based Optimizer 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25" name="그림 124"/>
          <p:cNvPicPr/>
          <p:nvPr/>
        </p:nvPicPr>
        <p:blipFill>
          <a:blip r:embed="rId3"/>
          <a:stretch/>
        </p:blipFill>
        <p:spPr>
          <a:xfrm>
            <a:off x="1980000" y="1080000"/>
            <a:ext cx="8203320" cy="41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TUNING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의 개요</a:t>
            </a:r>
            <a:endParaRPr lang="en-US" sz="3200" b="0" strike="noStrike" spc="-1">
              <a:latin typeface="Noto Sans KR"/>
            </a:endParaRPr>
          </a:p>
        </p:txBody>
      </p:sp>
      <p:sp>
        <p:nvSpPr>
          <p:cNvPr id="90" name="Rectangle 54"/>
          <p:cNvSpPr/>
          <p:nvPr/>
        </p:nvSpPr>
        <p:spPr>
          <a:xfrm>
            <a:off x="1811160" y="924480"/>
            <a:ext cx="92376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buNone/>
            </a:pP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정상적인 성능을 제공하던 오라클 데이터베이스가 </a:t>
            </a:r>
            <a:r>
              <a:rPr lang="en-US" sz="2400" b="0" strike="noStrike" spc="-1">
                <a:solidFill>
                  <a:srgbClr val="000000"/>
                </a:solidFill>
                <a:latin typeface="Noto Sans KR"/>
              </a:rPr>
              <a:t>SELECT, UPDATE, INSERT, DELETE</a:t>
            </a: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문을 실행 했더니 갑자기 실행 속도가 너무 떨어져서 운영에 어려움을 겪게 되는 것을 경험할 수 있게 되는데 이런 경우</a:t>
            </a:r>
            <a:r>
              <a:rPr lang="en-US" sz="2400" b="0" strike="noStrike" spc="-1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튜닝을 통해 성능이 향상될 수 있도록 하는 것 </a:t>
            </a:r>
            <a:endParaRPr lang="en-US" sz="2400" b="0" strike="noStrike" spc="-1">
              <a:latin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Cost Based Optimizer 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3"/>
          <a:stretch/>
        </p:blipFill>
        <p:spPr>
          <a:xfrm>
            <a:off x="2160000" y="1182600"/>
            <a:ext cx="8265600" cy="421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9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OPTIMIZER MODE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3"/>
          <a:stretch/>
        </p:blipFill>
        <p:spPr>
          <a:xfrm>
            <a:off x="2102400" y="1042200"/>
            <a:ext cx="7981560" cy="475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0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제어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1" name="그림 130"/>
          <p:cNvPicPr/>
          <p:nvPr/>
        </p:nvPicPr>
        <p:blipFill>
          <a:blip r:embed="rId3"/>
          <a:stretch/>
        </p:blipFill>
        <p:spPr>
          <a:xfrm>
            <a:off x="2078640" y="1004040"/>
            <a:ext cx="8029080" cy="482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3" name="그림 132"/>
          <p:cNvPicPr/>
          <p:nvPr/>
        </p:nvPicPr>
        <p:blipFill>
          <a:blip r:embed="rId3"/>
          <a:stretch/>
        </p:blipFill>
        <p:spPr>
          <a:xfrm>
            <a:off x="1440000" y="900000"/>
            <a:ext cx="8820000" cy="54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5" name="그림 134"/>
          <p:cNvPicPr/>
          <p:nvPr/>
        </p:nvPicPr>
        <p:blipFill>
          <a:blip r:embed="rId3"/>
          <a:stretch/>
        </p:blipFill>
        <p:spPr>
          <a:xfrm>
            <a:off x="1619280" y="941760"/>
            <a:ext cx="9000720" cy="535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7" name="그림 136"/>
          <p:cNvPicPr/>
          <p:nvPr/>
        </p:nvPicPr>
        <p:blipFill>
          <a:blip r:embed="rId3"/>
          <a:stretch/>
        </p:blipFill>
        <p:spPr>
          <a:xfrm>
            <a:off x="1975680" y="996840"/>
            <a:ext cx="7924320" cy="494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5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3"/>
          <a:stretch/>
        </p:blipFill>
        <p:spPr>
          <a:xfrm>
            <a:off x="1985040" y="893880"/>
            <a:ext cx="7914960" cy="468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4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41" name="그림 140"/>
          <p:cNvPicPr/>
          <p:nvPr/>
        </p:nvPicPr>
        <p:blipFill>
          <a:blip r:embed="rId3"/>
          <a:stretch/>
        </p:blipFill>
        <p:spPr>
          <a:xfrm>
            <a:off x="1440000" y="900000"/>
            <a:ext cx="8843400" cy="591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좋은 성능을 위한 요소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2" name="그림 2"/>
          <p:cNvPicPr/>
          <p:nvPr/>
        </p:nvPicPr>
        <p:blipFill>
          <a:blip r:embed="rId3"/>
          <a:stretch/>
        </p:blipFill>
        <p:spPr>
          <a:xfrm>
            <a:off x="1990080" y="928440"/>
            <a:ext cx="8211240" cy="500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시스템 성능 저하의 주요인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4" name="그림 4"/>
          <p:cNvPicPr/>
          <p:nvPr/>
        </p:nvPicPr>
        <p:blipFill>
          <a:blip r:embed="rId3"/>
          <a:stretch/>
        </p:blipFill>
        <p:spPr>
          <a:xfrm>
            <a:off x="1709280" y="828360"/>
            <a:ext cx="8773560" cy="520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OPTIMIZER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6" name="그림 4"/>
          <p:cNvPicPr/>
          <p:nvPr/>
        </p:nvPicPr>
        <p:blipFill>
          <a:blip r:embed="rId3"/>
          <a:stretch/>
        </p:blipFill>
        <p:spPr>
          <a:xfrm>
            <a:off x="1680480" y="990360"/>
            <a:ext cx="8830440" cy="539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INSTANCE + DATABASE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8" name="그림 2"/>
          <p:cNvPicPr/>
          <p:nvPr/>
        </p:nvPicPr>
        <p:blipFill>
          <a:blip r:embed="rId3"/>
          <a:stretch/>
        </p:blipFill>
        <p:spPr>
          <a:xfrm>
            <a:off x="1951920" y="885600"/>
            <a:ext cx="8287560" cy="508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4"/>
          <p:cNvPicPr/>
          <p:nvPr/>
        </p:nvPicPr>
        <p:blipFill>
          <a:blip r:embed="rId3"/>
          <a:stretch/>
        </p:blipFill>
        <p:spPr>
          <a:xfrm>
            <a:off x="1818720" y="942480"/>
            <a:ext cx="8554320" cy="497232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INSTANCE + DATABASE</a:t>
            </a:r>
            <a:endParaRPr lang="en-US" sz="3200" b="0" strike="noStrike" spc="-1">
              <a:latin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SELECT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문 처리 과정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3" name="그림 2"/>
          <p:cNvPicPr/>
          <p:nvPr/>
        </p:nvPicPr>
        <p:blipFill>
          <a:blip r:embed="rId3"/>
          <a:stretch/>
        </p:blipFill>
        <p:spPr>
          <a:xfrm>
            <a:off x="1291320" y="696960"/>
            <a:ext cx="9608760" cy="604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처리 과정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5" name="그림 4"/>
          <p:cNvPicPr/>
          <p:nvPr/>
        </p:nvPicPr>
        <p:blipFill>
          <a:blip r:embed="rId3"/>
          <a:stretch/>
        </p:blipFill>
        <p:spPr>
          <a:xfrm>
            <a:off x="2176920" y="877320"/>
            <a:ext cx="7837920" cy="510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142</Words>
  <Application>Microsoft Office PowerPoint</Application>
  <PresentationFormat>와이드스크린</PresentationFormat>
  <Paragraphs>54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DejaVu Sans</vt:lpstr>
      <vt:lpstr>Noto Sans KR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튜닝 방법론 및 SQL 처리 구조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subject/>
  <dc:creator>김 태호</dc:creator>
  <dc:description/>
  <cp:lastModifiedBy>ITSC</cp:lastModifiedBy>
  <cp:revision>22</cp:revision>
  <dcterms:created xsi:type="dcterms:W3CDTF">2022-12-04T16:17:02Z</dcterms:created>
  <dcterms:modified xsi:type="dcterms:W3CDTF">2022-12-30T12:44:23Z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