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83" r:id="rId12"/>
    <p:sldId id="284" r:id="rId13"/>
    <p:sldId id="285" r:id="rId14"/>
    <p:sldId id="286" r:id="rId15"/>
    <p:sldId id="288" r:id="rId16"/>
    <p:sldId id="289" r:id="rId17"/>
    <p:sldId id="266" r:id="rId18"/>
    <p:sldId id="267" r:id="rId19"/>
    <p:sldId id="268" r:id="rId20"/>
    <p:sldId id="269" r:id="rId21"/>
    <p:sldId id="270" r:id="rId22"/>
    <p:sldId id="271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24" autoAdjust="0"/>
  </p:normalViewPr>
  <p:slideViewPr>
    <p:cSldViewPr snapToGrid="0">
      <p:cViewPr varScale="1">
        <p:scale>
          <a:sx n="57" d="100"/>
          <a:sy n="57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8D666-D043-47DC-8D60-4756942AD78F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12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103729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13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66862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14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85800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15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04837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75F944-51B4-4E1D-99C5-3BA6781866CA}" type="slidenum">
              <a:rPr lang="en-US" sz="1200" b="0" strike="noStrike" spc="-1">
                <a:latin typeface="바탕"/>
              </a:rPr>
              <a:t>16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936FC4-DDF9-4C00-BAE0-3469026BAFE8}" type="slidenum">
              <a:rPr lang="en-US" sz="1200" b="0" strike="noStrike" spc="-1">
                <a:latin typeface="바탕"/>
              </a:rPr>
              <a:t>17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DFF60-F611-4AE6-B19E-C51339703D87}" type="slidenum">
              <a:rPr lang="en-US" sz="1200" b="0" strike="noStrike" spc="-1">
                <a:latin typeface="바탕"/>
              </a:rPr>
              <a:t>18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11A81D-E164-4FF5-8D2A-C225ECD51386}" type="slidenum">
              <a:rPr lang="en-US" sz="1200" b="0" strike="noStrike" spc="-1">
                <a:latin typeface="바탕"/>
              </a:rPr>
              <a:t>19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20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F7BA2-EC4C-464E-9D19-D4D1DA353102}" type="slidenum">
              <a:rPr lang="en-US" sz="1200" b="0" strike="noStrike" spc="-1">
                <a:latin typeface="바탕"/>
              </a:rPr>
              <a:t>21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612DC-AD01-48CE-9F69-0BFFF697FBB7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76F2BE-6795-4798-A945-754572A2B4BD}" type="slidenum">
              <a:rPr lang="en-US" sz="1200" b="0" strike="noStrike" spc="-1">
                <a:latin typeface="바탕"/>
              </a:rPr>
              <a:t>22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FEC82-7ADF-40AC-86E9-43ED4E53248D}" type="slidenum">
              <a:rPr lang="en-US" sz="1200" b="0" strike="noStrike" spc="-1">
                <a:latin typeface="바탕"/>
              </a:rPr>
              <a:t>23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3764B-17D2-4BCC-AB02-84C1EF45253F}" type="slidenum">
              <a:rPr lang="en-US" sz="1200" b="0" strike="noStrike" spc="-1">
                <a:latin typeface="바탕"/>
              </a:rPr>
              <a:t>24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E5F5E-6955-4223-B218-7407A2FDF3AD}" type="slidenum">
              <a:rPr lang="en-US" sz="1200" b="0" strike="noStrike" spc="-1">
                <a:latin typeface="바탕"/>
              </a:rPr>
              <a:t>25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DB8ED-7C06-43E6-A9EC-609C069B0626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1C5EC-9347-4623-AE04-5380648FACF0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Buffer Cache: Buffer Cache</a:t>
            </a:r>
            <a:r>
              <a:rPr lang="ko-KR" altLang="en-US" sz="2000" b="0" strike="noStrike" spc="-1" dirty="0">
                <a:latin typeface="Noto Sans KR"/>
              </a:rPr>
              <a:t>는 디스크에서 메모리로 데이터를 </a:t>
            </a:r>
            <a:r>
              <a:rPr lang="ko-KR" altLang="en-US" sz="2000" b="0" strike="noStrike" spc="-1" dirty="0" err="1">
                <a:latin typeface="Noto Sans KR"/>
              </a:rPr>
              <a:t>로딩하여</a:t>
            </a:r>
            <a:r>
              <a:rPr lang="ko-KR" altLang="en-US" sz="2000" b="0" strike="noStrike" spc="-1" dirty="0">
                <a:latin typeface="Noto Sans KR"/>
              </a:rPr>
              <a:t> 저장하는 공간으로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자주 사용되는 데이터의 복사본을 유지하여 데이터베이스 읽기 성능을 향상시키는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Shared SQL Area: Shared SQL Area</a:t>
            </a:r>
            <a:r>
              <a:rPr lang="ko-KR" altLang="en-US" sz="2000" b="0" strike="noStrike" spc="-1" dirty="0">
                <a:latin typeface="Noto Sans KR"/>
              </a:rPr>
              <a:t>는 </a:t>
            </a:r>
            <a:r>
              <a:rPr lang="ko-KR" altLang="en-US" sz="2000" b="0" strike="noStrike" spc="-1" dirty="0" err="1">
                <a:latin typeface="Noto Sans KR"/>
              </a:rPr>
              <a:t>파싱된</a:t>
            </a:r>
            <a:r>
              <a:rPr lang="ko-KR" altLang="en-US" sz="2000" b="0" strike="noStrike" spc="-1" dirty="0">
                <a:latin typeface="Noto Sans KR"/>
              </a:rPr>
              <a:t> </a:t>
            </a:r>
            <a:r>
              <a:rPr lang="en-US" altLang="ko-KR" sz="2000" b="0" strike="noStrike" spc="-1" dirty="0">
                <a:latin typeface="Noto Sans KR"/>
              </a:rPr>
              <a:t>SQL </a:t>
            </a:r>
            <a:r>
              <a:rPr lang="ko-KR" altLang="en-US" sz="2000" b="0" strike="noStrike" spc="-1" dirty="0">
                <a:latin typeface="Noto Sans KR"/>
              </a:rPr>
              <a:t>문과 관련된 실행 계획 및 메타데이터를 저장하는 영역으로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동일한 </a:t>
            </a:r>
            <a:r>
              <a:rPr lang="en-US" altLang="ko-KR" sz="2000" b="0" strike="noStrike" spc="-1" dirty="0">
                <a:latin typeface="Noto Sans KR"/>
              </a:rPr>
              <a:t>SQL </a:t>
            </a:r>
            <a:r>
              <a:rPr lang="ko-KR" altLang="en-US" sz="2000" b="0" strike="noStrike" spc="-1" dirty="0">
                <a:latin typeface="Noto Sans KR"/>
              </a:rPr>
              <a:t>문이 </a:t>
            </a:r>
            <a:r>
              <a:rPr lang="ko-KR" altLang="en-US" sz="2000" b="0" strike="noStrike" spc="-1" dirty="0" err="1">
                <a:latin typeface="Noto Sans KR"/>
              </a:rPr>
              <a:t>여러번</a:t>
            </a:r>
            <a:r>
              <a:rPr lang="ko-KR" altLang="en-US" sz="2000" b="0" strike="noStrike" spc="-1" dirty="0">
                <a:latin typeface="Noto Sans KR"/>
              </a:rPr>
              <a:t> 실행될 때 최적화된 실행 계획을 재사용함으로써 성능을 향상시키는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Log Buffer: Log Buffer</a:t>
            </a:r>
            <a:r>
              <a:rPr lang="ko-KR" altLang="en-US" sz="2000" b="0" strike="noStrike" spc="-1" dirty="0">
                <a:latin typeface="Noto Sans KR"/>
              </a:rPr>
              <a:t>는 트랜잭션 로그의 변경 내용을 메모리에서 임시로 보관하는 공간으로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데이터베이스의 변경 작업을 기록하여 내구성과 회복 기능을 지원하는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Undo Tablespace: Undo Tablespace</a:t>
            </a:r>
            <a:r>
              <a:rPr lang="ko-KR" altLang="en-US" sz="2000" b="0" strike="noStrike" spc="-1" dirty="0">
                <a:latin typeface="Noto Sans KR"/>
              </a:rPr>
              <a:t>는 트랜잭션의 변경 내용을 저장하는 영역으로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롤백 작업 및 동시성 제어를 위해 트랜잭션 상태를 관리하는 역할을 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PMON (Process Monitor): </a:t>
            </a:r>
            <a:r>
              <a:rPr lang="ko-KR" altLang="en-US" sz="2000" b="0" strike="noStrike" spc="-1" dirty="0">
                <a:latin typeface="Noto Sans KR"/>
              </a:rPr>
              <a:t>데이터베이스 프로세스를 모니터링하고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실패한 트랜잭션을 </a:t>
            </a:r>
            <a:r>
              <a:rPr lang="ko-KR" altLang="en-US" sz="2000" b="0" strike="noStrike" spc="-1" dirty="0" err="1">
                <a:latin typeface="Noto Sans KR"/>
              </a:rPr>
              <a:t>롤백하거나</a:t>
            </a:r>
            <a:r>
              <a:rPr lang="ko-KR" altLang="en-US" sz="2000" b="0" strike="noStrike" spc="-1" dirty="0">
                <a:latin typeface="Noto Sans KR"/>
              </a:rPr>
              <a:t> 세션을 정리하여 메모리 및 리소스를 관리합니다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SMON (System Monitor): </a:t>
            </a:r>
            <a:r>
              <a:rPr lang="ko-KR" altLang="en-US" sz="2000" b="0" strike="noStrike" spc="-1" dirty="0">
                <a:latin typeface="Noto Sans KR"/>
              </a:rPr>
              <a:t>데이터베이스의 무결성을 유지하고 복구를 지원하는 프로세스로서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실패한 트랜잭션의 롤백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오브젝트 관리 및 공간 정리 작업을 수행합니다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DBWR (Database Writer): </a:t>
            </a:r>
            <a:r>
              <a:rPr lang="ko-KR" altLang="en-US" sz="2000" b="0" strike="noStrike" spc="-1" dirty="0">
                <a:latin typeface="Noto Sans KR"/>
              </a:rPr>
              <a:t>버퍼 캐시 내의 변경된 데이터를 디스크에 기록하여 데이터베이스의 내구성을 유지하고 버퍼 관리를 지원합니다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USER REQUESTS: </a:t>
            </a:r>
            <a:r>
              <a:rPr lang="ko-KR" altLang="en-US" sz="2000" b="0" strike="noStrike" spc="-1" dirty="0">
                <a:latin typeface="Noto Sans KR"/>
              </a:rPr>
              <a:t>사용자가 데이터베이스에 요청한 작업 및 쿼리를 처리하는 역할을 수행합니다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LGWR (Log Writer): </a:t>
            </a:r>
            <a:r>
              <a:rPr lang="ko-KR" altLang="en-US" sz="2000" b="0" strike="noStrike" spc="-1" dirty="0" err="1">
                <a:latin typeface="Noto Sans KR"/>
              </a:rPr>
              <a:t>리두</a:t>
            </a:r>
            <a:r>
              <a:rPr lang="ko-KR" altLang="en-US" sz="2000" b="0" strike="noStrike" spc="-1" dirty="0">
                <a:latin typeface="Noto Sans KR"/>
              </a:rPr>
              <a:t> 로그 버퍼의 내용을 </a:t>
            </a:r>
            <a:r>
              <a:rPr lang="ko-KR" altLang="en-US" sz="2000" b="0" strike="noStrike" spc="-1" dirty="0" err="1">
                <a:latin typeface="Noto Sans KR"/>
              </a:rPr>
              <a:t>리두</a:t>
            </a:r>
            <a:r>
              <a:rPr lang="ko-KR" altLang="en-US" sz="2000" b="0" strike="noStrike" spc="-1" dirty="0">
                <a:latin typeface="Noto Sans KR"/>
              </a:rPr>
              <a:t> 로그 파일에 기록하여 트랜잭션의 내구성을 보장하고 로깅 작업을 지원합니다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strike="noStrike" spc="-1" dirty="0"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strike="noStrike" spc="-1" dirty="0">
                <a:latin typeface="Noto Sans KR"/>
              </a:rPr>
              <a:t>PGA (Program Global Area): </a:t>
            </a:r>
            <a:r>
              <a:rPr lang="ko-KR" altLang="en-US" sz="2000" b="0" strike="noStrike" spc="-1" dirty="0">
                <a:latin typeface="Noto Sans KR"/>
              </a:rPr>
              <a:t>각 사용자 프로세스가 데이터베이스 작업을 수행하기 위해 </a:t>
            </a:r>
            <a:r>
              <a:rPr lang="ko-KR" altLang="en-US" sz="2000" b="0" strike="noStrike" spc="-1" dirty="0" err="1">
                <a:latin typeface="Noto Sans KR"/>
              </a:rPr>
              <a:t>할당받는</a:t>
            </a:r>
            <a:r>
              <a:rPr lang="ko-KR" altLang="en-US" sz="2000" b="0" strike="noStrike" spc="-1" dirty="0">
                <a:latin typeface="Noto Sans KR"/>
              </a:rPr>
              <a:t> 메모리 영역으로서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정렬</a:t>
            </a:r>
            <a:r>
              <a:rPr lang="en-US" altLang="ko-KR" sz="2000" b="0" strike="noStrike" spc="-1" dirty="0">
                <a:latin typeface="Noto Sans KR"/>
              </a:rPr>
              <a:t>, </a:t>
            </a:r>
            <a:r>
              <a:rPr lang="ko-KR" altLang="en-US" sz="2000" b="0" strike="noStrike" spc="-1" dirty="0">
                <a:latin typeface="Noto Sans KR"/>
              </a:rPr>
              <a:t>해시 연산 및 임시 데이터 저장을 관리합니다</a:t>
            </a:r>
            <a:r>
              <a:rPr lang="en-US" altLang="ko-KR" sz="2000" b="0" strike="noStrike" spc="-1" dirty="0"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strike="noStrike" spc="-1" dirty="0">
              <a:latin typeface="Noto Sans KR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D4CB9-0D8B-4424-BA81-F3535ADFC556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2DF6F-30F4-443A-9645-E8FC03F0899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D3720-931B-41D9-9877-691934B8E43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문을 실행할 때는 다음과 같은 단계를 거칩니다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구문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(Syntax Check): 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문법을 확인하여 문장이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  <a:latin typeface="Söhne"/>
              </a:rPr>
              <a:t>올바른지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오타나 문법 오류가 있으면 수정합니다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의미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(Semantic Check):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구문 검사가 완료된 후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문의 의미적 유효성을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사용자가 참조하는 테이블이 실제로 데이터베이스에 존재하는지 확인합니다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공유 풀 검사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(Shared Pool Check):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이전에 실행된 비슷한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문이 있는지 확인하여 있다면 해당 시퀀스를 공유 풀에서 직접 실행합니다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이렇게 함으로써 불필요한 중복 작업을 피하고 성능을 향상시킵니다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실행 계획 생성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(Execution Plan Generation):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공유 풀에서 비슷한 시퀀스를 찾을 수 없다면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다양한 실행 계획을 생성합니다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b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여러 가지 최적의 실행 계획을 고려하여 어떤 계획이 가장 효율적인지 결정합니다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이렇게 단계별로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SQL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문을 처리하여 최적의 실행 계획을 결정하여 빠르고 효율적인 쿼리 실행을 가능하게 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000" b="0" strike="noStrike" spc="-1" dirty="0">
              <a:latin typeface="Noto Sans KR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E99A3-2F0D-40F8-8ED0-F35451E7D1BD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algn="r">
              <a:buNone/>
            </a:pPr>
            <a:fld id="{64C2B042-0F4E-41A8-BBFF-F62374966A6D}" type="slidenum">
              <a:rPr lang="en-US" sz="1400" b="0" strike="noStrike" spc="-1" smtClean="0">
                <a:latin typeface="바탕"/>
              </a:rPr>
              <a:t>11</a:t>
            </a:fld>
            <a:endParaRPr lang="en-US" sz="14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0346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튜닝 방법론 및 </a:t>
            </a:r>
            <a:r>
              <a:rPr lang="en-US" sz="6000" b="1" strike="noStrike" spc="-1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6000" b="1" strike="noStrike" spc="-1">
                <a:solidFill>
                  <a:srgbClr val="000000"/>
                </a:solidFill>
                <a:latin typeface="맑은 고딕"/>
              </a:rPr>
              <a:t>처리 구조 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E6ED9FF-3363-E245-81F2-04EEF7708EE1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r>
              <a:rPr lang="en-US" altLang="ko-KR" sz="3200" b="1" dirty="0"/>
              <a:t>SQL Tuning tools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EA1C-9AAB-980A-EA7E-7A22032F1267}"/>
              </a:ext>
            </a:extLst>
          </p:cNvPr>
          <p:cNvSpPr txBox="1"/>
          <p:nvPr/>
        </p:nvSpPr>
        <p:spPr>
          <a:xfrm>
            <a:off x="537881" y="1228878"/>
            <a:ext cx="10892118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EXPLAIN PLAN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SQL 문을 실행하지 않고도 </a:t>
            </a:r>
            <a:r>
              <a:rPr lang="ko-KR" altLang="en-US" sz="2000" dirty="0" err="1"/>
              <a:t>옵티마이저가</a:t>
            </a:r>
            <a:r>
              <a:rPr lang="ko-KR" altLang="en-US" sz="2000" dirty="0"/>
              <a:t> 해당 SQL 문의 실행 계획을 확인하는 데 사용됩니다.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AUTOTRACE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SQL*Plus에서 사용되며, 쿼리의 실행 계획과 성능에 관한 통계를 생성합니다.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디스크 읽기, 메모리 읽기 등의 성능 통계 정보를 제공합니다.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V$SQL_PLAN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실행된 SQL 문과 공유 풀에 여전히 있는 SQL 문의 실행 계획에 관한 정보를 포함하는 뷰입니다.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DBMS_XPLAN 패키지 메소드를 사용하여 실행 계획을 표시할 수 있습니다.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17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04A740-0980-4E47-5893-FE0CB171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105" y="3429000"/>
            <a:ext cx="981579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EXPLAIN PLAN</a:t>
            </a:r>
            <a:endParaRPr lang="en-US" altLang="ko-KR" sz="1800" b="1" dirty="0"/>
          </a:p>
          <a:p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err="1">
                <a:latin typeface="+mn-ea"/>
              </a:rPr>
              <a:t>Cost</a:t>
            </a:r>
            <a:r>
              <a:rPr lang="ko-KR" altLang="en-US" dirty="0">
                <a:latin typeface="+mn-ea"/>
              </a:rPr>
              <a:t>: 각 실행 계획 연산(</a:t>
            </a:r>
            <a:r>
              <a:rPr lang="ko-KR" altLang="en-US" dirty="0" err="1">
                <a:latin typeface="+mn-ea"/>
              </a:rPr>
              <a:t>Operation</a:t>
            </a:r>
            <a:r>
              <a:rPr lang="ko-KR" altLang="en-US" dirty="0">
                <a:latin typeface="+mn-ea"/>
              </a:rPr>
              <a:t>)의 예상 비용을 나타내는 숫자로, 최적화 엔진이 다양한 실행 계획 후보를 비교하여 최적의 실행 계획을 선택하는 데 사용됩니다.</a:t>
            </a:r>
          </a:p>
          <a:p>
            <a:endParaRPr lang="ko-KR" altLang="en-US" dirty="0">
              <a:latin typeface="+mn-ea"/>
            </a:endParaRPr>
          </a:p>
          <a:p>
            <a:r>
              <a:rPr lang="ko-KR" altLang="en-US" smtClean="0">
                <a:latin typeface="+mn-ea"/>
              </a:rPr>
              <a:t>Bytes</a:t>
            </a:r>
            <a:r>
              <a:rPr lang="ko-KR" altLang="en-US" dirty="0">
                <a:latin typeface="+mn-ea"/>
              </a:rPr>
              <a:t>: 각 연산(</a:t>
            </a:r>
            <a:r>
              <a:rPr lang="ko-KR" altLang="en-US" dirty="0" err="1">
                <a:latin typeface="+mn-ea"/>
              </a:rPr>
              <a:t>Operation</a:t>
            </a:r>
            <a:r>
              <a:rPr lang="ko-KR" altLang="en-US" dirty="0">
                <a:latin typeface="+mn-ea"/>
              </a:rPr>
              <a:t>)의 결과로 예상되는 데이터 크기를 나타내며, 메모리 및 디스크 공간 사용, 데이터 전송 등과 관련된 쿼리 최적화 작업에 활용됩니다.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5764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711B5-2657-F9D9-E94E-972C1DCF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58" y="267122"/>
            <a:ext cx="8251619" cy="63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C983D-F245-B381-B7EB-7A63807B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1090246"/>
            <a:ext cx="11698333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AUTOTRACE</a:t>
            </a:r>
            <a:r>
              <a:rPr lang="en-US" altLang="ko-KR" sz="1800" b="1" dirty="0"/>
              <a:t>- Statistics(</a:t>
            </a:r>
            <a:r>
              <a:rPr lang="ko-KR" altLang="en-US" sz="1800" b="1" dirty="0"/>
              <a:t>통계</a:t>
            </a:r>
            <a:r>
              <a:rPr lang="en-US" altLang="ko-KR" sz="18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C9381-4FEA-362A-654B-F5D9B46C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1019908"/>
            <a:ext cx="11450648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368485-1E10-22E2-1E9C-85C8868B1025}"/>
              </a:ext>
            </a:extLst>
          </p:cNvPr>
          <p:cNvSpPr txBox="1"/>
          <p:nvPr/>
        </p:nvSpPr>
        <p:spPr>
          <a:xfrm>
            <a:off x="762000" y="40668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DBMS_XPLAN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C983D-F245-B381-B7EB-7A63807B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3" y="1090246"/>
            <a:ext cx="11698333" cy="51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7" name="그림 2"/>
          <p:cNvPicPr/>
          <p:nvPr/>
        </p:nvPicPr>
        <p:blipFill>
          <a:blip r:embed="rId3"/>
          <a:stretch/>
        </p:blipFill>
        <p:spPr>
          <a:xfrm>
            <a:off x="1795680" y="852840"/>
            <a:ext cx="8600040" cy="515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 dirty="0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109" name="그림 4"/>
          <p:cNvPicPr/>
          <p:nvPr/>
        </p:nvPicPr>
        <p:blipFill>
          <a:blip r:embed="rId3"/>
          <a:stretch/>
        </p:blipFill>
        <p:spPr>
          <a:xfrm>
            <a:off x="475560" y="1695240"/>
            <a:ext cx="11240640" cy="346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1" name="그림 2"/>
          <p:cNvPicPr/>
          <p:nvPr/>
        </p:nvPicPr>
        <p:blipFill>
          <a:blip r:embed="rId3"/>
          <a:stretch/>
        </p:blipFill>
        <p:spPr>
          <a:xfrm>
            <a:off x="1623240" y="1633320"/>
            <a:ext cx="8944920" cy="359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읽기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3" name="그림 4"/>
          <p:cNvPicPr/>
          <p:nvPr/>
        </p:nvPicPr>
        <p:blipFill>
          <a:blip r:embed="rId3"/>
          <a:stretch/>
        </p:blipFill>
        <p:spPr>
          <a:xfrm>
            <a:off x="1485360" y="823680"/>
            <a:ext cx="9221040" cy="521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TUNING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개요</a:t>
            </a:r>
            <a:endParaRPr lang="en-US" sz="3200" b="0" strike="noStrike" spc="-1">
              <a:latin typeface="Noto Sans KR"/>
            </a:endParaRPr>
          </a:p>
        </p:txBody>
      </p:sp>
      <p:sp>
        <p:nvSpPr>
          <p:cNvPr id="90" name="Rectangle 54"/>
          <p:cNvSpPr/>
          <p:nvPr/>
        </p:nvSpPr>
        <p:spPr>
          <a:xfrm>
            <a:off x="1811160" y="924480"/>
            <a:ext cx="92376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spcBef>
                <a:spcPts val="1199"/>
              </a:spcBef>
              <a:buNone/>
            </a:pP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정상적인 성능을 제공하던 오라클 데이터베이스가 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SELECT, UPDATE, INSERT, DELETE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문을 실행 했더니 갑자기 실행 속도가 너무 떨어져서 운영에 어려움을 겪게 되는 것을 경험할 수 있게 되는데 이런 경우</a:t>
            </a:r>
            <a:r>
              <a:rPr lang="en-US" sz="2400" b="0" strike="noStrike" spc="-1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Noto Sans KR"/>
              </a:rPr>
              <a:t>튜닝을 통해 성능이 향상될 수 있도록 하는 것 </a:t>
            </a:r>
            <a:endParaRPr lang="en-US" sz="2400" b="0" strike="noStrike" spc="-1">
              <a:latin typeface="Noto Sans K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옵티마이저</a:t>
            </a: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(Optimizer)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의 개념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5" name="그림 114"/>
          <p:cNvPicPr/>
          <p:nvPr/>
        </p:nvPicPr>
        <p:blipFill>
          <a:blip r:embed="rId3"/>
          <a:stretch/>
        </p:blipFill>
        <p:spPr>
          <a:xfrm>
            <a:off x="1579320" y="900000"/>
            <a:ext cx="868068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Rule Base Optimizer / Cost Based 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2331720" y="1153440"/>
            <a:ext cx="7676640" cy="490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0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실행계획 제어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1" name="그림 130"/>
          <p:cNvPicPr/>
          <p:nvPr/>
        </p:nvPicPr>
        <p:blipFill>
          <a:blip r:embed="rId3"/>
          <a:stretch/>
        </p:blipFill>
        <p:spPr>
          <a:xfrm>
            <a:off x="2078640" y="1004040"/>
            <a:ext cx="8029080" cy="4828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3" name="그림 132"/>
          <p:cNvPicPr/>
          <p:nvPr/>
        </p:nvPicPr>
        <p:blipFill>
          <a:blip r:embed="rId3"/>
          <a:stretch/>
        </p:blipFill>
        <p:spPr>
          <a:xfrm>
            <a:off x="1440000" y="900000"/>
            <a:ext cx="8820000" cy="541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5" name="그림 134"/>
          <p:cNvPicPr/>
          <p:nvPr/>
        </p:nvPicPr>
        <p:blipFill>
          <a:blip r:embed="rId3"/>
          <a:stretch/>
        </p:blipFill>
        <p:spPr>
          <a:xfrm>
            <a:off x="1619280" y="941760"/>
            <a:ext cx="9000720" cy="535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"/>
          <p:cNvSpPr/>
          <p:nvPr/>
        </p:nvSpPr>
        <p:spPr>
          <a:xfrm>
            <a:off x="1914480" y="206280"/>
            <a:ext cx="9425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Hint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37" name="그림 136"/>
          <p:cNvPicPr/>
          <p:nvPr/>
        </p:nvPicPr>
        <p:blipFill>
          <a:blip r:embed="rId3"/>
          <a:stretch/>
        </p:blipFill>
        <p:spPr>
          <a:xfrm>
            <a:off x="1975680" y="996840"/>
            <a:ext cx="7924320" cy="494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좋은 성능을 위한 요소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2" name="그림 2"/>
          <p:cNvPicPr/>
          <p:nvPr/>
        </p:nvPicPr>
        <p:blipFill>
          <a:blip r:embed="rId3"/>
          <a:stretch/>
        </p:blipFill>
        <p:spPr>
          <a:xfrm>
            <a:off x="1990080" y="928440"/>
            <a:ext cx="8211240" cy="500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시스템 성능 저하의 주요인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4" name="그림 4"/>
          <p:cNvPicPr/>
          <p:nvPr/>
        </p:nvPicPr>
        <p:blipFill>
          <a:blip r:embed="rId3"/>
          <a:stretch/>
        </p:blipFill>
        <p:spPr>
          <a:xfrm>
            <a:off x="1709280" y="828360"/>
            <a:ext cx="8773560" cy="520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OPTIMIZER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6" name="그림 4"/>
          <p:cNvPicPr/>
          <p:nvPr/>
        </p:nvPicPr>
        <p:blipFill>
          <a:blip r:embed="rId3"/>
          <a:stretch/>
        </p:blipFill>
        <p:spPr>
          <a:xfrm>
            <a:off x="1680480" y="990360"/>
            <a:ext cx="8830440" cy="539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98" name="그림 2"/>
          <p:cNvPicPr/>
          <p:nvPr/>
        </p:nvPicPr>
        <p:blipFill>
          <a:blip r:embed="rId3"/>
          <a:stretch/>
        </p:blipFill>
        <p:spPr>
          <a:xfrm>
            <a:off x="1951920" y="885600"/>
            <a:ext cx="8287560" cy="508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림 4"/>
          <p:cNvPicPr/>
          <p:nvPr/>
        </p:nvPicPr>
        <p:blipFill>
          <a:blip r:embed="rId3"/>
          <a:stretch/>
        </p:blipFill>
        <p:spPr>
          <a:xfrm>
            <a:off x="2799313" y="3267305"/>
            <a:ext cx="6592774" cy="3208033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INSTANCE + DATABASE</a:t>
            </a:r>
            <a:endParaRPr lang="en-US" sz="3200" b="0" strike="noStrike" spc="-1">
              <a:latin typeface="Noto Sans K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21432" y="1132521"/>
            <a:ext cx="8526966" cy="1698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374151"/>
                </a:solidFill>
                <a:latin typeface="+mn-ea"/>
              </a:rPr>
              <a:t>Datafiles</a:t>
            </a: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실제 데이터 저장을 위한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374151"/>
                </a:solidFill>
                <a:latin typeface="+mn-ea"/>
              </a:rPr>
              <a:t>Controlfiles</a:t>
            </a: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데이터베이스 구조 및 상태를 관리하는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Redo files: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데이터 변경 작업을 기록하여 복구 가능한 로그 파일들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74151"/>
                </a:solidFill>
                <a:latin typeface="+mn-ea"/>
              </a:rPr>
              <a:t>Archive logs: </a:t>
            </a:r>
            <a:r>
              <a:rPr lang="ko-KR" altLang="en-US" b="1" dirty="0">
                <a:solidFill>
                  <a:srgbClr val="374151"/>
                </a:solidFill>
                <a:latin typeface="+mn-ea"/>
              </a:rPr>
              <a:t>백업 및 데이터 복구를 위해 보관되는 로그 파일들</a:t>
            </a:r>
            <a:endParaRPr lang="ko-KR" altLang="en-US" b="1" i="0" dirty="0">
              <a:solidFill>
                <a:srgbClr val="37415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SELECT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문 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3" name="그림 2"/>
          <p:cNvPicPr/>
          <p:nvPr/>
        </p:nvPicPr>
        <p:blipFill>
          <a:blip r:embed="rId3"/>
          <a:stretch/>
        </p:blipFill>
        <p:spPr>
          <a:xfrm>
            <a:off x="1291320" y="696960"/>
            <a:ext cx="9608760" cy="604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sz="3200" b="1" strike="noStrike" spc="-1">
                <a:solidFill>
                  <a:srgbClr val="000000"/>
                </a:solidFill>
                <a:latin typeface="맑은 고딕"/>
              </a:rPr>
              <a:t>처리 과정</a:t>
            </a:r>
            <a:endParaRPr lang="en-US" sz="3200" b="0" strike="noStrike" spc="-1">
              <a:latin typeface="Noto Sans KR"/>
            </a:endParaRPr>
          </a:p>
        </p:txBody>
      </p:sp>
      <p:pic>
        <p:nvPicPr>
          <p:cNvPr id="105" name="그림 4"/>
          <p:cNvPicPr/>
          <p:nvPr/>
        </p:nvPicPr>
        <p:blipFill>
          <a:blip r:embed="rId3"/>
          <a:stretch/>
        </p:blipFill>
        <p:spPr>
          <a:xfrm>
            <a:off x="2176920" y="877320"/>
            <a:ext cx="7837920" cy="510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577</Words>
  <Application>Microsoft Office PowerPoint</Application>
  <PresentationFormat>와이드스크린</PresentationFormat>
  <Paragraphs>89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DejaVu Sans</vt:lpstr>
      <vt:lpstr>Noto Sans KR</vt:lpstr>
      <vt:lpstr>Söhne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방법론 및 SQL 처리 구조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ITSC</cp:lastModifiedBy>
  <cp:revision>30</cp:revision>
  <dcterms:created xsi:type="dcterms:W3CDTF">2022-12-04T16:17:02Z</dcterms:created>
  <dcterms:modified xsi:type="dcterms:W3CDTF">2023-11-06T11:58:23Z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