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1" r:id="rId2"/>
    <p:sldId id="299" r:id="rId3"/>
    <p:sldId id="272" r:id="rId4"/>
    <p:sldId id="274" r:id="rId5"/>
    <p:sldId id="275" r:id="rId6"/>
    <p:sldId id="256" r:id="rId7"/>
    <p:sldId id="257" r:id="rId8"/>
    <p:sldId id="258" r:id="rId9"/>
    <p:sldId id="259" r:id="rId10"/>
    <p:sldId id="260" r:id="rId11"/>
    <p:sldId id="261" r:id="rId12"/>
    <p:sldId id="262" r:id="rId13"/>
    <p:sldId id="300" r:id="rId14"/>
    <p:sldId id="263" r:id="rId15"/>
    <p:sldId id="298" r:id="rId16"/>
    <p:sldId id="312" r:id="rId17"/>
    <p:sldId id="314" r:id="rId18"/>
    <p:sldId id="315" r:id="rId19"/>
    <p:sldId id="313" r:id="rId20"/>
    <p:sldId id="308" r:id="rId21"/>
    <p:sldId id="309" r:id="rId22"/>
    <p:sldId id="293" r:id="rId23"/>
    <p:sldId id="307" r:id="rId24"/>
    <p:sldId id="310" r:id="rId25"/>
    <p:sldId id="311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5369"/>
    <a:srgbClr val="006DD7"/>
    <a:srgbClr val="0015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57889" autoAdjust="0"/>
  </p:normalViewPr>
  <p:slideViewPr>
    <p:cSldViewPr snapToGrid="0">
      <p:cViewPr varScale="1">
        <p:scale>
          <a:sx n="45" d="100"/>
          <a:sy n="45" d="100"/>
        </p:scale>
        <p:origin x="179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9AF7F-983C-482C-9105-147DE6EE5A71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F03E2-5D8B-4BCC-BB85-7B7FF478B8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769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F03E2-5D8B-4BCC-BB85-7B7FF478B8A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523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F03E2-5D8B-4BCC-BB85-7B7FF478B8A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842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F03E2-5D8B-4BCC-BB85-7B7FF478B8A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5706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F03E2-5D8B-4BCC-BB85-7B7FF478B8A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557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F03E2-5D8B-4BCC-BB85-7B7FF478B8A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066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F03E2-5D8B-4BCC-BB85-7B7FF478B8A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205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F03E2-5D8B-4BCC-BB85-7B7FF478B8A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118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F03E2-5D8B-4BCC-BB85-7B7FF478B8A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293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F03E2-5D8B-4BCC-BB85-7B7FF478B8A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692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F03E2-5D8B-4BCC-BB85-7B7FF478B8A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482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F03E2-5D8B-4BCC-BB85-7B7FF478B8A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659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F03E2-5D8B-4BCC-BB85-7B7FF478B8A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341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5E0E68-79E3-2A3B-119C-361A09835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3DCC4A-2858-C589-9F58-708973FC9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35CD2-77D2-4F1A-48FB-FB4091D6E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EFB4-3A9C-47EF-9D5D-0DDDCC21F7FF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9F1B87-83E8-40DF-9E25-86EE1BAFF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7DC489-61C8-B1DE-2F0B-49C8B686E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B4C3-235F-4D16-AE03-FBBD9C3E0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49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DA5DC-05B2-137D-0BE1-E0D81F918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4814A9-1570-D55F-DD39-32207C5ED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86FDEE-697E-B661-4BCA-A0861448B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EFB4-3A9C-47EF-9D5D-0DDDCC21F7FF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DD369C-5088-BD0B-0EA2-0A1374CBB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0F0BA6-CADF-C717-EA56-BD2FEDFBC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B4C3-235F-4D16-AE03-FBBD9C3E0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809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CE7B864-07B4-610C-C4D0-89279993F9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55A4E9-6903-1581-E702-B1BE7850B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2F5603-DA4D-5E47-A81B-5B659CABE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EFB4-3A9C-47EF-9D5D-0DDDCC21F7FF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E4FC09-2366-89FA-D7AC-6ECACF4B6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FC4FBC-372E-6A64-649A-5A07CC4E5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B4C3-235F-4D16-AE03-FBBD9C3E0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288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42F79-C379-2342-0AEA-391E06F78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D00196-997C-4FCE-B4D8-B385CB710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669AB8-DB03-F4AB-BE97-89D822584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EFB4-3A9C-47EF-9D5D-0DDDCC21F7FF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3DED4E-CD14-BB5E-D9F5-14B406296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342B46-6A72-B138-19AC-A975969B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B4C3-235F-4D16-AE03-FBBD9C3E0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249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BE2B9-6578-90F7-4D48-5BE7F23B4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490BC1-49E0-563A-360F-17FBB47A7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E9BD0D-09F6-825E-46B6-EE15E2D28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EFB4-3A9C-47EF-9D5D-0DDDCC21F7FF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2993EF-1AC3-D987-FB1D-9DA65E9C2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52788-DB3F-DF15-18A0-80D9E213C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B4C3-235F-4D16-AE03-FBBD9C3E0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234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F2338-B37B-F8B8-1D10-FB06B88A6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1BF357-7B8F-3E11-2569-46814C12E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9A85CE-BA81-3E65-0F06-40AC10B3C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B98906-C304-E15B-7C4B-CCDF364DC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EFB4-3A9C-47EF-9D5D-0DDDCC21F7FF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5FDDEF-470F-EE0E-073C-C75A00672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D6AE5F-B66F-7449-F9A4-AA048F925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B4C3-235F-4D16-AE03-FBBD9C3E0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25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D8D396-71C1-5DD1-9680-3D7322E4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C2CDAA-9C17-5ABE-9B51-79E31B95A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5C7A00-1937-8D40-767D-5B151F901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0AA065-0A25-73E3-B716-D46C4267A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7FB524-E3D2-2E25-9C7F-26994450A9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1F8FFB-7295-0178-F294-253004164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EFB4-3A9C-47EF-9D5D-0DDDCC21F7FF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DA60B6-C374-F369-56F7-05DFDBB08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9DC6FD-9DD2-0738-C47B-2FB58342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B4C3-235F-4D16-AE03-FBBD9C3E0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1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87AEFC-C736-8709-0C04-9E63F53B8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9AA1B3-4D2D-127C-A8C9-7225C38E9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EFB4-3A9C-47EF-9D5D-0DDDCC21F7FF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C17267-11F4-2386-97B8-603054E12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9F5C1F-53D7-9416-C701-6A5DC6B7C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B4C3-235F-4D16-AE03-FBBD9C3E0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0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0CFC94-FF83-0266-DA94-B3B171CB3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EFB4-3A9C-47EF-9D5D-0DDDCC21F7FF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84ED27-B351-EA79-2183-BFE869BDB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21AEB7-BCCD-7ADC-F6FD-2D397C91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B4C3-235F-4D16-AE03-FBBD9C3E0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41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F6010-D327-7FB7-1027-0EC2F20C8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6D524A-6405-16C1-7DB2-DF42F9665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AB7C22-7CEB-D27E-7C8B-971AABF4A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38F2A1-7784-857A-54F8-1C5B6D10B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EFB4-3A9C-47EF-9D5D-0DDDCC21F7FF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5AFB7A-CA43-6593-C992-11BF7370E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D0D757-0815-F233-2429-E85453D66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B4C3-235F-4D16-AE03-FBBD9C3E0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23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339C1-5313-514C-0A52-CC15BA46C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56399D-FA1A-7253-08B7-9377E0486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256F9A-64AE-49FA-5841-EEC017078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7A3042-27D7-86B6-5596-D48FF1B58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EFB4-3A9C-47EF-9D5D-0DDDCC21F7FF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3DC5DF-0F71-08AC-4EDF-665C8307B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69D621-B3DB-C8BF-D63F-0E2E67F1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B4C3-235F-4D16-AE03-FBBD9C3E0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502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5CAA01E-BBD6-9671-7444-594FDAA2E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C96DDC-5802-47C0-C92F-751E54837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A1D2D7-3E89-6979-F4A4-A5C4674CA5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EEFB4-3A9C-47EF-9D5D-0DDDCC21F7FF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FA9C62-6035-546D-1BAB-BAEEBF8104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35A902-478B-ADE3-7391-5D268B5E2B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DB4C3-235F-4D16-AE03-FBBD9C3E0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383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4B938F-7E59-886F-D77C-38E3BE952F2F}"/>
              </a:ext>
            </a:extLst>
          </p:cNvPr>
          <p:cNvSpPr txBox="1"/>
          <p:nvPr/>
        </p:nvSpPr>
        <p:spPr>
          <a:xfrm>
            <a:off x="952500" y="875437"/>
            <a:ext cx="105537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006DD7"/>
                </a:solidFill>
                <a:effectLst/>
                <a:latin typeface="+mn-ea"/>
              </a:rPr>
              <a:t>IT(Information Technology)</a:t>
            </a:r>
          </a:p>
          <a:p>
            <a:endParaRPr lang="en-US" altLang="ko-KR" b="1" dirty="0">
              <a:solidFill>
                <a:srgbClr val="006DD7"/>
              </a:solidFill>
              <a:latin typeface="+mn-ea"/>
            </a:endParaRPr>
          </a:p>
          <a:p>
            <a:r>
              <a:rPr lang="en-US" altLang="ko-KR" b="1" i="0" dirty="0">
                <a:solidFill>
                  <a:srgbClr val="374151"/>
                </a:solidFill>
                <a:effectLst/>
                <a:latin typeface="+mn-ea"/>
              </a:rPr>
              <a:t>"IT"</a:t>
            </a:r>
            <a:r>
              <a:rPr lang="ko-KR" altLang="en-US" b="1" i="0" dirty="0">
                <a:solidFill>
                  <a:srgbClr val="374151"/>
                </a:solidFill>
                <a:effectLst/>
                <a:latin typeface="+mn-ea"/>
              </a:rPr>
              <a:t>는 </a:t>
            </a:r>
            <a:r>
              <a:rPr lang="en-US" altLang="ko-KR" b="1" i="0" dirty="0">
                <a:solidFill>
                  <a:srgbClr val="374151"/>
                </a:solidFill>
                <a:effectLst/>
                <a:latin typeface="+mn-ea"/>
              </a:rPr>
              <a:t>"Information Technology"</a:t>
            </a:r>
            <a:r>
              <a:rPr lang="ko-KR" altLang="en-US" b="1" i="0" dirty="0">
                <a:solidFill>
                  <a:srgbClr val="374151"/>
                </a:solidFill>
                <a:effectLst/>
                <a:latin typeface="+mn-ea"/>
              </a:rPr>
              <a:t>의 약어로</a:t>
            </a:r>
            <a:r>
              <a:rPr lang="en-US" altLang="ko-KR" b="1" i="0" dirty="0">
                <a:solidFill>
                  <a:srgbClr val="374151"/>
                </a:solidFill>
                <a:effectLst/>
                <a:latin typeface="+mn-ea"/>
              </a:rPr>
              <a:t>, </a:t>
            </a:r>
            <a:r>
              <a:rPr lang="ko-KR" altLang="en-US" b="1" i="0" dirty="0">
                <a:solidFill>
                  <a:srgbClr val="374151"/>
                </a:solidFill>
                <a:effectLst/>
                <a:latin typeface="+mn-ea"/>
              </a:rPr>
              <a:t>정보 기술을 가리킵니다</a:t>
            </a:r>
            <a:r>
              <a:rPr lang="en-US" altLang="ko-KR" b="1" i="0" dirty="0">
                <a:solidFill>
                  <a:srgbClr val="374151"/>
                </a:solidFill>
                <a:effectLst/>
                <a:latin typeface="+mn-ea"/>
              </a:rPr>
              <a:t>. </a:t>
            </a:r>
            <a:r>
              <a:rPr lang="ko-KR" altLang="en-US" b="1" i="0" dirty="0">
                <a:solidFill>
                  <a:srgbClr val="374151"/>
                </a:solidFill>
                <a:effectLst/>
                <a:latin typeface="+mn-ea"/>
              </a:rPr>
              <a:t>정보 기술은 컴퓨터와 컴퓨터 기반 기술을 사용하여 </a:t>
            </a:r>
            <a:r>
              <a:rPr lang="ko-KR" altLang="en-US" b="1" i="0" dirty="0">
                <a:solidFill>
                  <a:srgbClr val="EF5369"/>
                </a:solidFill>
                <a:effectLst/>
                <a:latin typeface="+mn-ea"/>
              </a:rPr>
              <a:t>정보를 수집</a:t>
            </a:r>
            <a:r>
              <a:rPr lang="en-US" altLang="ko-KR" b="1" i="0" dirty="0">
                <a:solidFill>
                  <a:srgbClr val="EF5369"/>
                </a:solidFill>
                <a:effectLst/>
                <a:latin typeface="+mn-ea"/>
              </a:rPr>
              <a:t>, </a:t>
            </a:r>
            <a:r>
              <a:rPr lang="ko-KR" altLang="en-US" b="1" i="0" dirty="0">
                <a:solidFill>
                  <a:srgbClr val="EF5369"/>
                </a:solidFill>
                <a:effectLst/>
                <a:latin typeface="+mn-ea"/>
              </a:rPr>
              <a:t>저장</a:t>
            </a:r>
            <a:r>
              <a:rPr lang="en-US" altLang="ko-KR" b="1" i="0" dirty="0">
                <a:solidFill>
                  <a:srgbClr val="EF5369"/>
                </a:solidFill>
                <a:effectLst/>
                <a:latin typeface="+mn-ea"/>
              </a:rPr>
              <a:t>, </a:t>
            </a:r>
            <a:r>
              <a:rPr lang="ko-KR" altLang="en-US" b="1" i="0" dirty="0">
                <a:solidFill>
                  <a:srgbClr val="EF5369"/>
                </a:solidFill>
                <a:effectLst/>
                <a:latin typeface="+mn-ea"/>
              </a:rPr>
              <a:t>처리</a:t>
            </a:r>
            <a:r>
              <a:rPr lang="en-US" altLang="ko-KR" b="1" i="0" dirty="0">
                <a:solidFill>
                  <a:srgbClr val="EF5369"/>
                </a:solidFill>
                <a:effectLst/>
                <a:latin typeface="+mn-ea"/>
              </a:rPr>
              <a:t>, </a:t>
            </a:r>
            <a:r>
              <a:rPr lang="ko-KR" altLang="en-US" b="1" i="0" dirty="0">
                <a:solidFill>
                  <a:srgbClr val="EF5369"/>
                </a:solidFill>
                <a:effectLst/>
                <a:latin typeface="+mn-ea"/>
              </a:rPr>
              <a:t>전송 및 관리하는 분야를 포함</a:t>
            </a:r>
            <a:r>
              <a:rPr lang="ko-KR" altLang="en-US" b="1" i="0" dirty="0">
                <a:solidFill>
                  <a:srgbClr val="374151"/>
                </a:solidFill>
                <a:effectLst/>
                <a:latin typeface="+mn-ea"/>
              </a:rPr>
              <a:t>합니다</a:t>
            </a:r>
            <a:r>
              <a:rPr lang="en-US" altLang="ko-KR" b="1" i="0" dirty="0">
                <a:solidFill>
                  <a:srgbClr val="374151"/>
                </a:solidFill>
                <a:effectLst/>
                <a:latin typeface="+mn-ea"/>
              </a:rPr>
              <a:t>.</a:t>
            </a:r>
            <a:endParaRPr lang="en-US" altLang="ko-KR" b="1" dirty="0">
              <a:solidFill>
                <a:srgbClr val="006DD7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A930FE-11BD-AB7A-BA8A-59CAE6897D98}"/>
              </a:ext>
            </a:extLst>
          </p:cNvPr>
          <p:cNvSpPr txBox="1"/>
          <p:nvPr/>
        </p:nvSpPr>
        <p:spPr>
          <a:xfrm>
            <a:off x="952499" y="2782669"/>
            <a:ext cx="101441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006DD7"/>
                </a:solidFill>
                <a:effectLst/>
                <a:latin typeface="+mn-ea"/>
              </a:rPr>
              <a:t>정보</a:t>
            </a:r>
            <a:endParaRPr lang="en-US" altLang="ko-KR" b="1" i="0" dirty="0">
              <a:solidFill>
                <a:srgbClr val="006DD7"/>
              </a:solidFill>
              <a:effectLst/>
              <a:latin typeface="+mn-ea"/>
            </a:endParaRPr>
          </a:p>
          <a:p>
            <a:r>
              <a:rPr lang="ko-KR" altLang="en-US" b="1" i="0" dirty="0">
                <a:solidFill>
                  <a:srgbClr val="666666"/>
                </a:solidFill>
                <a:effectLst/>
                <a:latin typeface="+mn-ea"/>
              </a:rPr>
              <a:t> </a:t>
            </a:r>
            <a:endParaRPr lang="en-US" altLang="ko-KR" b="1" i="0" dirty="0">
              <a:solidFill>
                <a:srgbClr val="666666"/>
              </a:solidFill>
              <a:effectLst/>
              <a:latin typeface="+mn-ea"/>
            </a:endParaRPr>
          </a:p>
          <a:p>
            <a:r>
              <a:rPr lang="ko-KR" altLang="en-US" b="1" i="0" dirty="0">
                <a:solidFill>
                  <a:srgbClr val="EF5369"/>
                </a:solidFill>
                <a:effectLst/>
                <a:latin typeface="+mn-ea"/>
              </a:rPr>
              <a:t>정보는 데이터의 가공과 해석을 통해 의미를 부여한 것을 말합니다</a:t>
            </a:r>
            <a:r>
              <a:rPr lang="en-US" altLang="ko-KR" b="1" i="0" dirty="0">
                <a:solidFill>
                  <a:srgbClr val="EF5369"/>
                </a:solidFill>
                <a:effectLst/>
                <a:latin typeface="+mn-ea"/>
              </a:rPr>
              <a:t>.</a:t>
            </a:r>
            <a:endParaRPr lang="ko-KR" altLang="en-US" b="1" dirty="0">
              <a:solidFill>
                <a:srgbClr val="EF5369"/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B9B54D-0854-E064-5681-15666AE4F10E}"/>
              </a:ext>
            </a:extLst>
          </p:cNvPr>
          <p:cNvSpPr txBox="1"/>
          <p:nvPr/>
        </p:nvSpPr>
        <p:spPr>
          <a:xfrm>
            <a:off x="952499" y="4291310"/>
            <a:ext cx="105537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006DD7"/>
                </a:solidFill>
                <a:effectLst/>
                <a:latin typeface="+mn-ea"/>
              </a:rPr>
              <a:t>데이터</a:t>
            </a:r>
            <a:r>
              <a:rPr lang="en-US" altLang="ko-KR" b="1" i="0" dirty="0">
                <a:solidFill>
                  <a:srgbClr val="006DD7"/>
                </a:solidFill>
                <a:effectLst/>
                <a:latin typeface="+mn-ea"/>
              </a:rPr>
              <a:t>(Data, </a:t>
            </a:r>
            <a:r>
              <a:rPr lang="ko-KR" altLang="en-US" b="1" i="0" dirty="0">
                <a:solidFill>
                  <a:srgbClr val="006DD7"/>
                </a:solidFill>
                <a:effectLst/>
                <a:latin typeface="+mn-ea"/>
              </a:rPr>
              <a:t>자료</a:t>
            </a:r>
            <a:r>
              <a:rPr lang="en-US" altLang="ko-KR" b="1" i="0" dirty="0">
                <a:solidFill>
                  <a:srgbClr val="006DD7"/>
                </a:solidFill>
                <a:effectLst/>
                <a:latin typeface="+mn-ea"/>
              </a:rPr>
              <a:t>)</a:t>
            </a:r>
          </a:p>
          <a:p>
            <a:endParaRPr lang="en-US" altLang="ko-KR" b="1" dirty="0">
              <a:solidFill>
                <a:srgbClr val="006DD7"/>
              </a:solidFill>
              <a:latin typeface="+mn-ea"/>
            </a:endParaRPr>
          </a:p>
          <a:p>
            <a:r>
              <a:rPr lang="ko-KR" altLang="en-US" b="1" i="0" dirty="0">
                <a:solidFill>
                  <a:srgbClr val="374151"/>
                </a:solidFill>
                <a:effectLst/>
                <a:latin typeface="+mn-ea"/>
              </a:rPr>
              <a:t>데이터</a:t>
            </a:r>
            <a:r>
              <a:rPr lang="en-US" altLang="ko-KR" b="1" i="0" dirty="0">
                <a:solidFill>
                  <a:srgbClr val="374151"/>
                </a:solidFill>
                <a:effectLst/>
                <a:latin typeface="+mn-ea"/>
              </a:rPr>
              <a:t>(data)</a:t>
            </a:r>
            <a:r>
              <a:rPr lang="ko-KR" altLang="en-US" b="1" i="0" dirty="0">
                <a:solidFill>
                  <a:srgbClr val="374151"/>
                </a:solidFill>
                <a:effectLst/>
                <a:latin typeface="+mn-ea"/>
              </a:rPr>
              <a:t>는 </a:t>
            </a:r>
            <a:r>
              <a:rPr lang="ko-KR" altLang="en-US" b="1" i="0" dirty="0">
                <a:solidFill>
                  <a:srgbClr val="EF5369"/>
                </a:solidFill>
                <a:effectLst/>
                <a:latin typeface="+mn-ea"/>
              </a:rPr>
              <a:t>정보를 구성하는 원시적인 사실이나 자료</a:t>
            </a:r>
            <a:r>
              <a:rPr lang="ko-KR" altLang="en-US" b="1" i="0" dirty="0">
                <a:solidFill>
                  <a:srgbClr val="374151"/>
                </a:solidFill>
                <a:effectLst/>
                <a:latin typeface="+mn-ea"/>
              </a:rPr>
              <a:t>를 나타내는 것으로</a:t>
            </a:r>
            <a:r>
              <a:rPr lang="en-US" altLang="ko-KR" b="1" i="0" dirty="0">
                <a:solidFill>
                  <a:srgbClr val="374151"/>
                </a:solidFill>
                <a:effectLst/>
                <a:latin typeface="+mn-ea"/>
              </a:rPr>
              <a:t>, </a:t>
            </a:r>
            <a:r>
              <a:rPr lang="ko-KR" altLang="en-US" b="1" i="0" dirty="0">
                <a:solidFill>
                  <a:srgbClr val="374151"/>
                </a:solidFill>
                <a:effectLst/>
                <a:latin typeface="+mn-ea"/>
              </a:rPr>
              <a:t>숫자</a:t>
            </a:r>
            <a:r>
              <a:rPr lang="en-US" altLang="ko-KR" b="1" i="0" dirty="0">
                <a:solidFill>
                  <a:srgbClr val="374151"/>
                </a:solidFill>
                <a:effectLst/>
                <a:latin typeface="+mn-ea"/>
              </a:rPr>
              <a:t>, </a:t>
            </a:r>
            <a:r>
              <a:rPr lang="ko-KR" altLang="en-US" b="1" i="0" dirty="0">
                <a:solidFill>
                  <a:srgbClr val="374151"/>
                </a:solidFill>
                <a:effectLst/>
                <a:latin typeface="+mn-ea"/>
              </a:rPr>
              <a:t>텍스트</a:t>
            </a:r>
            <a:r>
              <a:rPr lang="en-US" altLang="ko-KR" b="1" i="0" dirty="0">
                <a:solidFill>
                  <a:srgbClr val="374151"/>
                </a:solidFill>
                <a:effectLst/>
                <a:latin typeface="+mn-ea"/>
              </a:rPr>
              <a:t>, </a:t>
            </a:r>
            <a:r>
              <a:rPr lang="ko-KR" altLang="en-US" b="1" i="0" dirty="0">
                <a:solidFill>
                  <a:srgbClr val="374151"/>
                </a:solidFill>
                <a:effectLst/>
                <a:latin typeface="+mn-ea"/>
              </a:rPr>
              <a:t>이미지</a:t>
            </a:r>
            <a:r>
              <a:rPr lang="en-US" altLang="ko-KR" b="1" i="0" dirty="0">
                <a:solidFill>
                  <a:srgbClr val="374151"/>
                </a:solidFill>
                <a:effectLst/>
                <a:latin typeface="+mn-ea"/>
              </a:rPr>
              <a:t>, </a:t>
            </a:r>
            <a:r>
              <a:rPr lang="ko-KR" altLang="en-US" b="1" i="0" dirty="0">
                <a:solidFill>
                  <a:srgbClr val="374151"/>
                </a:solidFill>
                <a:effectLst/>
                <a:latin typeface="+mn-ea"/>
              </a:rPr>
              <a:t>음성 녹음</a:t>
            </a:r>
            <a:r>
              <a:rPr lang="en-US" altLang="ko-KR" b="1" i="0" dirty="0">
                <a:solidFill>
                  <a:srgbClr val="374151"/>
                </a:solidFill>
                <a:effectLst/>
                <a:latin typeface="+mn-ea"/>
              </a:rPr>
              <a:t>, </a:t>
            </a:r>
            <a:r>
              <a:rPr lang="ko-KR" altLang="en-US" b="1" i="0" dirty="0">
                <a:solidFill>
                  <a:srgbClr val="374151"/>
                </a:solidFill>
                <a:effectLst/>
                <a:latin typeface="+mn-ea"/>
              </a:rPr>
              <a:t>동영상 등의 형태로 나타날 수 있습니다</a:t>
            </a:r>
            <a:r>
              <a:rPr lang="en-US" altLang="ko-KR" b="1" i="0" dirty="0">
                <a:solidFill>
                  <a:srgbClr val="374151"/>
                </a:solidFill>
                <a:effectLst/>
                <a:latin typeface="+mn-ea"/>
              </a:rPr>
              <a:t>.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5997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027">
            <a:extLst>
              <a:ext uri="{FF2B5EF4-FFF2-40B4-BE49-F238E27FC236}">
                <a16:creationId xmlns:a16="http://schemas.microsoft.com/office/drawing/2014/main" id="{E2AE1C78-F1A1-8337-6047-944F3AB45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918" y="1166074"/>
            <a:ext cx="8153400" cy="2103437"/>
          </a:xfrm>
          <a:prstGeom prst="rect">
            <a:avLst/>
          </a:prstGeom>
          <a:noFill/>
          <a:ln w="3175">
            <a:solidFill>
              <a:srgbClr val="04080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822325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822325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822325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822325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822325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defTabSz="822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defTabSz="822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defTabSz="822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defTabSz="822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latinLnBrk="0">
              <a:spcBef>
                <a:spcPct val="50000"/>
              </a:spcBef>
            </a:pP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</a:rPr>
              <a:t>(1) </a:t>
            </a:r>
            <a:r>
              <a:rPr lang="ko-KR" altLang="en-US" sz="2400" b="1" dirty="0">
                <a:solidFill>
                  <a:srgbClr val="002060"/>
                </a:solidFill>
                <a:latin typeface="Arial" panose="020B0604020202020204" pitchFamily="34" charset="0"/>
              </a:rPr>
              <a:t>실시간 접근성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</a:rPr>
              <a:t>(Real-time accessibility)</a:t>
            </a:r>
          </a:p>
          <a:p>
            <a:pPr algn="l" latinLnBrk="0">
              <a:spcBef>
                <a:spcPct val="50000"/>
              </a:spcBef>
            </a:pP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</a:rPr>
              <a:t>(2) </a:t>
            </a:r>
            <a:r>
              <a:rPr lang="ko-KR" altLang="en-US" sz="2400" b="1" dirty="0">
                <a:solidFill>
                  <a:srgbClr val="002060"/>
                </a:solidFill>
                <a:latin typeface="Arial" panose="020B0604020202020204" pitchFamily="34" charset="0"/>
              </a:rPr>
              <a:t>지속적인 변화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</a:rPr>
              <a:t>(Continuous evolution)</a:t>
            </a:r>
          </a:p>
          <a:p>
            <a:pPr algn="l" latinLnBrk="0">
              <a:spcBef>
                <a:spcPct val="50000"/>
              </a:spcBef>
            </a:pP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</a:rPr>
              <a:t>(3) </a:t>
            </a:r>
            <a:r>
              <a:rPr lang="ko-KR" altLang="en-US" sz="2400" b="1" dirty="0">
                <a:solidFill>
                  <a:srgbClr val="002060"/>
                </a:solidFill>
                <a:latin typeface="Arial" panose="020B0604020202020204" pitchFamily="34" charset="0"/>
              </a:rPr>
              <a:t>동시 공유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</a:rPr>
              <a:t>(Concurrent sharing)</a:t>
            </a:r>
          </a:p>
          <a:p>
            <a:pPr algn="l" latinLnBrk="0">
              <a:spcBef>
                <a:spcPct val="50000"/>
              </a:spcBef>
            </a:pP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</a:rPr>
              <a:t>(4) </a:t>
            </a:r>
            <a:r>
              <a:rPr lang="ko-KR" altLang="en-US" sz="2400" b="1" dirty="0">
                <a:solidFill>
                  <a:srgbClr val="002060"/>
                </a:solidFill>
                <a:latin typeface="Arial" panose="020B0604020202020204" pitchFamily="34" charset="0"/>
              </a:rPr>
              <a:t>내용에 대한 참조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</a:rPr>
              <a:t>(Contents referencing)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9D9BD73-6646-83AE-F548-40E4DBDE847D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016918" y="206375"/>
            <a:ext cx="82296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dirty="0"/>
              <a:t>데이터베이스의 특징</a:t>
            </a:r>
          </a:p>
        </p:txBody>
      </p:sp>
    </p:spTree>
    <p:extLst>
      <p:ext uri="{BB962C8B-B14F-4D97-AF65-F5344CB8AC3E}">
        <p14:creationId xmlns:p14="http://schemas.microsoft.com/office/powerpoint/2010/main" val="1929357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DFD6B816-291B-99F9-1F24-C0984498F512}"/>
              </a:ext>
            </a:extLst>
          </p:cNvPr>
          <p:cNvSpPr txBox="1">
            <a:spLocks noChangeArrowheads="1"/>
          </p:cNvSpPr>
          <p:nvPr/>
        </p:nvSpPr>
        <p:spPr>
          <a:xfrm>
            <a:off x="8229600" y="6453188"/>
            <a:ext cx="2133600" cy="252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0" latinLnBrk="1" hangingPunct="0">
              <a:defRPr kumimoji="1" sz="12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742950" indent="-285750" algn="l" defTabSz="914400" rtl="0" eaLnBrk="0" latinLnBrk="1" hangingPunct="0">
              <a:defRPr kumimoji="1" sz="18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1143000" indent="-228600" algn="l" defTabSz="914400" rtl="0" eaLnBrk="0" latinLnBrk="1" hangingPunct="0">
              <a:defRPr kumimoji="1" sz="18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600200" indent="-228600" algn="l" defTabSz="914400" rtl="0" eaLnBrk="0" latinLnBrk="1" hangingPunct="0">
              <a:defRPr kumimoji="1" sz="18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2057400" indent="-228600" algn="l" defTabSz="914400" rtl="0" eaLnBrk="0" latinLnBrk="1" hangingPunct="0">
              <a:defRPr kumimoji="1" sz="18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514600" indent="-228600" algn="ctr" defTabSz="9144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971800" indent="-228600" algn="ctr" defTabSz="9144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429000" indent="-228600" algn="ctr" defTabSz="9144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886200" indent="-228600" algn="ctr" defTabSz="9144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eaLnBrk="1" hangingPunct="1"/>
            <a:fld id="{ECE607E2-CEAA-4C98-9239-ED82EADBDCC1}" type="slidenum">
              <a:rPr kumimoji="0" lang="en-US" altLang="ko-KR" smtClean="0"/>
              <a:pPr eaLnBrk="1" hangingPunct="1"/>
              <a:t>11</a:t>
            </a:fld>
            <a:endParaRPr kumimoji="0" lang="en-US" altLang="ko-KR"/>
          </a:p>
        </p:txBody>
      </p:sp>
      <p:sp>
        <p:nvSpPr>
          <p:cNvPr id="10" name="슬라이드 번호 개체 틀 4">
            <a:extLst>
              <a:ext uri="{FF2B5EF4-FFF2-40B4-BE49-F238E27FC236}">
                <a16:creationId xmlns:a16="http://schemas.microsoft.com/office/drawing/2014/main" id="{4BB929B7-52A1-EA23-4B32-92B645BEE0FA}"/>
              </a:ext>
            </a:extLst>
          </p:cNvPr>
          <p:cNvSpPr txBox="1">
            <a:spLocks noGrp="1"/>
          </p:cNvSpPr>
          <p:nvPr/>
        </p:nvSpPr>
        <p:spPr bwMode="auto">
          <a:xfrm>
            <a:off x="8229600" y="6453188"/>
            <a:ext cx="213360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fld id="{2BD4EDE9-C5EE-4101-A818-B34B0E68F4E9}" type="slidenum">
              <a:rPr kumimoji="0" lang="en-US" altLang="ko-KR" sz="1200"/>
              <a:pPr algn="r" eaLnBrk="1" hangingPunct="1"/>
              <a:t>11</a:t>
            </a:fld>
            <a:endParaRPr kumimoji="0" lang="en-US" altLang="ko-KR" sz="1200"/>
          </a:p>
        </p:txBody>
      </p:sp>
      <p:sp>
        <p:nvSpPr>
          <p:cNvPr id="13" name="Rectangle 23">
            <a:extLst>
              <a:ext uri="{FF2B5EF4-FFF2-40B4-BE49-F238E27FC236}">
                <a16:creationId xmlns:a16="http://schemas.microsoft.com/office/drawing/2014/main" id="{79F83B20-F2A3-09CC-D46F-3937FAE90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4925" y="1023297"/>
            <a:ext cx="8915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latinLnBrk="0">
              <a:spcBef>
                <a:spcPct val="50000"/>
              </a:spcBef>
            </a:pPr>
            <a:r>
              <a:rPr lang="ko-KR" altLang="en-US" sz="2000" b="1" dirty="0">
                <a:latin typeface="Arial" panose="020B0604020202020204" pitchFamily="34" charset="0"/>
              </a:rPr>
              <a:t>데이터베이스를 관리하기 위해 필요한 수행과정인 데이터의 </a:t>
            </a:r>
            <a:r>
              <a:rPr lang="en-US" altLang="ko-KR" sz="2000" b="1" dirty="0">
                <a:latin typeface="Arial" panose="020B0604020202020204" pitchFamily="34" charset="0"/>
              </a:rPr>
              <a:t>"</a:t>
            </a:r>
            <a:r>
              <a:rPr lang="ko-KR" altLang="en-US" sz="2000" b="1" dirty="0">
                <a:latin typeface="Arial" panose="020B0604020202020204" pitchFamily="34" charset="0"/>
              </a:rPr>
              <a:t>추가</a:t>
            </a:r>
            <a:r>
              <a:rPr lang="en-US" altLang="ko-KR" sz="2000" b="1" dirty="0">
                <a:latin typeface="Arial" panose="020B0604020202020204" pitchFamily="34" charset="0"/>
              </a:rPr>
              <a:t>", "</a:t>
            </a:r>
            <a:r>
              <a:rPr lang="ko-KR" altLang="en-US" sz="2000" b="1" dirty="0">
                <a:latin typeface="Arial" panose="020B0604020202020204" pitchFamily="34" charset="0"/>
              </a:rPr>
              <a:t>변경</a:t>
            </a:r>
            <a:r>
              <a:rPr lang="en-US" altLang="ko-KR" sz="2000" b="1" dirty="0">
                <a:latin typeface="Arial" panose="020B0604020202020204" pitchFamily="34" charset="0"/>
              </a:rPr>
              <a:t>", "</a:t>
            </a:r>
            <a:r>
              <a:rPr lang="ko-KR" altLang="en-US" sz="2000" b="1" dirty="0">
                <a:latin typeface="Arial" panose="020B0604020202020204" pitchFamily="34" charset="0"/>
              </a:rPr>
              <a:t>삭제</a:t>
            </a:r>
            <a:r>
              <a:rPr lang="en-US" altLang="ko-KR" sz="2000" b="1" dirty="0">
                <a:latin typeface="Arial" panose="020B0604020202020204" pitchFamily="34" charset="0"/>
              </a:rPr>
              <a:t>", "</a:t>
            </a:r>
            <a:r>
              <a:rPr lang="ko-KR" altLang="en-US" sz="2000" b="1" dirty="0">
                <a:latin typeface="Arial" panose="020B0604020202020204" pitchFamily="34" charset="0"/>
              </a:rPr>
              <a:t>검색</a:t>
            </a:r>
            <a:r>
              <a:rPr lang="en-US" altLang="ko-KR" sz="2000" b="1" dirty="0">
                <a:latin typeface="Arial" panose="020B0604020202020204" pitchFamily="34" charset="0"/>
              </a:rPr>
              <a:t>" </a:t>
            </a:r>
            <a:r>
              <a:rPr lang="ko-KR" altLang="en-US" sz="2000" b="1" dirty="0">
                <a:latin typeface="Arial" panose="020B0604020202020204" pitchFamily="34" charset="0"/>
              </a:rPr>
              <a:t>등의 기능을 집대성한 소프트웨어 패키지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F8DE09B-4EDB-2A23-17D2-97B8FBDD5921}"/>
              </a:ext>
            </a:extLst>
          </p:cNvPr>
          <p:cNvSpPr/>
          <p:nvPr/>
        </p:nvSpPr>
        <p:spPr>
          <a:xfrm>
            <a:off x="1854925" y="2505152"/>
            <a:ext cx="2541637" cy="54681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응용프로그램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E81B940-7959-BCC4-D276-F0A2E302F33F}"/>
              </a:ext>
            </a:extLst>
          </p:cNvPr>
          <p:cNvSpPr/>
          <p:nvPr/>
        </p:nvSpPr>
        <p:spPr>
          <a:xfrm>
            <a:off x="1854925" y="3155591"/>
            <a:ext cx="2541637" cy="54681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응용프로그램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495677F-B458-E2A7-866C-678E8FBFBB8E}"/>
              </a:ext>
            </a:extLst>
          </p:cNvPr>
          <p:cNvSpPr/>
          <p:nvPr/>
        </p:nvSpPr>
        <p:spPr>
          <a:xfrm>
            <a:off x="1854925" y="4852569"/>
            <a:ext cx="2541637" cy="54681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응용프로그램</a:t>
            </a:r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255AC40-312B-957D-3D4F-F9E51D70932C}"/>
              </a:ext>
            </a:extLst>
          </p:cNvPr>
          <p:cNvSpPr/>
          <p:nvPr/>
        </p:nvSpPr>
        <p:spPr>
          <a:xfrm>
            <a:off x="3064606" y="3869483"/>
            <a:ext cx="122274" cy="12227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8D5CFD6-6123-D242-E865-A63FD3CF7F14}"/>
              </a:ext>
            </a:extLst>
          </p:cNvPr>
          <p:cNvSpPr/>
          <p:nvPr/>
        </p:nvSpPr>
        <p:spPr>
          <a:xfrm>
            <a:off x="3064606" y="4140993"/>
            <a:ext cx="122274" cy="12227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F5AAC09-3755-359B-1E14-61470724473E}"/>
              </a:ext>
            </a:extLst>
          </p:cNvPr>
          <p:cNvSpPr/>
          <p:nvPr/>
        </p:nvSpPr>
        <p:spPr>
          <a:xfrm>
            <a:off x="3064606" y="4412503"/>
            <a:ext cx="122274" cy="12227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자기 디스크 19">
            <a:extLst>
              <a:ext uri="{FF2B5EF4-FFF2-40B4-BE49-F238E27FC236}">
                <a16:creationId xmlns:a16="http://schemas.microsoft.com/office/drawing/2014/main" id="{94E71A62-3BA1-B9A0-AD0E-6C3F931D4943}"/>
              </a:ext>
            </a:extLst>
          </p:cNvPr>
          <p:cNvSpPr/>
          <p:nvPr/>
        </p:nvSpPr>
        <p:spPr>
          <a:xfrm>
            <a:off x="8724014" y="3127531"/>
            <a:ext cx="2133600" cy="1878925"/>
          </a:xfrm>
          <a:prstGeom prst="flowChartMagneticDisk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데이터베이스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AD40343-556A-C800-454B-AC8365CD8798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4396562" y="2778561"/>
            <a:ext cx="1528634" cy="812364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996EEF4-0529-807F-3901-C786E4252958}"/>
              </a:ext>
            </a:extLst>
          </p:cNvPr>
          <p:cNvCxnSpPr>
            <a:cxnSpLocks/>
            <a:stCxn id="15" idx="6"/>
            <a:endCxn id="36" idx="1"/>
          </p:cNvCxnSpPr>
          <p:nvPr/>
        </p:nvCxnSpPr>
        <p:spPr>
          <a:xfrm>
            <a:off x="4396562" y="3429000"/>
            <a:ext cx="1528634" cy="637995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79D108B-DF0E-BD18-0427-9E3A4F555E54}"/>
              </a:ext>
            </a:extLst>
          </p:cNvPr>
          <p:cNvCxnSpPr>
            <a:cxnSpLocks/>
            <a:stCxn id="16" idx="6"/>
          </p:cNvCxnSpPr>
          <p:nvPr/>
        </p:nvCxnSpPr>
        <p:spPr>
          <a:xfrm flipV="1">
            <a:off x="4396562" y="4444026"/>
            <a:ext cx="1528634" cy="681952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9FA2133-695C-DEEC-EE9C-5128149DDD49}"/>
              </a:ext>
            </a:extLst>
          </p:cNvPr>
          <p:cNvSpPr/>
          <p:nvPr/>
        </p:nvSpPr>
        <p:spPr>
          <a:xfrm>
            <a:off x="5925196" y="3051969"/>
            <a:ext cx="2010009" cy="20300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DBMS</a:t>
            </a:r>
          </a:p>
          <a:p>
            <a:pPr algn="ctr"/>
            <a:r>
              <a:rPr lang="en-US" altLang="ko-KR" b="1" i="0" dirty="0">
                <a:solidFill>
                  <a:schemeClr val="bg1"/>
                </a:solidFill>
                <a:effectLst/>
                <a:latin typeface="Apple SD Gothic Neo"/>
              </a:rPr>
              <a:t>(Database Management  System)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B010B51-5179-25F0-B01E-D46B2200CE4A}"/>
              </a:ext>
            </a:extLst>
          </p:cNvPr>
          <p:cNvCxnSpPr>
            <a:cxnSpLocks/>
            <a:stCxn id="36" idx="3"/>
            <a:endCxn id="20" idx="2"/>
          </p:cNvCxnSpPr>
          <p:nvPr/>
        </p:nvCxnSpPr>
        <p:spPr>
          <a:xfrm flipV="1">
            <a:off x="7935205" y="4066994"/>
            <a:ext cx="788809" cy="1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2">
            <a:extLst>
              <a:ext uri="{FF2B5EF4-FFF2-40B4-BE49-F238E27FC236}">
                <a16:creationId xmlns:a16="http://schemas.microsoft.com/office/drawing/2014/main" id="{2D098DA4-17B6-8ADA-6221-88306BE6B0A1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016918" y="206375"/>
            <a:ext cx="82296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dirty="0"/>
              <a:t>데이터베이스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252148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BDE7A9A1-CEDF-8E29-BFF5-A951AAE39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3867" y="4018832"/>
            <a:ext cx="6413578" cy="26327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3E79CD-7BF2-478C-1A6F-FB1875FCCF66}"/>
              </a:ext>
            </a:extLst>
          </p:cNvPr>
          <p:cNvSpPr txBox="1"/>
          <p:nvPr/>
        </p:nvSpPr>
        <p:spPr>
          <a:xfrm>
            <a:off x="1159835" y="939274"/>
            <a:ext cx="9872330" cy="3264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0" dirty="0">
                <a:effectLst/>
                <a:latin typeface="+mn-ea"/>
              </a:rPr>
              <a:t>SQL(Structured Query Language)</a:t>
            </a:r>
          </a:p>
          <a:p>
            <a:pPr>
              <a:lnSpc>
                <a:spcPct val="150000"/>
              </a:lnSpc>
            </a:pPr>
            <a:r>
              <a:rPr lang="ko-KR" altLang="en-US" sz="2000" b="0" i="0" dirty="0">
                <a:effectLst/>
                <a:latin typeface="+mn-ea"/>
              </a:rPr>
              <a:t>데이터베이스 관리 시스템</a:t>
            </a:r>
            <a:r>
              <a:rPr lang="en-US" altLang="ko-KR" sz="2000" b="0" i="0" dirty="0">
                <a:effectLst/>
                <a:latin typeface="+mn-ea"/>
              </a:rPr>
              <a:t>(Database Management System, DBMS)</a:t>
            </a:r>
            <a:r>
              <a:rPr lang="ko-KR" altLang="en-US" sz="2000" b="0" i="0" dirty="0">
                <a:effectLst/>
                <a:latin typeface="+mn-ea"/>
              </a:rPr>
              <a:t>과 상호 작용하기 위해 사용되는 표준화된 프로그래밍 언어입니다</a:t>
            </a:r>
            <a:r>
              <a:rPr lang="en-US" altLang="ko-KR" sz="2000" b="0" i="0" dirty="0">
                <a:effectLst/>
                <a:latin typeface="+mn-ea"/>
              </a:rPr>
              <a:t>.</a:t>
            </a:r>
            <a:endParaRPr lang="en-US" altLang="ko-KR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+mn-ea"/>
              </a:rPr>
              <a:t>• </a:t>
            </a:r>
            <a:r>
              <a:rPr lang="ko-KR" altLang="en-US" sz="2000" dirty="0">
                <a:latin typeface="+mn-ea"/>
              </a:rPr>
              <a:t>관계형 데이터베이스 작동을 위한 </a:t>
            </a:r>
            <a:r>
              <a:rPr lang="en-US" altLang="ko-KR" sz="2000" dirty="0">
                <a:latin typeface="+mn-ea"/>
              </a:rPr>
              <a:t>ANSI </a:t>
            </a:r>
            <a:r>
              <a:rPr lang="ko-KR" altLang="en-US" sz="2000" dirty="0">
                <a:latin typeface="+mn-ea"/>
              </a:rPr>
              <a:t>표준 언어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+mn-ea"/>
              </a:rPr>
              <a:t>• </a:t>
            </a:r>
            <a:r>
              <a:rPr lang="ko-KR" altLang="en-US" sz="2000" dirty="0">
                <a:latin typeface="+mn-ea"/>
              </a:rPr>
              <a:t>효율적이며 쉽게 배워 사용할 수 있음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+mn-ea"/>
              </a:rPr>
              <a:t>• </a:t>
            </a:r>
            <a:r>
              <a:rPr lang="ko-KR" altLang="en-US" sz="2000" dirty="0">
                <a:latin typeface="+mn-ea"/>
              </a:rPr>
              <a:t>완벽한 기능</a:t>
            </a:r>
            <a:r>
              <a:rPr lang="en-US" altLang="ko-KR" sz="2000" dirty="0">
                <a:latin typeface="+mn-ea"/>
              </a:rPr>
              <a:t>(SQL</a:t>
            </a:r>
            <a:r>
              <a:rPr lang="ko-KR" altLang="en-US" sz="2000" dirty="0">
                <a:latin typeface="+mn-ea"/>
              </a:rPr>
              <a:t>을 사용하면 테이블의 데이터를 정의</a:t>
            </a:r>
            <a:r>
              <a:rPr lang="en-US" altLang="ko-KR" sz="2000" dirty="0">
                <a:latin typeface="+mn-ea"/>
              </a:rPr>
              <a:t>,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+mn-ea"/>
              </a:rPr>
              <a:t>검색 및 조작할 수 있습니다</a:t>
            </a:r>
            <a:r>
              <a:rPr lang="en-US" altLang="ko-KR" sz="2000" dirty="0">
                <a:latin typeface="+mn-ea"/>
              </a:rPr>
              <a:t>.)</a:t>
            </a:r>
            <a:endParaRPr lang="ko-KR" altLang="en-US" sz="2000" dirty="0">
              <a:latin typeface="+mn-ea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D61AAD-AB60-5276-25FF-1E7ED4A0B978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016918" y="206375"/>
            <a:ext cx="82296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3200" b="1" dirty="0"/>
              <a:t>SQL</a:t>
            </a:r>
            <a:r>
              <a:rPr lang="ko-KR" altLang="en-US" sz="3200" b="1" dirty="0"/>
              <a:t>을 사용하여 데이터베이스 </a:t>
            </a:r>
            <a:r>
              <a:rPr lang="en-US" altLang="ko-KR" sz="3200" b="1" dirty="0"/>
              <a:t>query</a:t>
            </a:r>
          </a:p>
        </p:txBody>
      </p:sp>
    </p:spTree>
    <p:extLst>
      <p:ext uri="{BB962C8B-B14F-4D97-AF65-F5344CB8AC3E}">
        <p14:creationId xmlns:p14="http://schemas.microsoft.com/office/powerpoint/2010/main" val="358848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9D80B99-BBA0-8E3D-7465-343C1A104412}"/>
              </a:ext>
            </a:extLst>
          </p:cNvPr>
          <p:cNvSpPr txBox="1"/>
          <p:nvPr/>
        </p:nvSpPr>
        <p:spPr>
          <a:xfrm>
            <a:off x="888642" y="1650162"/>
            <a:ext cx="10805375" cy="37354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 DML(Data Manipulation Language): 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데이터 조작 언어로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데이터를 검색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삽입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수정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삭제하는데 사용됨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 DDL(Data </a:t>
            </a:r>
            <a:r>
              <a:rPr lang="en-US" altLang="ko-KR" sz="2000" dirty="0">
                <a:solidFill>
                  <a:srgbClr val="374151"/>
                </a:solidFill>
                <a:latin typeface="Söhne"/>
              </a:rPr>
              <a:t>Definition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 Language): 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데이터 정의 언어로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데이터베이스 객체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테이블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뷰 등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를 생성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수정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삭제하는데 사용됨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 DCL(Data Control Language): 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데이터 제어 언어로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데이터 접근 권한을 부여하거나 취소하는데 사용됨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 TCL(Transaction Control Language): 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트랜잭션 제어 언어로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데이터 처리를 트랜잭션 단위로 관리하고 제어하는데 사용됨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7E80228-1FDA-6BA8-1B54-8C351BFE70A5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016918" y="206375"/>
            <a:ext cx="82296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en-US" altLang="ko-KR" sz="3200" b="1" dirty="0"/>
              <a:t>SQL</a:t>
            </a:r>
            <a:r>
              <a:rPr lang="ko-KR" altLang="en-US" sz="3200" b="1" dirty="0"/>
              <a:t>문</a:t>
            </a:r>
            <a:endParaRPr lang="en-US" altLang="ko-KR" sz="3200" b="1" dirty="0"/>
          </a:p>
        </p:txBody>
      </p:sp>
    </p:spTree>
    <p:extLst>
      <p:ext uri="{BB962C8B-B14F-4D97-AF65-F5344CB8AC3E}">
        <p14:creationId xmlns:p14="http://schemas.microsoft.com/office/powerpoint/2010/main" val="21469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34C5622-AF08-CCFB-24D1-F17D24AEC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143" y="404159"/>
            <a:ext cx="6465714" cy="554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45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C3E79CD-7BF2-478C-1A6F-FB1875FCCF66}"/>
              </a:ext>
            </a:extLst>
          </p:cNvPr>
          <p:cNvSpPr txBox="1"/>
          <p:nvPr/>
        </p:nvSpPr>
        <p:spPr>
          <a:xfrm>
            <a:off x="1195553" y="1071796"/>
            <a:ext cx="98723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i="0" dirty="0">
                <a:solidFill>
                  <a:srgbClr val="374151"/>
                </a:solidFill>
                <a:effectLst/>
                <a:latin typeface="Söhne"/>
              </a:rPr>
              <a:t>ERD(Entity-Relationship Diagram)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는 데이터베이스 설계를 시각적으로 표현하기 위해 사용되는 다이어그램입니다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endParaRPr lang="ko-KR" altLang="en-US" sz="2400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D61AAD-AB60-5276-25FF-1E7ED4A0B978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016918" y="206375"/>
            <a:ext cx="82296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3200" i="0" dirty="0">
                <a:solidFill>
                  <a:srgbClr val="374151"/>
                </a:solidFill>
                <a:effectLst/>
                <a:latin typeface="Söhne"/>
              </a:rPr>
              <a:t>ERD(Entity-Relationship Diagram)</a:t>
            </a:r>
            <a:endParaRPr lang="en-US" altLang="ko-KR" sz="32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D245BFB-27F6-5A6C-1ADF-DC458FB8E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556" y="1902793"/>
            <a:ext cx="4820323" cy="446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40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3A1A438-BE52-7BF4-5B20-D6415AB04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747022"/>
            <a:ext cx="4267200" cy="482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374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DAA498-6171-00E4-D981-34E9A90FC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454" y="781015"/>
            <a:ext cx="9593091" cy="529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306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156D1CC-B90F-A586-6EFD-B42E33404492}"/>
              </a:ext>
            </a:extLst>
          </p:cNvPr>
          <p:cNvSpPr txBox="1"/>
          <p:nvPr/>
        </p:nvSpPr>
        <p:spPr>
          <a:xfrm>
            <a:off x="1378226" y="444669"/>
            <a:ext cx="89980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점선과 실선으로 관계를 구분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실선 : 부모 테이블의 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effectLst/>
                <a:latin typeface="+mn-ea"/>
              </a:rPr>
              <a:t>PK를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자식 테이블의 PK(주식별자)로 사용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0420AE-1986-8691-857C-FF06FF848889}"/>
              </a:ext>
            </a:extLst>
          </p:cNvPr>
          <p:cNvSpPr txBox="1"/>
          <p:nvPr/>
        </p:nvSpPr>
        <p:spPr>
          <a:xfrm>
            <a:off x="3048000" y="4892213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          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학생 한 명은 0~N개의 수강내역을 가진다.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수강내역은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effectLst/>
                <a:latin typeface="+mn-ea"/>
              </a:rPr>
              <a:t>한명의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학생을 가진다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895E861D-8B8F-57A1-5C4E-AF7CF0239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1296156"/>
            <a:ext cx="73533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881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77ECA5B-B17C-419E-3113-C539777C7DA6}"/>
              </a:ext>
            </a:extLst>
          </p:cNvPr>
          <p:cNvSpPr txBox="1"/>
          <p:nvPr/>
        </p:nvSpPr>
        <p:spPr>
          <a:xfrm>
            <a:off x="1204983" y="687022"/>
            <a:ext cx="978203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 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점선 : 부모 테이블의 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effectLst/>
                <a:latin typeface="+mn-ea"/>
              </a:rPr>
              <a:t>PK를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effectLst/>
                <a:latin typeface="+mn-ea"/>
              </a:rPr>
              <a:t>PK로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사용하지 않음( 일반 속성으로 포함한다는 것)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             </a:t>
            </a: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4D634131-E5F2-26FA-3735-9CCA70968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75" y="1814512"/>
            <a:ext cx="725805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5334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>
            <a:extLst>
              <a:ext uri="{FF2B5EF4-FFF2-40B4-BE49-F238E27FC236}">
                <a16:creationId xmlns:a16="http://schemas.microsoft.com/office/drawing/2014/main" id="{E3D012AD-1ED7-1918-06D1-22437F944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905256"/>
            <a:ext cx="10734675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37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45E4AF9-B3A3-D53F-2571-82285582C0CB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914525" y="206375"/>
            <a:ext cx="8362950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dirty="0"/>
              <a:t>스키마란 </a:t>
            </a:r>
            <a:r>
              <a:rPr lang="en-US" altLang="ko-KR" dirty="0"/>
              <a:t>?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363D4CF-AF27-7562-1FB2-73D8707B8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8165" y="1656855"/>
            <a:ext cx="6342036" cy="49947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E47206-DE42-24CA-1403-DA1206C70320}"/>
              </a:ext>
            </a:extLst>
          </p:cNvPr>
          <p:cNvSpPr txBox="1"/>
          <p:nvPr/>
        </p:nvSpPr>
        <p:spPr>
          <a:xfrm>
            <a:off x="2649031" y="1010524"/>
            <a:ext cx="6098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데이터베이스에서 데이터 구조와 제약 조건에 대한 전반적인 설계를 정의하는 개념입니다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4271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45E4AF9-B3A3-D53F-2571-82285582C0CB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914525" y="206375"/>
            <a:ext cx="8362950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dirty="0"/>
              <a:t>스키마란 </a:t>
            </a:r>
            <a:r>
              <a:rPr lang="en-US" altLang="ko-KR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773DBF-C5DD-931F-6D21-41FC369103BF}"/>
              </a:ext>
            </a:extLst>
          </p:cNvPr>
          <p:cNvSpPr txBox="1"/>
          <p:nvPr/>
        </p:nvSpPr>
        <p:spPr>
          <a:xfrm>
            <a:off x="962627" y="1132248"/>
            <a:ext cx="10426862" cy="4189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i="0" dirty="0">
                <a:effectLst/>
                <a:latin typeface="Arial" panose="020B0604020202020204" pitchFamily="34" charset="0"/>
              </a:rPr>
              <a:t>외부 스키마</a:t>
            </a:r>
            <a:r>
              <a:rPr lang="en-US" altLang="ko-KR" sz="2000" b="1" i="0" dirty="0">
                <a:effectLst/>
                <a:latin typeface="Arial" panose="020B0604020202020204" pitchFamily="34" charset="0"/>
              </a:rPr>
              <a:t>(External Schema) :</a:t>
            </a:r>
            <a:r>
              <a:rPr lang="en-US" altLang="ko-KR" sz="2000" b="0" i="0" dirty="0">
                <a:effectLst/>
                <a:latin typeface="Arial" panose="020B0604020202020204" pitchFamily="34" charset="0"/>
              </a:rPr>
              <a:t/>
            </a:r>
            <a:br>
              <a:rPr lang="en-US" altLang="ko-KR" sz="2000" b="0" i="0" dirty="0">
                <a:effectLst/>
                <a:latin typeface="Arial" panose="020B0604020202020204" pitchFamily="34" charset="0"/>
              </a:rPr>
            </a:br>
            <a:r>
              <a:rPr lang="en-US" altLang="ko-KR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2000" b="0" i="0" dirty="0">
                <a:effectLst/>
                <a:latin typeface="Arial" panose="020B0604020202020204" pitchFamily="34" charset="0"/>
              </a:rPr>
              <a:t>프로그래머나 사용자의 입장에서 데이터베이스의 모습으로 조직의 일부분을 정의한 것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0" i="0" dirty="0">
              <a:effectLst/>
              <a:latin typeface="Arial" panose="020B0604020202020204" pitchFamily="3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i="0" dirty="0">
                <a:effectLst/>
                <a:latin typeface="Arial" panose="020B0604020202020204" pitchFamily="34" charset="0"/>
              </a:rPr>
              <a:t>개념 스키마</a:t>
            </a:r>
            <a:r>
              <a:rPr lang="en-US" altLang="ko-KR" sz="2000" b="1" i="0" dirty="0">
                <a:effectLst/>
                <a:latin typeface="Arial" panose="020B0604020202020204" pitchFamily="34" charset="0"/>
              </a:rPr>
              <a:t>(Conceptual Schema) : </a:t>
            </a:r>
            <a:r>
              <a:rPr lang="en-US" altLang="ko-KR" sz="2000" b="0" i="0" dirty="0">
                <a:effectLst/>
                <a:latin typeface="Arial" panose="020B0604020202020204" pitchFamily="34" charset="0"/>
              </a:rPr>
              <a:t/>
            </a:r>
            <a:br>
              <a:rPr lang="en-US" altLang="ko-KR" sz="2000" b="0" i="0" dirty="0">
                <a:effectLst/>
                <a:latin typeface="Arial" panose="020B0604020202020204" pitchFamily="34" charset="0"/>
              </a:rPr>
            </a:br>
            <a:r>
              <a:rPr lang="ko-KR" altLang="en-US" sz="2000" b="0" i="0" dirty="0">
                <a:effectLst/>
                <a:latin typeface="Arial" panose="020B0604020202020204" pitchFamily="34" charset="0"/>
              </a:rPr>
              <a:t>모든 응용 시스템과 사용자들이 </a:t>
            </a:r>
            <a:r>
              <a:rPr lang="ko-KR" altLang="en-US" sz="2000" b="0" i="0" dirty="0" err="1">
                <a:effectLst/>
                <a:latin typeface="Arial" panose="020B0604020202020204" pitchFamily="34" charset="0"/>
              </a:rPr>
              <a:t>필요로하는</a:t>
            </a:r>
            <a:r>
              <a:rPr lang="ko-KR" altLang="en-US" sz="2000" b="0" i="0" dirty="0">
                <a:effectLst/>
                <a:latin typeface="Arial" panose="020B0604020202020204" pitchFamily="34" charset="0"/>
              </a:rPr>
              <a:t> 데이터를 통합한 조직 전체의 데이터베이스 구조를 논리적으로 정의한 것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0" i="0" dirty="0">
              <a:effectLst/>
              <a:latin typeface="Arial" panose="020B0604020202020204" pitchFamily="3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i="0" dirty="0">
                <a:effectLst/>
                <a:latin typeface="Arial" panose="020B0604020202020204" pitchFamily="34" charset="0"/>
              </a:rPr>
              <a:t>내부 스키마</a:t>
            </a:r>
            <a:r>
              <a:rPr lang="en-US" altLang="ko-KR" sz="2000" b="1" i="0" dirty="0">
                <a:effectLst/>
                <a:latin typeface="Arial" panose="020B0604020202020204" pitchFamily="34" charset="0"/>
              </a:rPr>
              <a:t>(Internal Schema) :</a:t>
            </a:r>
            <a:r>
              <a:rPr lang="en-US" altLang="ko-KR" sz="2000" b="0" i="0" dirty="0">
                <a:effectLst/>
                <a:latin typeface="Arial" panose="020B0604020202020204" pitchFamily="34" charset="0"/>
              </a:rPr>
              <a:t/>
            </a:r>
            <a:br>
              <a:rPr lang="en-US" altLang="ko-KR" sz="2000" b="0" i="0" dirty="0">
                <a:effectLst/>
                <a:latin typeface="Arial" panose="020B0604020202020204" pitchFamily="34" charset="0"/>
              </a:rPr>
            </a:br>
            <a:r>
              <a:rPr lang="en-US" altLang="ko-KR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2000" b="0" i="0" dirty="0">
                <a:effectLst/>
                <a:latin typeface="Arial" panose="020B0604020202020204" pitchFamily="34" charset="0"/>
              </a:rPr>
              <a:t>전체 데이터베이스의 물리적 저장 형태를 기술하는 것</a:t>
            </a:r>
          </a:p>
        </p:txBody>
      </p:sp>
    </p:spTree>
    <p:extLst>
      <p:ext uri="{BB962C8B-B14F-4D97-AF65-F5344CB8AC3E}">
        <p14:creationId xmlns:p14="http://schemas.microsoft.com/office/powerpoint/2010/main" val="3692980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45E4AF9-B3A3-D53F-2571-82285582C0CB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914525" y="206375"/>
            <a:ext cx="8362950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dirty="0"/>
              <a:t>스키마란 </a:t>
            </a:r>
            <a:r>
              <a:rPr lang="en-US" altLang="ko-KR" dirty="0"/>
              <a:t>?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EA31A05-5CBC-970B-DF13-376A1620C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918" y="969029"/>
            <a:ext cx="9746164" cy="510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585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04D3A62-996D-5F1D-5B05-0361BF349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394" y="93157"/>
            <a:ext cx="6705211" cy="667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547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49" y="425303"/>
            <a:ext cx="7810500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6887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145" y="275546"/>
            <a:ext cx="7906322" cy="620058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69449" y="5211357"/>
            <a:ext cx="2130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단일 행(또는 </a:t>
            </a:r>
            <a:r>
              <a:rPr lang="ko-KR" altLang="en-US" b="1" dirty="0" err="1"/>
              <a:t>튜플</a:t>
            </a:r>
            <a:r>
              <a:rPr lang="ko-KR" altLang="en-US" b="1" dirty="0"/>
              <a:t>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94098" y="1851469"/>
            <a:ext cx="1502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열 또는 속성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76140" y="2345356"/>
            <a:ext cx="27382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중복 행을 허용하지 않는</a:t>
            </a:r>
            <a:endParaRPr lang="en-US" altLang="ko-KR" dirty="0"/>
          </a:p>
          <a:p>
            <a:r>
              <a:rPr lang="ko-KR" altLang="en-US" dirty="0" err="1"/>
              <a:t>Primary</a:t>
            </a:r>
            <a:r>
              <a:rPr lang="ko-KR" altLang="en-US" dirty="0"/>
              <a:t> </a:t>
            </a:r>
            <a:r>
              <a:rPr lang="ko-KR" altLang="en-US" dirty="0" err="1"/>
              <a:t>key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528591" y="1248958"/>
            <a:ext cx="1502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/>
              <a:t>열 또는 속성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9806964" y="1851469"/>
            <a:ext cx="1399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Foreign</a:t>
            </a:r>
            <a:r>
              <a:rPr lang="ko-KR" altLang="en-US" dirty="0"/>
              <a:t> </a:t>
            </a:r>
            <a:r>
              <a:rPr lang="ko-KR" altLang="en-US" dirty="0" err="1"/>
              <a:t>key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9755572" y="1479997"/>
            <a:ext cx="1502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열 또는 속성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755572" y="267605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/>
              <a:t>필드</a:t>
            </a:r>
            <a:endParaRPr lang="ko-KR" altLang="en-US" b="1" dirty="0"/>
          </a:p>
        </p:txBody>
      </p:sp>
      <p:sp>
        <p:nvSpPr>
          <p:cNvPr id="12" name="직사각형 11"/>
          <p:cNvSpPr/>
          <p:nvPr/>
        </p:nvSpPr>
        <p:spPr>
          <a:xfrm>
            <a:off x="6705698" y="3687439"/>
            <a:ext cx="3373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필드에 값이 없다. 이를 </a:t>
            </a:r>
            <a:r>
              <a:rPr lang="ko-KR" altLang="en-US" b="1" dirty="0" err="1"/>
              <a:t>null</a:t>
            </a:r>
            <a:r>
              <a:rPr lang="ko-KR" altLang="en-US" b="1" dirty="0"/>
              <a:t> 값</a:t>
            </a:r>
          </a:p>
        </p:txBody>
      </p:sp>
    </p:spTree>
    <p:extLst>
      <p:ext uri="{BB962C8B-B14F-4D97-AF65-F5344CB8AC3E}">
        <p14:creationId xmlns:p14="http://schemas.microsoft.com/office/powerpoint/2010/main" val="3153964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E05BA58-79FB-79C6-83B2-57A7E446A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820" y="811593"/>
            <a:ext cx="9564359" cy="5234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65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C58630AA-C085-7FD2-DD7D-DEBF6D10B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688" y="968175"/>
            <a:ext cx="9626623" cy="492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367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7EB407FA-51BB-4DB5-3FEB-1B646460D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708" y="923585"/>
            <a:ext cx="9838583" cy="501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05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2D3D6-762E-01D6-1EA8-6274751809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오라클</a:t>
            </a:r>
            <a:r>
              <a:rPr lang="en-US" altLang="ko-KR" b="1" dirty="0"/>
              <a:t>(ORACLE)</a:t>
            </a:r>
            <a:br>
              <a:rPr lang="en-US" altLang="ko-KR" b="1" dirty="0"/>
            </a:br>
            <a:r>
              <a:rPr lang="ko-KR" altLang="en-US" b="1" dirty="0"/>
              <a:t>데이터베이스</a:t>
            </a:r>
          </a:p>
        </p:txBody>
      </p:sp>
    </p:spTree>
    <p:extLst>
      <p:ext uri="{BB962C8B-B14F-4D97-AF65-F5344CB8AC3E}">
        <p14:creationId xmlns:p14="http://schemas.microsoft.com/office/powerpoint/2010/main" val="261472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8CA4BF-39F5-9316-E7E9-EC056BEF64AD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7999412" y="6399213"/>
            <a:ext cx="21336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eaLnBrk="1" hangingPunct="1"/>
            <a:fld id="{659B6519-A71C-4EA4-8D04-78605C620288}" type="slidenum">
              <a:rPr kumimoji="0" lang="en-US" altLang="ko-KR"/>
              <a:pPr eaLnBrk="1" hangingPunct="1"/>
              <a:t>7</a:t>
            </a:fld>
            <a:endParaRPr kumimoji="0" lang="en-US" altLang="ko-KR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D785B58-442D-50F2-1C47-6A33278FC26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914525" y="206375"/>
            <a:ext cx="8362950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dirty="0"/>
              <a:t>데이터베이스란</a:t>
            </a:r>
            <a:r>
              <a:rPr lang="en-US" altLang="ko-KR" dirty="0"/>
              <a:t>?</a:t>
            </a:r>
          </a:p>
        </p:txBody>
      </p:sp>
      <p:sp>
        <p:nvSpPr>
          <p:cNvPr id="7" name="Text Box 49">
            <a:extLst>
              <a:ext uri="{FF2B5EF4-FFF2-40B4-BE49-F238E27FC236}">
                <a16:creationId xmlns:a16="http://schemas.microsoft.com/office/drawing/2014/main" id="{A687A06B-4E71-D8D0-4D68-B64523ECC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1862" y="1214438"/>
            <a:ext cx="7239000" cy="460375"/>
          </a:xfrm>
          <a:prstGeom prst="rect">
            <a:avLst/>
          </a:prstGeom>
          <a:noFill/>
          <a:ln w="3175">
            <a:solidFill>
              <a:srgbClr val="04080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l" latinLnBrk="0">
              <a:spcBef>
                <a:spcPct val="50000"/>
              </a:spcBef>
            </a:pPr>
            <a:r>
              <a:rPr lang="ko-KR" altLang="en-US" sz="2400" b="1" dirty="0">
                <a:solidFill>
                  <a:srgbClr val="002060"/>
                </a:solidFill>
                <a:latin typeface="Arial" panose="020B0604020202020204" pitchFamily="34" charset="0"/>
              </a:rPr>
              <a:t>데이터베이스는 유용한 데이터의 집합</a:t>
            </a:r>
          </a:p>
        </p:txBody>
      </p:sp>
      <p:sp>
        <p:nvSpPr>
          <p:cNvPr id="8" name="Rectangle 54">
            <a:extLst>
              <a:ext uri="{FF2B5EF4-FFF2-40B4-BE49-F238E27FC236}">
                <a16:creationId xmlns:a16="http://schemas.microsoft.com/office/drawing/2014/main" id="{40BBED07-2398-A9C6-27B1-11613C662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3300" y="1862138"/>
            <a:ext cx="7777162" cy="429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l" latinLnBrk="0">
              <a:spcBef>
                <a:spcPct val="50000"/>
              </a:spcBef>
            </a:pPr>
            <a:r>
              <a:rPr lang="en-US" altLang="ko-KR" sz="2400" b="1" dirty="0">
                <a:latin typeface="Arial" panose="020B0604020202020204" pitchFamily="34" charset="0"/>
              </a:rPr>
              <a:t> 1. </a:t>
            </a:r>
            <a:r>
              <a:rPr lang="ko-KR" altLang="en-US" sz="2400" b="1" dirty="0">
                <a:latin typeface="Arial" panose="020B0604020202020204" pitchFamily="34" charset="0"/>
              </a:rPr>
              <a:t>검색에 용이하게 데이터를 저장하고</a:t>
            </a:r>
          </a:p>
          <a:p>
            <a:pPr algn="l" latinLnBrk="0">
              <a:spcBef>
                <a:spcPct val="50000"/>
              </a:spcBef>
            </a:pPr>
            <a:r>
              <a:rPr lang="ko-KR" altLang="en-US" sz="2400" b="1" dirty="0">
                <a:latin typeface="Arial" panose="020B0604020202020204" pitchFamily="34" charset="0"/>
              </a:rPr>
              <a:t> </a:t>
            </a:r>
            <a:r>
              <a:rPr lang="en-US" altLang="ko-KR" sz="2400" b="1" dirty="0">
                <a:latin typeface="Arial" panose="020B0604020202020204" pitchFamily="34" charset="0"/>
              </a:rPr>
              <a:t>2. </a:t>
            </a:r>
            <a:r>
              <a:rPr lang="ko-KR" altLang="en-US" sz="2400" b="1" dirty="0">
                <a:latin typeface="Arial" panose="020B0604020202020204" pitchFamily="34" charset="0"/>
              </a:rPr>
              <a:t>수정</a:t>
            </a:r>
          </a:p>
          <a:p>
            <a:pPr algn="l" latinLnBrk="0">
              <a:spcBef>
                <a:spcPct val="50000"/>
              </a:spcBef>
            </a:pPr>
            <a:r>
              <a:rPr lang="ko-KR" altLang="en-US" sz="2400" b="1" dirty="0">
                <a:latin typeface="Arial" panose="020B0604020202020204" pitchFamily="34" charset="0"/>
              </a:rPr>
              <a:t> </a:t>
            </a:r>
            <a:r>
              <a:rPr lang="en-US" altLang="ko-KR" sz="2400" b="1" dirty="0">
                <a:latin typeface="Arial" panose="020B0604020202020204" pitchFamily="34" charset="0"/>
              </a:rPr>
              <a:t>3. </a:t>
            </a:r>
            <a:r>
              <a:rPr lang="ko-KR" altLang="en-US" sz="2400" b="1" dirty="0">
                <a:latin typeface="Arial" panose="020B0604020202020204" pitchFamily="34" charset="0"/>
              </a:rPr>
              <a:t>삭제가 용이해야 한다</a:t>
            </a:r>
            <a:r>
              <a:rPr lang="en-US" altLang="ko-KR" sz="2400" b="1" dirty="0">
                <a:latin typeface="Arial" panose="020B0604020202020204" pitchFamily="34" charset="0"/>
              </a:rPr>
              <a:t>.</a:t>
            </a:r>
          </a:p>
          <a:p>
            <a:pPr algn="l" latinLnBrk="0">
              <a:spcBef>
                <a:spcPct val="50000"/>
              </a:spcBef>
            </a:pPr>
            <a:endParaRPr lang="en-US" altLang="ko-KR" sz="2400" b="1" dirty="0">
              <a:latin typeface="Arial" panose="020B0604020202020204" pitchFamily="34" charset="0"/>
            </a:endParaRPr>
          </a:p>
          <a:p>
            <a:pPr algn="l" latinLnBrk="0">
              <a:spcBef>
                <a:spcPct val="50000"/>
              </a:spcBef>
            </a:pPr>
            <a:endParaRPr lang="en-US" altLang="ko-KR" sz="2400" b="1" dirty="0">
              <a:latin typeface="Arial" panose="020B0604020202020204" pitchFamily="34" charset="0"/>
            </a:endParaRPr>
          </a:p>
          <a:p>
            <a:pPr algn="l" latinLnBrk="0">
              <a:spcBef>
                <a:spcPct val="50000"/>
              </a:spcBef>
            </a:pPr>
            <a:endParaRPr lang="en-US" altLang="ko-KR" sz="2400" b="1" dirty="0">
              <a:latin typeface="Arial" panose="020B0604020202020204" pitchFamily="34" charset="0"/>
            </a:endParaRPr>
          </a:p>
          <a:p>
            <a:pPr algn="l" latinLnBrk="0">
              <a:spcBef>
                <a:spcPct val="50000"/>
              </a:spcBef>
            </a:pPr>
            <a:endParaRPr lang="en-US" altLang="ko-KR" sz="2400" b="1" dirty="0">
              <a:latin typeface="Arial" panose="020B0604020202020204" pitchFamily="34" charset="0"/>
            </a:endParaRPr>
          </a:p>
          <a:p>
            <a:pPr algn="l" latinLnBrk="0">
              <a:spcBef>
                <a:spcPct val="50000"/>
              </a:spcBef>
            </a:pPr>
            <a:endParaRPr lang="en-US" altLang="ko-KR" sz="24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81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764264-ADA8-900F-79F4-7FA466ED65D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8010525" y="6399213"/>
            <a:ext cx="21336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eaLnBrk="1" hangingPunct="1"/>
            <a:fld id="{F1147BED-2D58-4097-88CD-AA7265DB2ADF}" type="slidenum">
              <a:rPr kumimoji="0" lang="en-US" altLang="ko-KR"/>
              <a:pPr eaLnBrk="1" hangingPunct="1"/>
              <a:t>8</a:t>
            </a:fld>
            <a:endParaRPr kumimoji="0" lang="en-US" altLang="ko-KR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6CFD8F1-5C50-B175-8F94-854B7D034C38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997075" y="206375"/>
            <a:ext cx="82296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/>
              <a:t>파일시스템의 문제점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92268011-BA4D-1F6D-6FFE-011509D27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7075" y="2511425"/>
            <a:ext cx="8153400" cy="460375"/>
          </a:xfrm>
          <a:prstGeom prst="rect">
            <a:avLst/>
          </a:prstGeom>
          <a:noFill/>
          <a:ln w="3175">
            <a:solidFill>
              <a:srgbClr val="04080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l" latinLnBrk="0">
              <a:spcBef>
                <a:spcPct val="50000"/>
              </a:spcBef>
            </a:pPr>
            <a:r>
              <a:rPr lang="ko-KR" altLang="en-US" sz="2400" b="1" dirty="0">
                <a:solidFill>
                  <a:srgbClr val="002060"/>
                </a:solidFill>
                <a:latin typeface="Arial" panose="020B0604020202020204" pitchFamily="34" charset="0"/>
              </a:rPr>
              <a:t>파일시스템의 문제점</a:t>
            </a:r>
          </a:p>
        </p:txBody>
      </p:sp>
      <p:pic>
        <p:nvPicPr>
          <p:cNvPr id="9" name="Picture 5" descr="1-27">
            <a:extLst>
              <a:ext uri="{FF2B5EF4-FFF2-40B4-BE49-F238E27FC236}">
                <a16:creationId xmlns:a16="http://schemas.microsoft.com/office/drawing/2014/main" id="{5BB5C4C0-F82A-F94B-6C15-AA63F3DD5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838" y="3067382"/>
            <a:ext cx="8351837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7">
            <a:extLst>
              <a:ext uri="{FF2B5EF4-FFF2-40B4-BE49-F238E27FC236}">
                <a16:creationId xmlns:a16="http://schemas.microsoft.com/office/drawing/2014/main" id="{4FBD1667-2078-3949-CB0F-9FE80CE5C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7075" y="1143000"/>
            <a:ext cx="8153400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l" latinLnBrk="0">
              <a:spcBef>
                <a:spcPct val="50000"/>
              </a:spcBef>
            </a:pPr>
            <a:r>
              <a:rPr lang="ko-KR" altLang="en-US" sz="2000" b="1" dirty="0">
                <a:latin typeface="Arial" panose="020B0604020202020204" pitchFamily="34" charset="0"/>
              </a:rPr>
              <a:t>파일시스템에 문제점이 대두되면서 새로운 시스템에 대한 요구 등장</a:t>
            </a:r>
            <a:endParaRPr lang="en-US" altLang="ko-KR" sz="2000" b="1" dirty="0">
              <a:latin typeface="Arial" panose="020B0604020202020204" pitchFamily="34" charset="0"/>
            </a:endParaRPr>
          </a:p>
          <a:p>
            <a:pPr lvl="1" algn="l" latinLnBrk="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anose="020B0604020202020204" pitchFamily="34" charset="0"/>
              </a:rPr>
              <a:t> </a:t>
            </a:r>
            <a:r>
              <a:rPr lang="ko-KR" altLang="en-US" b="1" dirty="0">
                <a:latin typeface="Arial" panose="020B0604020202020204" pitchFamily="34" charset="0"/>
              </a:rPr>
              <a:t>중복성</a:t>
            </a:r>
            <a:endParaRPr lang="en-US" altLang="ko-KR" b="1" dirty="0">
              <a:latin typeface="Arial" panose="020B0604020202020204" pitchFamily="34" charset="0"/>
            </a:endParaRPr>
          </a:p>
          <a:p>
            <a:pPr lvl="1" algn="l" latinLnBrk="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Arial" panose="020B0604020202020204" pitchFamily="34" charset="0"/>
              </a:rPr>
              <a:t> 종속성</a:t>
            </a:r>
          </a:p>
        </p:txBody>
      </p:sp>
    </p:spTree>
    <p:extLst>
      <p:ext uri="{BB962C8B-B14F-4D97-AF65-F5344CB8AC3E}">
        <p14:creationId xmlns:p14="http://schemas.microsoft.com/office/powerpoint/2010/main" val="35259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FFB951-F627-9A1F-4F68-23108CEE1908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8030368" y="6399213"/>
            <a:ext cx="21336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eaLnBrk="1" hangingPunct="1"/>
            <a:fld id="{ED1C1AEC-BA06-4EF0-8461-2DEDDFF96DBA}" type="slidenum">
              <a:rPr kumimoji="0" lang="en-US" altLang="ko-KR"/>
              <a:pPr eaLnBrk="1" hangingPunct="1"/>
              <a:t>9</a:t>
            </a:fld>
            <a:endParaRPr kumimoji="0"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110390-90DE-E8D9-42B2-D10AEE491233}"/>
              </a:ext>
            </a:extLst>
          </p:cNvPr>
          <p:cNvSpPr txBox="1">
            <a:spLocks noGrp="1"/>
          </p:cNvSpPr>
          <p:nvPr/>
        </p:nvSpPr>
        <p:spPr bwMode="auto">
          <a:xfrm>
            <a:off x="8030368" y="6399213"/>
            <a:ext cx="213360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r" eaLnBrk="1" hangingPunct="1"/>
            <a:fld id="{5770EE61-113F-4045-88F4-67CED0624340}" type="slidenum">
              <a:rPr kumimoji="0" lang="en-US" altLang="ko-KR" sz="1200"/>
              <a:pPr algn="r" eaLnBrk="1" hangingPunct="1"/>
              <a:t>9</a:t>
            </a:fld>
            <a:endParaRPr kumimoji="0" lang="en-US" altLang="ko-KR" sz="120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20006FC-319A-B914-B828-9BC5A53505B1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016918" y="206375"/>
            <a:ext cx="82296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dirty="0"/>
              <a:t>데이터베이스의 정의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DA0320AC-4DC9-EC4B-67FC-85A7579EF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5481" y="1143000"/>
            <a:ext cx="8153400" cy="2103438"/>
          </a:xfrm>
          <a:prstGeom prst="rect">
            <a:avLst/>
          </a:prstGeom>
          <a:noFill/>
          <a:ln w="3175">
            <a:solidFill>
              <a:srgbClr val="04080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l" latinLnBrk="0">
              <a:spcBef>
                <a:spcPct val="50000"/>
              </a:spcBef>
            </a:pPr>
            <a:r>
              <a:rPr lang="en-US" altLang="ko-KR" sz="2400" b="1">
                <a:solidFill>
                  <a:srgbClr val="002060"/>
                </a:solidFill>
                <a:latin typeface="Arial" panose="020B0604020202020204" pitchFamily="34" charset="0"/>
              </a:rPr>
              <a:t>(1) </a:t>
            </a:r>
            <a:r>
              <a:rPr lang="ko-KR" altLang="en-US" sz="2400" b="1">
                <a:solidFill>
                  <a:srgbClr val="002060"/>
                </a:solidFill>
                <a:latin typeface="Arial" panose="020B0604020202020204" pitchFamily="34" charset="0"/>
              </a:rPr>
              <a:t>통합된 데이터</a:t>
            </a:r>
            <a:r>
              <a:rPr lang="en-US" altLang="ko-KR" sz="2400" b="1">
                <a:solidFill>
                  <a:srgbClr val="002060"/>
                </a:solidFill>
                <a:latin typeface="Arial" panose="020B0604020202020204" pitchFamily="34" charset="0"/>
              </a:rPr>
              <a:t>(integrated data)</a:t>
            </a:r>
          </a:p>
          <a:p>
            <a:pPr algn="l" latinLnBrk="0">
              <a:spcBef>
                <a:spcPct val="50000"/>
              </a:spcBef>
            </a:pPr>
            <a:r>
              <a:rPr lang="en-US" altLang="ko-KR" sz="2400" b="1">
                <a:solidFill>
                  <a:srgbClr val="002060"/>
                </a:solidFill>
                <a:latin typeface="Arial" panose="020B0604020202020204" pitchFamily="34" charset="0"/>
              </a:rPr>
              <a:t>(2) </a:t>
            </a:r>
            <a:r>
              <a:rPr lang="ko-KR" altLang="en-US" sz="2400" b="1">
                <a:solidFill>
                  <a:srgbClr val="002060"/>
                </a:solidFill>
                <a:latin typeface="Arial" panose="020B0604020202020204" pitchFamily="34" charset="0"/>
              </a:rPr>
              <a:t>저장된 데이터</a:t>
            </a:r>
            <a:r>
              <a:rPr lang="en-US" altLang="ko-KR" sz="2400" b="1">
                <a:solidFill>
                  <a:srgbClr val="002060"/>
                </a:solidFill>
                <a:latin typeface="Arial" panose="020B0604020202020204" pitchFamily="34" charset="0"/>
              </a:rPr>
              <a:t>(stored data)</a:t>
            </a:r>
          </a:p>
          <a:p>
            <a:pPr algn="l" latinLnBrk="0">
              <a:spcBef>
                <a:spcPct val="50000"/>
              </a:spcBef>
            </a:pPr>
            <a:r>
              <a:rPr lang="en-US" altLang="ko-KR" sz="2400" b="1">
                <a:solidFill>
                  <a:srgbClr val="002060"/>
                </a:solidFill>
                <a:latin typeface="Arial" panose="020B0604020202020204" pitchFamily="34" charset="0"/>
              </a:rPr>
              <a:t>(3) </a:t>
            </a:r>
            <a:r>
              <a:rPr lang="ko-KR" altLang="en-US" sz="2400" b="1">
                <a:solidFill>
                  <a:srgbClr val="002060"/>
                </a:solidFill>
                <a:latin typeface="Arial" panose="020B0604020202020204" pitchFamily="34" charset="0"/>
              </a:rPr>
              <a:t>운영 데이터</a:t>
            </a:r>
            <a:r>
              <a:rPr lang="en-US" altLang="ko-KR" sz="2400" b="1">
                <a:solidFill>
                  <a:srgbClr val="002060"/>
                </a:solidFill>
                <a:latin typeface="Arial" panose="020B0604020202020204" pitchFamily="34" charset="0"/>
              </a:rPr>
              <a:t>(operational data)</a:t>
            </a:r>
          </a:p>
          <a:p>
            <a:pPr algn="l" latinLnBrk="0">
              <a:spcBef>
                <a:spcPct val="50000"/>
              </a:spcBef>
            </a:pPr>
            <a:r>
              <a:rPr lang="en-US" altLang="ko-KR" sz="2400" b="1">
                <a:solidFill>
                  <a:srgbClr val="002060"/>
                </a:solidFill>
                <a:latin typeface="Arial" panose="020B0604020202020204" pitchFamily="34" charset="0"/>
              </a:rPr>
              <a:t>(4) </a:t>
            </a:r>
            <a:r>
              <a:rPr lang="ko-KR" altLang="en-US" sz="2400" b="1">
                <a:solidFill>
                  <a:srgbClr val="002060"/>
                </a:solidFill>
                <a:latin typeface="Arial" panose="020B0604020202020204" pitchFamily="34" charset="0"/>
              </a:rPr>
              <a:t>공용 데이터</a:t>
            </a:r>
            <a:r>
              <a:rPr lang="en-US" altLang="ko-KR" sz="2400" b="1">
                <a:solidFill>
                  <a:srgbClr val="002060"/>
                </a:solidFill>
                <a:latin typeface="Arial" panose="020B0604020202020204" pitchFamily="34" charset="0"/>
              </a:rPr>
              <a:t>(shared data)</a:t>
            </a:r>
          </a:p>
        </p:txBody>
      </p:sp>
    </p:spTree>
    <p:extLst>
      <p:ext uri="{BB962C8B-B14F-4D97-AF65-F5344CB8AC3E}">
        <p14:creationId xmlns:p14="http://schemas.microsoft.com/office/powerpoint/2010/main" val="208148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</TotalTime>
  <Words>475</Words>
  <Application>Microsoft Office PowerPoint</Application>
  <PresentationFormat>와이드스크린</PresentationFormat>
  <Paragraphs>99</Paragraphs>
  <Slides>25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Apple SD Gothic Neo</vt:lpstr>
      <vt:lpstr>Söhne</vt:lpstr>
      <vt:lpstr>굴림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오라클(ORACLE) 데이터베이스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오라클(ORACLE) 데이터베이스 개념</dc:title>
  <dc:creator>김 태호</dc:creator>
  <cp:lastModifiedBy>ITSC</cp:lastModifiedBy>
  <cp:revision>45</cp:revision>
  <dcterms:created xsi:type="dcterms:W3CDTF">2022-12-04T16:17:02Z</dcterms:created>
  <dcterms:modified xsi:type="dcterms:W3CDTF">2023-10-13T10:26:54Z</dcterms:modified>
</cp:coreProperties>
</file>