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369"/>
    <a:srgbClr val="006DD7"/>
    <a:srgbClr val="001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71636" autoAdjust="0"/>
  </p:normalViewPr>
  <p:slideViewPr>
    <p:cSldViewPr snapToGrid="0">
      <p:cViewPr>
        <p:scale>
          <a:sx n="75" d="100"/>
          <a:sy n="75" d="100"/>
        </p:scale>
        <p:origin x="183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9AF7F-983C-482C-9105-147DE6EE5A71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F03E2-5D8B-4BCC-BB85-7B7FF478B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6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2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769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65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6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45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7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010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F03E2-5D8B-4BCC-BB85-7B7FF478B8A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14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0E68-79E3-2A3B-119C-361A09835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DCC4A-2858-C589-9F58-708973FC9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35CD2-77D2-4F1A-48FB-FB4091D6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F1B87-83E8-40DF-9E25-86EE1BAF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DC489-61C8-B1DE-2F0B-49C8B686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9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DA5DC-05B2-137D-0BE1-E0D81F9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814A9-1570-D55F-DD39-32207C5E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6FDEE-697E-B661-4BCA-A0861448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D369C-5088-BD0B-0EA2-0A1374CB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F0BA6-CADF-C717-EA56-BD2FEDFB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0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E7B864-07B4-610C-C4D0-89279993F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55A4E9-6903-1581-E702-B1BE7850B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F5603-DA4D-5E47-A81B-5B659CAB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4FC09-2366-89FA-D7AC-6ECACF4B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C4FBC-372E-6A64-649A-5A07CC4E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42F79-C379-2342-0AEA-391E06F7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00196-997C-4FCE-B4D8-B385CB71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69AB8-DB03-F4AB-BE97-89D82258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DED4E-CD14-BB5E-D9F5-14B40629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42B46-6A72-B138-19AC-A975969B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4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BE2B9-6578-90F7-4D48-5BE7F23B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90BC1-49E0-563A-360F-17FBB47A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9BD0D-09F6-825E-46B6-EE15E2D2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993EF-1AC3-D987-FB1D-9DA65E9C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52788-DB3F-DF15-18A0-80D9E213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3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F2338-B37B-F8B8-1D10-FB06B88A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BF357-7B8F-3E11-2569-46814C12E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9A85CE-BA81-3E65-0F06-40AC10B3C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B98906-C304-E15B-7C4B-CCDF364D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FDDEF-470F-EE0E-073C-C75A0067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6AE5F-B66F-7449-F9A4-AA048F92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5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8D396-71C1-5DD1-9680-3D7322E4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2CDAA-9C17-5ABE-9B51-79E31B9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5C7A00-1937-8D40-767D-5B151F90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0AA065-0A25-73E3-B716-D46C4267A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7FB524-E3D2-2E25-9C7F-26994450A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1F8FFB-7295-0178-F294-25300416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DA60B6-C374-F369-56F7-05DFDBB0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9DC6FD-9DD2-0738-C47B-2FB58342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7AEFC-C736-8709-0C04-9E63F53B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9AA1B3-4D2D-127C-A8C9-7225C38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C17267-11F4-2386-97B8-603054E1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9F5C1F-53D7-9416-C701-6A5DC6B7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CFC94-FF83-0266-DA94-B3B171CB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84ED27-B351-EA79-2183-BFE869BD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21AEB7-BCCD-7ADC-F6FD-2D397C91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F6010-D327-7FB7-1027-0EC2F20C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D524A-6405-16C1-7DB2-DF42F966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B7C22-7CEB-D27E-7C8B-971AABF4A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8F2A1-7784-857A-54F8-1C5B6D10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AFB7A-CA43-6593-C992-11BF7370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0D757-0815-F233-2429-E85453D6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3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339C1-5313-514C-0A52-CC15BA46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56399D-FA1A-7253-08B7-9377E0486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256F9A-64AE-49FA-5841-EEC017078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7A3042-27D7-86B6-5596-D48FF1B5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DC5DF-0F71-08AC-4EDF-665C8307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9D621-B3DB-C8BF-D63F-0E2E67F1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0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CAA01E-BBD6-9671-7444-594FDAA2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C96DDC-5802-47C0-C92F-751E54837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1D2D7-3E89-6979-F4A4-A5C4674CA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EFB4-3A9C-47EF-9D5D-0DDDCC21F7FF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A9C62-6035-546D-1BAB-BAEEBF810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5A902-478B-ADE3-7391-5D268B5E2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DB4C3-235F-4D16-AE03-FBBD9C3E0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8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2DYZN9Wml68OJdVbnUlClgDoGru_nl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A908C17-A2A5-C4D7-4BE0-3FC942E0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61" y="186770"/>
            <a:ext cx="2925397" cy="557509"/>
          </a:xfrm>
        </p:spPr>
        <p:txBody>
          <a:bodyPr rtlCol="0" anchor="ctr">
            <a:noAutofit/>
          </a:bodyPr>
          <a:lstStyle/>
          <a:p>
            <a:pPr rtl="0"/>
            <a:r>
              <a:rPr lang="en-US" altLang="ko-KR" sz="2800" b="1" dirty="0">
                <a:solidFill>
                  <a:srgbClr val="00153E"/>
                </a:solidFill>
              </a:rPr>
              <a:t>Preparation</a:t>
            </a:r>
            <a:endParaRPr lang="ko-KR" altLang="en-US" sz="2800" b="1" dirty="0">
              <a:solidFill>
                <a:srgbClr val="00153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747F4-5BE8-63D1-0893-2D179B1D7083}"/>
              </a:ext>
            </a:extLst>
          </p:cNvPr>
          <p:cNvSpPr txBox="1"/>
          <p:nvPr/>
        </p:nvSpPr>
        <p:spPr>
          <a:xfrm>
            <a:off x="1203960" y="1074896"/>
            <a:ext cx="9570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https://drive.google.com/drive/folders/12DYZN9Wml68OJdVbnUlClgDoGru_nloV</a:t>
            </a:r>
            <a:endParaRPr lang="en-US" altLang="ko-KR" sz="200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434CB-3821-5B46-610D-1EB5EB1440C7}"/>
              </a:ext>
            </a:extLst>
          </p:cNvPr>
          <p:cNvSpPr txBox="1"/>
          <p:nvPr/>
        </p:nvSpPr>
        <p:spPr>
          <a:xfrm>
            <a:off x="1203960" y="1945362"/>
            <a:ext cx="81076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rgbClr val="24292F"/>
                </a:solidFill>
                <a:effectLst/>
                <a:latin typeface="-apple-system"/>
              </a:rPr>
              <a:t>sqldeveloper-22.2.1.234.1810-x64.zip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rgbClr val="24292F"/>
                </a:solidFill>
                <a:effectLst/>
                <a:latin typeface="-apple-system"/>
              </a:rPr>
              <a:t>oracle21c-xe-vagrant.ova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rgbClr val="24292F"/>
                </a:solidFill>
                <a:effectLst/>
                <a:latin typeface="-apple-system"/>
              </a:rPr>
              <a:t>VirtualBox-6.1.40-154048-Win.exe</a:t>
            </a:r>
          </a:p>
        </p:txBody>
      </p:sp>
    </p:spTree>
    <p:extLst>
      <p:ext uri="{BB962C8B-B14F-4D97-AF65-F5344CB8AC3E}">
        <p14:creationId xmlns:p14="http://schemas.microsoft.com/office/powerpoint/2010/main" val="135965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9F661B8-6D23-99ED-A29A-C9E265929377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5008714" cy="557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153E"/>
                </a:solidFill>
              </a:rPr>
              <a:t>SQL Developer Oracle </a:t>
            </a:r>
            <a:r>
              <a:rPr lang="ko-KR" altLang="en-US" sz="2800" b="1" dirty="0">
                <a:solidFill>
                  <a:srgbClr val="00153E"/>
                </a:solidFill>
              </a:rPr>
              <a:t>접속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4176135-8B9A-FB42-F7EE-F1B58A2E1C1E}"/>
              </a:ext>
            </a:extLst>
          </p:cNvPr>
          <p:cNvGrpSpPr/>
          <p:nvPr/>
        </p:nvGrpSpPr>
        <p:grpSpPr>
          <a:xfrm>
            <a:off x="1057983" y="1152484"/>
            <a:ext cx="10076033" cy="4553032"/>
            <a:chOff x="1057983" y="1152484"/>
            <a:chExt cx="10076033" cy="455303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DFE02C8-0754-B0DF-6272-23DA9BE96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983" y="1152484"/>
              <a:ext cx="10076033" cy="4553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2B9693-3473-C25F-A824-DAE37BDB73AD}"/>
                </a:ext>
              </a:extLst>
            </p:cNvPr>
            <p:cNvSpPr/>
            <p:nvPr/>
          </p:nvSpPr>
          <p:spPr>
            <a:xfrm>
              <a:off x="1057983" y="1620898"/>
              <a:ext cx="208842" cy="1888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79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9F661B8-6D23-99ED-A29A-C9E265929377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5008714" cy="557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153E"/>
                </a:solidFill>
              </a:rPr>
              <a:t>SQL Developer Oracle </a:t>
            </a:r>
            <a:r>
              <a:rPr lang="ko-KR" altLang="en-US" sz="2800" b="1" dirty="0">
                <a:solidFill>
                  <a:srgbClr val="00153E"/>
                </a:solidFill>
              </a:rPr>
              <a:t>접속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EAF464-DCDB-20A2-CF0F-9C6D82693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9" y="1303590"/>
            <a:ext cx="5403741" cy="35142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6ADC90-7717-2AA4-12CA-0335AB964D1D}"/>
              </a:ext>
            </a:extLst>
          </p:cNvPr>
          <p:cNvSpPr txBox="1"/>
          <p:nvPr/>
        </p:nvSpPr>
        <p:spPr>
          <a:xfrm>
            <a:off x="7658100" y="2183537"/>
            <a:ext cx="3378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Host : localhost</a:t>
            </a:r>
          </a:p>
          <a:p>
            <a:r>
              <a:rPr lang="en-US" altLang="ko-KR" dirty="0"/>
              <a:t>Port : 1521</a:t>
            </a:r>
          </a:p>
          <a:p>
            <a:r>
              <a:rPr lang="en-US" altLang="ko-KR" dirty="0"/>
              <a:t>Sid : </a:t>
            </a:r>
            <a:r>
              <a:rPr lang="en-US" altLang="ko-KR" dirty="0" err="1"/>
              <a:t>xe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사용자이름 </a:t>
            </a:r>
            <a:r>
              <a:rPr lang="en-US" altLang="ko-KR" dirty="0"/>
              <a:t>: </a:t>
            </a:r>
            <a:r>
              <a:rPr lang="en-US" altLang="ko-KR" dirty="0" err="1"/>
              <a:t>hr</a:t>
            </a:r>
            <a:endParaRPr lang="en-US" altLang="ko-KR" dirty="0"/>
          </a:p>
          <a:p>
            <a:r>
              <a:rPr lang="ko-KR" altLang="en-US" dirty="0"/>
              <a:t>비밀번호 </a:t>
            </a:r>
            <a:r>
              <a:rPr lang="en-US" altLang="ko-KR" dirty="0"/>
              <a:t>: </a:t>
            </a:r>
            <a:r>
              <a:rPr lang="en-US" altLang="ko-KR" dirty="0" err="1"/>
              <a:t>hr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2CF226-3567-0B29-3ED2-78E1AC87A6DE}"/>
              </a:ext>
            </a:extLst>
          </p:cNvPr>
          <p:cNvSpPr/>
          <p:nvPr/>
        </p:nvSpPr>
        <p:spPr>
          <a:xfrm>
            <a:off x="5033082" y="4576015"/>
            <a:ext cx="821617" cy="194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0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84CAE1-A7E6-E510-C311-9C42826DE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20" y="836416"/>
            <a:ext cx="6749358" cy="5667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0DA25-E8C0-7261-3432-D2DBC0B497E2}"/>
              </a:ext>
            </a:extLst>
          </p:cNvPr>
          <p:cNvSpPr txBox="1"/>
          <p:nvPr/>
        </p:nvSpPr>
        <p:spPr>
          <a:xfrm>
            <a:off x="7946680" y="1529834"/>
            <a:ext cx="3848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SELECT * FROM EMPLOYEES;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 후 </a:t>
            </a:r>
            <a:r>
              <a:rPr lang="en-US" altLang="ko-KR" dirty="0" err="1"/>
              <a:t>Ctrl+Enter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접속 및 실행 성공</a:t>
            </a:r>
            <a:r>
              <a:rPr lang="en-US" altLang="ko-KR" dirty="0"/>
              <a:t>!!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BBC700-6551-330C-0074-68D6F210EF35}"/>
              </a:ext>
            </a:extLst>
          </p:cNvPr>
          <p:cNvSpPr/>
          <p:nvPr/>
        </p:nvSpPr>
        <p:spPr>
          <a:xfrm>
            <a:off x="918282" y="1268216"/>
            <a:ext cx="1418518" cy="306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DCACC3F-6DFF-D456-77FE-4EED4AECDD3B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5008714" cy="557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153E"/>
                </a:solidFill>
              </a:rPr>
              <a:t>SQL Developer Oracle </a:t>
            </a:r>
            <a:r>
              <a:rPr lang="ko-KR" altLang="en-US" sz="2800" b="1" dirty="0">
                <a:solidFill>
                  <a:srgbClr val="00153E"/>
                </a:solidFill>
              </a:rPr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374200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C6DF39F-B87B-DA1A-4195-09362C1DA9F8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5008714" cy="557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solidFill>
                  <a:srgbClr val="00153E"/>
                </a:solidFill>
              </a:rPr>
              <a:t>부록 </a:t>
            </a:r>
            <a:r>
              <a:rPr lang="en-US" altLang="ko-KR" sz="2800" b="1" dirty="0">
                <a:solidFill>
                  <a:srgbClr val="00153E"/>
                </a:solidFill>
              </a:rPr>
              <a:t>: </a:t>
            </a:r>
            <a:r>
              <a:rPr lang="ko-KR" altLang="en-US" sz="2800" b="1" dirty="0" err="1">
                <a:solidFill>
                  <a:srgbClr val="00153E"/>
                </a:solidFill>
              </a:rPr>
              <a:t>포트포워딩</a:t>
            </a:r>
            <a:r>
              <a:rPr lang="ko-KR" altLang="en-US" sz="2800" b="1" dirty="0">
                <a:solidFill>
                  <a:srgbClr val="00153E"/>
                </a:solidFill>
              </a:rPr>
              <a:t> </a:t>
            </a:r>
            <a:r>
              <a:rPr lang="en-US" altLang="ko-KR" sz="2800" b="1" dirty="0">
                <a:solidFill>
                  <a:srgbClr val="00153E"/>
                </a:solidFill>
              </a:rPr>
              <a:t>PORT </a:t>
            </a:r>
            <a:r>
              <a:rPr lang="ko-KR" altLang="en-US" sz="2800" b="1" dirty="0">
                <a:solidFill>
                  <a:srgbClr val="00153E"/>
                </a:solidFill>
              </a:rPr>
              <a:t>변경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B79DE9-D22E-6747-4867-C7078C8E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918812"/>
            <a:ext cx="8992855" cy="5020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6D5E451-41EC-2095-32D9-DE95D6DE1B1C}"/>
              </a:ext>
            </a:extLst>
          </p:cNvPr>
          <p:cNvSpPr/>
          <p:nvPr/>
        </p:nvSpPr>
        <p:spPr>
          <a:xfrm>
            <a:off x="3496382" y="2258816"/>
            <a:ext cx="2701218" cy="230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0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C6DF39F-B87B-DA1A-4195-09362C1DA9F8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5008714" cy="557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solidFill>
                  <a:srgbClr val="00153E"/>
                </a:solidFill>
              </a:rPr>
              <a:t>부록 </a:t>
            </a:r>
            <a:r>
              <a:rPr lang="en-US" altLang="ko-KR" sz="2800" b="1" dirty="0">
                <a:solidFill>
                  <a:srgbClr val="00153E"/>
                </a:solidFill>
              </a:rPr>
              <a:t>: </a:t>
            </a:r>
            <a:r>
              <a:rPr lang="ko-KR" altLang="en-US" sz="2800" b="1" dirty="0" err="1">
                <a:solidFill>
                  <a:srgbClr val="00153E"/>
                </a:solidFill>
              </a:rPr>
              <a:t>포트포워딩</a:t>
            </a:r>
            <a:r>
              <a:rPr lang="ko-KR" altLang="en-US" sz="2800" b="1" dirty="0">
                <a:solidFill>
                  <a:srgbClr val="00153E"/>
                </a:solidFill>
              </a:rPr>
              <a:t> </a:t>
            </a:r>
            <a:r>
              <a:rPr lang="en-US" altLang="ko-KR" sz="2800" b="1" dirty="0">
                <a:solidFill>
                  <a:srgbClr val="00153E"/>
                </a:solidFill>
              </a:rPr>
              <a:t>PORT </a:t>
            </a:r>
            <a:r>
              <a:rPr lang="ko-KR" altLang="en-US" sz="2800" b="1" dirty="0">
                <a:solidFill>
                  <a:srgbClr val="00153E"/>
                </a:solidFill>
              </a:rPr>
              <a:t>변경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D5E451-41EC-2095-32D9-DE95D6DE1B1C}"/>
              </a:ext>
            </a:extLst>
          </p:cNvPr>
          <p:cNvSpPr/>
          <p:nvPr/>
        </p:nvSpPr>
        <p:spPr>
          <a:xfrm>
            <a:off x="3496382" y="2258816"/>
            <a:ext cx="2701218" cy="230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21B859-B30E-3684-5AE7-17ECC3D6F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2"/>
          <a:stretch/>
        </p:blipFill>
        <p:spPr>
          <a:xfrm>
            <a:off x="2576021" y="1023602"/>
            <a:ext cx="6961679" cy="4810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5F9E163-363D-7E89-DB9B-48A940193946}"/>
              </a:ext>
            </a:extLst>
          </p:cNvPr>
          <p:cNvSpPr/>
          <p:nvPr/>
        </p:nvSpPr>
        <p:spPr>
          <a:xfrm>
            <a:off x="2576021" y="2944616"/>
            <a:ext cx="1513379" cy="230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980833-E74B-01DD-B364-CDCF1F18646B}"/>
              </a:ext>
            </a:extLst>
          </p:cNvPr>
          <p:cNvSpPr/>
          <p:nvPr/>
        </p:nvSpPr>
        <p:spPr>
          <a:xfrm>
            <a:off x="4684222" y="2653331"/>
            <a:ext cx="716454" cy="230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4D42F3-4009-6D7C-9AC6-0CD79968DFA1}"/>
              </a:ext>
            </a:extLst>
          </p:cNvPr>
          <p:cNvSpPr/>
          <p:nvPr/>
        </p:nvSpPr>
        <p:spPr>
          <a:xfrm>
            <a:off x="5400674" y="3862864"/>
            <a:ext cx="1851025" cy="328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0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C6DF39F-B87B-DA1A-4195-09362C1DA9F8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5008714" cy="557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solidFill>
                  <a:srgbClr val="00153E"/>
                </a:solidFill>
              </a:rPr>
              <a:t>부록 </a:t>
            </a:r>
            <a:r>
              <a:rPr lang="en-US" altLang="ko-KR" sz="2800" b="1" dirty="0">
                <a:solidFill>
                  <a:srgbClr val="00153E"/>
                </a:solidFill>
              </a:rPr>
              <a:t>: </a:t>
            </a:r>
            <a:r>
              <a:rPr lang="ko-KR" altLang="en-US" sz="2800" b="1" dirty="0" err="1">
                <a:solidFill>
                  <a:srgbClr val="00153E"/>
                </a:solidFill>
              </a:rPr>
              <a:t>포트포워딩</a:t>
            </a:r>
            <a:r>
              <a:rPr lang="ko-KR" altLang="en-US" sz="2800" b="1" dirty="0">
                <a:solidFill>
                  <a:srgbClr val="00153E"/>
                </a:solidFill>
              </a:rPr>
              <a:t> </a:t>
            </a:r>
            <a:r>
              <a:rPr lang="en-US" altLang="ko-KR" sz="2800" b="1" dirty="0">
                <a:solidFill>
                  <a:srgbClr val="00153E"/>
                </a:solidFill>
              </a:rPr>
              <a:t>PORT </a:t>
            </a:r>
            <a:r>
              <a:rPr lang="ko-KR" altLang="en-US" sz="2800" b="1" dirty="0">
                <a:solidFill>
                  <a:srgbClr val="00153E"/>
                </a:solidFill>
              </a:rPr>
              <a:t>변경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F1F325-6339-0AF0-32BC-87650AAB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904522"/>
            <a:ext cx="8049748" cy="504895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2D53C52-B3A2-1BD9-E376-B0CB02A4840A}"/>
              </a:ext>
            </a:extLst>
          </p:cNvPr>
          <p:cNvSpPr/>
          <p:nvPr/>
        </p:nvSpPr>
        <p:spPr>
          <a:xfrm>
            <a:off x="6959600" y="2275364"/>
            <a:ext cx="800099" cy="328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D766D7-3F4F-223F-C788-C4BEEC58D01E}"/>
              </a:ext>
            </a:extLst>
          </p:cNvPr>
          <p:cNvSpPr/>
          <p:nvPr/>
        </p:nvSpPr>
        <p:spPr>
          <a:xfrm>
            <a:off x="8204200" y="5295900"/>
            <a:ext cx="634999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8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E9BB5D-42CC-29A4-BEDE-554ACE1C4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1109339"/>
            <a:ext cx="7211431" cy="4639322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DC6DF39F-B87B-DA1A-4195-09362C1DA9F8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5008714" cy="557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solidFill>
                  <a:srgbClr val="00153E"/>
                </a:solidFill>
              </a:rPr>
              <a:t>부록 </a:t>
            </a:r>
            <a:r>
              <a:rPr lang="en-US" altLang="ko-KR" sz="2800" b="1" dirty="0">
                <a:solidFill>
                  <a:srgbClr val="00153E"/>
                </a:solidFill>
              </a:rPr>
              <a:t>: </a:t>
            </a:r>
            <a:r>
              <a:rPr lang="ko-KR" altLang="en-US" sz="2800" b="1" dirty="0" err="1">
                <a:solidFill>
                  <a:srgbClr val="00153E"/>
                </a:solidFill>
              </a:rPr>
              <a:t>포트포워딩</a:t>
            </a:r>
            <a:r>
              <a:rPr lang="ko-KR" altLang="en-US" sz="2800" b="1" dirty="0">
                <a:solidFill>
                  <a:srgbClr val="00153E"/>
                </a:solidFill>
              </a:rPr>
              <a:t> </a:t>
            </a:r>
            <a:r>
              <a:rPr lang="en-US" altLang="ko-KR" sz="2800" b="1" dirty="0">
                <a:solidFill>
                  <a:srgbClr val="00153E"/>
                </a:solidFill>
              </a:rPr>
              <a:t>PORT </a:t>
            </a:r>
            <a:r>
              <a:rPr lang="ko-KR" altLang="en-US" sz="2800" b="1" dirty="0">
                <a:solidFill>
                  <a:srgbClr val="00153E"/>
                </a:solidFill>
              </a:rPr>
              <a:t>변경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D53C52-B3A2-1BD9-E376-B0CB02A4840A}"/>
              </a:ext>
            </a:extLst>
          </p:cNvPr>
          <p:cNvSpPr/>
          <p:nvPr/>
        </p:nvSpPr>
        <p:spPr>
          <a:xfrm>
            <a:off x="5638800" y="4154964"/>
            <a:ext cx="38481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D766D7-3F4F-223F-C788-C4BEEC58D01E}"/>
              </a:ext>
            </a:extLst>
          </p:cNvPr>
          <p:cNvSpPr/>
          <p:nvPr/>
        </p:nvSpPr>
        <p:spPr>
          <a:xfrm>
            <a:off x="6324601" y="5481961"/>
            <a:ext cx="1092199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0C652C-0F06-53E9-0A44-B3920FB74CB2}"/>
              </a:ext>
            </a:extLst>
          </p:cNvPr>
          <p:cNvSpPr/>
          <p:nvPr/>
        </p:nvSpPr>
        <p:spPr>
          <a:xfrm>
            <a:off x="2490284" y="5215261"/>
            <a:ext cx="697416" cy="169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18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3DABCDD-88AB-A97C-270D-EC9852EF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61" y="186770"/>
            <a:ext cx="2925397" cy="557509"/>
          </a:xfrm>
        </p:spPr>
        <p:txBody>
          <a:bodyPr rtlCol="0" anchor="ctr">
            <a:noAutofit/>
          </a:bodyPr>
          <a:lstStyle/>
          <a:p>
            <a:pPr rtl="0"/>
            <a:r>
              <a:rPr lang="en-US" altLang="ko-KR" sz="2800" b="1" dirty="0">
                <a:solidFill>
                  <a:srgbClr val="00153E"/>
                </a:solidFill>
              </a:rPr>
              <a:t>VirtualBox </a:t>
            </a:r>
            <a:r>
              <a:rPr lang="ko-KR" altLang="en-US" sz="2800" b="1" dirty="0">
                <a:solidFill>
                  <a:srgbClr val="00153E"/>
                </a:solidFill>
              </a:rPr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FC4F25-E117-B85F-AF68-566AED485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1" y="1113187"/>
            <a:ext cx="2933889" cy="23068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B795A1-85C0-BE19-D4AA-6D987379289D}"/>
              </a:ext>
            </a:extLst>
          </p:cNvPr>
          <p:cNvSpPr txBox="1"/>
          <p:nvPr/>
        </p:nvSpPr>
        <p:spPr>
          <a:xfrm>
            <a:off x="7566031" y="4400225"/>
            <a:ext cx="25933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Next … Next… </a:t>
            </a:r>
          </a:p>
          <a:p>
            <a:endParaRPr lang="en-US" altLang="ko-KR" dirty="0"/>
          </a:p>
          <a:p>
            <a:r>
              <a:rPr lang="ko-KR" altLang="en-US" dirty="0"/>
              <a:t>기본설치 하기</a:t>
            </a:r>
            <a:r>
              <a:rPr lang="en-US" altLang="ko-KR" dirty="0"/>
              <a:t>!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B3C87A-D262-FA03-ED8E-8A08C959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46" y="1146970"/>
            <a:ext cx="2933889" cy="22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86A98A6-AFA7-FAFE-C027-0FE75233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21" y="1146969"/>
            <a:ext cx="2933889" cy="228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CDCD58B-7310-F2A7-DCE6-96FA7CB54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71" y="3720875"/>
            <a:ext cx="2933889" cy="228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C54C24B-97A6-0AF1-1D5D-781F57BE2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46" y="3720874"/>
            <a:ext cx="2933890" cy="228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59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F775979-34A7-BDAE-38B2-A37E9FC26165}"/>
              </a:ext>
            </a:extLst>
          </p:cNvPr>
          <p:cNvGrpSpPr/>
          <p:nvPr/>
        </p:nvGrpSpPr>
        <p:grpSpPr>
          <a:xfrm>
            <a:off x="744289" y="1376113"/>
            <a:ext cx="5146137" cy="3223731"/>
            <a:chOff x="274683" y="408964"/>
            <a:chExt cx="7534460" cy="42907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4036148-875B-3768-1F05-6C4C46384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683" y="408964"/>
              <a:ext cx="7534460" cy="42907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343B8DF-E997-B378-CEBC-564B883E4418}"/>
                </a:ext>
              </a:extLst>
            </p:cNvPr>
            <p:cNvSpPr/>
            <p:nvPr/>
          </p:nvSpPr>
          <p:spPr>
            <a:xfrm>
              <a:off x="274683" y="1046922"/>
              <a:ext cx="2110708" cy="2385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15800357-1DF5-8DF7-F0FC-0D7635C8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61" y="186770"/>
            <a:ext cx="4040339" cy="557509"/>
          </a:xfrm>
        </p:spPr>
        <p:txBody>
          <a:bodyPr rtlCol="0" anchor="ctr">
            <a:noAutofit/>
          </a:bodyPr>
          <a:lstStyle/>
          <a:p>
            <a:pPr rtl="0"/>
            <a:r>
              <a:rPr lang="en-US" altLang="ko-KR" sz="2800" b="1" dirty="0">
                <a:solidFill>
                  <a:srgbClr val="00153E"/>
                </a:solidFill>
              </a:rPr>
              <a:t>VirtualBox Oracle </a:t>
            </a:r>
            <a:r>
              <a:rPr lang="ko-KR" altLang="en-US" sz="2800" b="1" dirty="0">
                <a:solidFill>
                  <a:srgbClr val="00153E"/>
                </a:solidFill>
              </a:rPr>
              <a:t>설정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CA4ED8-2FA7-7C79-D5AE-3454F63892B4}"/>
              </a:ext>
            </a:extLst>
          </p:cNvPr>
          <p:cNvGrpSpPr/>
          <p:nvPr/>
        </p:nvGrpSpPr>
        <p:grpSpPr>
          <a:xfrm>
            <a:off x="6472709" y="1060192"/>
            <a:ext cx="4038401" cy="3855571"/>
            <a:chOff x="6505260" y="995501"/>
            <a:chExt cx="4038401" cy="385557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351C5C7-6E2D-43C3-0FB5-7FAA21EAD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5260" y="995501"/>
              <a:ext cx="4038401" cy="38555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331E5DC-5D58-C5A4-2600-CCA2D8D67AEE}"/>
                </a:ext>
              </a:extLst>
            </p:cNvPr>
            <p:cNvSpPr/>
            <p:nvPr/>
          </p:nvSpPr>
          <p:spPr>
            <a:xfrm>
              <a:off x="10315575" y="2046308"/>
              <a:ext cx="206320" cy="1539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217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F07720-86F0-BF3B-FDFC-2E423B3CB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80" y="1730326"/>
            <a:ext cx="4785317" cy="2673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1F7598-E823-94E6-50F8-4A44375F4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704" y="744279"/>
            <a:ext cx="4801879" cy="4645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147D4A-1F13-B049-8FC2-59722E583738}"/>
              </a:ext>
            </a:extLst>
          </p:cNvPr>
          <p:cNvSpPr txBox="1"/>
          <p:nvPr/>
        </p:nvSpPr>
        <p:spPr>
          <a:xfrm>
            <a:off x="3048000" y="56249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다운로드 받은 </a:t>
            </a:r>
            <a:r>
              <a:rPr lang="en-US" altLang="ko-KR" b="1" dirty="0">
                <a:solidFill>
                  <a:srgbClr val="FF0000"/>
                </a:solidFill>
              </a:rPr>
              <a:t>ova </a:t>
            </a:r>
            <a:r>
              <a:rPr lang="ko-KR" altLang="en-US" b="1" dirty="0">
                <a:solidFill>
                  <a:srgbClr val="FF0000"/>
                </a:solidFill>
              </a:rPr>
              <a:t>파일 가져오기</a:t>
            </a:r>
            <a:r>
              <a:rPr lang="en-US" altLang="ko-KR" b="1" dirty="0">
                <a:solidFill>
                  <a:srgbClr val="FF0000"/>
                </a:solidFill>
              </a:rPr>
              <a:t>!!!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A4A8EC-06AE-6585-F9CD-AF728EE37FF8}"/>
              </a:ext>
            </a:extLst>
          </p:cNvPr>
          <p:cNvSpPr/>
          <p:nvPr/>
        </p:nvSpPr>
        <p:spPr>
          <a:xfrm>
            <a:off x="10248900" y="5181601"/>
            <a:ext cx="508000" cy="127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AF512F-C544-0D41-6EC6-AFB2207825A3}"/>
              </a:ext>
            </a:extLst>
          </p:cNvPr>
          <p:cNvSpPr/>
          <p:nvPr/>
        </p:nvSpPr>
        <p:spPr>
          <a:xfrm>
            <a:off x="1117600" y="2146300"/>
            <a:ext cx="3568700" cy="165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C29CAEF-5A8C-C6E6-D693-0477B70176E0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4040339" cy="557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>
                <a:solidFill>
                  <a:srgbClr val="00153E"/>
                </a:solidFill>
              </a:rPr>
              <a:t>VirtualBox Oracle </a:t>
            </a:r>
            <a:r>
              <a:rPr lang="ko-KR" altLang="en-US" sz="2800" b="1">
                <a:solidFill>
                  <a:srgbClr val="00153E"/>
                </a:solidFill>
              </a:rPr>
              <a:t>설정</a:t>
            </a:r>
            <a:endParaRPr lang="ko-KR" altLang="en-US" sz="2800" b="1" dirty="0">
              <a:solidFill>
                <a:srgbClr val="0015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1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38E6DB8-A410-E2C9-D9A7-9E5B6ADFA6A0}"/>
              </a:ext>
            </a:extLst>
          </p:cNvPr>
          <p:cNvGrpSpPr/>
          <p:nvPr/>
        </p:nvGrpSpPr>
        <p:grpSpPr>
          <a:xfrm>
            <a:off x="391961" y="1093126"/>
            <a:ext cx="4905985" cy="4671747"/>
            <a:chOff x="1433207" y="1093127"/>
            <a:chExt cx="4905985" cy="467174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14AC6C0-EC01-7831-4FF5-03E4783D8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3207" y="1093127"/>
              <a:ext cx="4905985" cy="467174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0F15C02-3E79-AB9A-F003-D3F374D369AE}"/>
                </a:ext>
              </a:extLst>
            </p:cNvPr>
            <p:cNvSpPr/>
            <p:nvPr/>
          </p:nvSpPr>
          <p:spPr>
            <a:xfrm>
              <a:off x="5245100" y="5562601"/>
              <a:ext cx="508000" cy="127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BF5E4F5B-CC8C-856D-4C1F-56E7DDE5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61" y="186770"/>
            <a:ext cx="4040339" cy="557509"/>
          </a:xfrm>
        </p:spPr>
        <p:txBody>
          <a:bodyPr rtlCol="0" anchor="ctr">
            <a:noAutofit/>
          </a:bodyPr>
          <a:lstStyle/>
          <a:p>
            <a:pPr rtl="0"/>
            <a:r>
              <a:rPr lang="en-US" altLang="ko-KR" sz="2800" b="1" dirty="0">
                <a:solidFill>
                  <a:srgbClr val="00153E"/>
                </a:solidFill>
              </a:rPr>
              <a:t>VirtualBox Oracle </a:t>
            </a:r>
            <a:r>
              <a:rPr lang="ko-KR" altLang="en-US" sz="2800" b="1" dirty="0">
                <a:solidFill>
                  <a:srgbClr val="00153E"/>
                </a:solidFill>
              </a:rPr>
              <a:t>설정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C132ABE-7820-1BAD-B9DB-AA5D62D8B0EB}"/>
              </a:ext>
            </a:extLst>
          </p:cNvPr>
          <p:cNvGrpSpPr/>
          <p:nvPr/>
        </p:nvGrpSpPr>
        <p:grpSpPr>
          <a:xfrm>
            <a:off x="5840931" y="1819216"/>
            <a:ext cx="5684413" cy="3219565"/>
            <a:chOff x="5840931" y="1819216"/>
            <a:chExt cx="5684413" cy="321956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75695E0-F0BC-1F18-9D3E-996F47518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37"/>
            <a:stretch/>
          </p:blipFill>
          <p:spPr>
            <a:xfrm>
              <a:off x="5840931" y="1819216"/>
              <a:ext cx="5684413" cy="32195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2FCA14F-5710-B86C-3CF3-1A155E5C32E1}"/>
                </a:ext>
              </a:extLst>
            </p:cNvPr>
            <p:cNvSpPr/>
            <p:nvPr/>
          </p:nvSpPr>
          <p:spPr>
            <a:xfrm>
              <a:off x="5842000" y="2425700"/>
              <a:ext cx="1892300" cy="355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845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4FE5472-9F8E-7FBD-07E2-2126673DC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3" y="1653771"/>
            <a:ext cx="4967814" cy="321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0711D1E-C4B3-F1B8-E28C-606A51B2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61" y="186770"/>
            <a:ext cx="4040339" cy="557509"/>
          </a:xfrm>
        </p:spPr>
        <p:txBody>
          <a:bodyPr rtlCol="0" anchor="ctr">
            <a:noAutofit/>
          </a:bodyPr>
          <a:lstStyle/>
          <a:p>
            <a:pPr rtl="0"/>
            <a:r>
              <a:rPr lang="en-US" altLang="ko-KR" sz="2800" b="1" dirty="0">
                <a:solidFill>
                  <a:srgbClr val="00153E"/>
                </a:solidFill>
              </a:rPr>
              <a:t>VirtualBox Oracle </a:t>
            </a:r>
            <a:r>
              <a:rPr lang="ko-KR" altLang="en-US" sz="2800" b="1" dirty="0">
                <a:solidFill>
                  <a:srgbClr val="00153E"/>
                </a:solidFill>
              </a:rPr>
              <a:t>설정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6291FCA-2B1E-C5C7-0ACB-2B83411A7AE0}"/>
              </a:ext>
            </a:extLst>
          </p:cNvPr>
          <p:cNvGrpSpPr/>
          <p:nvPr/>
        </p:nvGrpSpPr>
        <p:grpSpPr>
          <a:xfrm>
            <a:off x="5973071" y="1653770"/>
            <a:ext cx="5654836" cy="3217815"/>
            <a:chOff x="6096000" y="1653772"/>
            <a:chExt cx="5654836" cy="321781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AF817C-7598-0B71-3FA7-C09090B66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653772"/>
              <a:ext cx="5654836" cy="32178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EC4531-C194-01A6-3AA2-EDA4338A32DF}"/>
                </a:ext>
              </a:extLst>
            </p:cNvPr>
            <p:cNvSpPr/>
            <p:nvPr/>
          </p:nvSpPr>
          <p:spPr>
            <a:xfrm>
              <a:off x="7337425" y="2263775"/>
              <a:ext cx="606425" cy="222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BCF0AFA-DDAB-244B-AA35-9B4005A9503F}"/>
                </a:ext>
              </a:extLst>
            </p:cNvPr>
            <p:cNvSpPr/>
            <p:nvPr/>
          </p:nvSpPr>
          <p:spPr>
            <a:xfrm>
              <a:off x="8785225" y="2263775"/>
              <a:ext cx="606425" cy="222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82C668-FC5A-55EE-2403-8269DD663D3E}"/>
                </a:ext>
              </a:extLst>
            </p:cNvPr>
            <p:cNvSpPr/>
            <p:nvPr/>
          </p:nvSpPr>
          <p:spPr>
            <a:xfrm>
              <a:off x="9191625" y="2720975"/>
              <a:ext cx="485775" cy="222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4769BAA-FE20-414C-6450-8CA6E2E5729A}"/>
              </a:ext>
            </a:extLst>
          </p:cNvPr>
          <p:cNvSpPr txBox="1"/>
          <p:nvPr/>
        </p:nvSpPr>
        <p:spPr>
          <a:xfrm>
            <a:off x="3048000" y="52042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호스트 키 조합 </a:t>
            </a:r>
            <a:r>
              <a:rPr lang="en-US" altLang="ko-KR" b="1" dirty="0">
                <a:solidFill>
                  <a:srgbClr val="FF0000"/>
                </a:solidFill>
              </a:rPr>
              <a:t>Ctrl + Alt </a:t>
            </a:r>
            <a:r>
              <a:rPr lang="ko-KR" altLang="en-US" b="1" dirty="0">
                <a:solidFill>
                  <a:srgbClr val="FF0000"/>
                </a:solidFill>
              </a:rPr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211581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5718373-9050-257D-5DF1-313D7814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61" y="186770"/>
            <a:ext cx="4040339" cy="557509"/>
          </a:xfrm>
        </p:spPr>
        <p:txBody>
          <a:bodyPr rtlCol="0" anchor="ctr">
            <a:noAutofit/>
          </a:bodyPr>
          <a:lstStyle/>
          <a:p>
            <a:pPr rtl="0"/>
            <a:r>
              <a:rPr lang="en-US" altLang="ko-KR" sz="2800" b="1" dirty="0">
                <a:solidFill>
                  <a:srgbClr val="00153E"/>
                </a:solidFill>
              </a:rPr>
              <a:t>Oracle </a:t>
            </a:r>
            <a:r>
              <a:rPr lang="ko-KR" altLang="en-US" sz="2800" b="1" dirty="0">
                <a:solidFill>
                  <a:srgbClr val="00153E"/>
                </a:solidFill>
              </a:rPr>
              <a:t>시작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CD4D35-7B3E-37CD-96A0-BCA86D54A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833" y="1287543"/>
            <a:ext cx="7542334" cy="42829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2BBE861-764A-DA05-F272-14C64C998D5B}"/>
              </a:ext>
            </a:extLst>
          </p:cNvPr>
          <p:cNvSpPr/>
          <p:nvPr/>
        </p:nvSpPr>
        <p:spPr>
          <a:xfrm>
            <a:off x="2324833" y="2101848"/>
            <a:ext cx="2475767" cy="469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A1DE5F-CD27-C668-14F7-F764BF24424F}"/>
              </a:ext>
            </a:extLst>
          </p:cNvPr>
          <p:cNvSpPr/>
          <p:nvPr/>
        </p:nvSpPr>
        <p:spPr>
          <a:xfrm>
            <a:off x="6325334" y="1631946"/>
            <a:ext cx="465991" cy="469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0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D603B9-19B8-8189-59F7-3A7695D53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61" y="1190312"/>
            <a:ext cx="6839905" cy="447737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0A47D00-7853-25E8-288F-116424D0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61" y="186770"/>
            <a:ext cx="4040339" cy="557509"/>
          </a:xfrm>
        </p:spPr>
        <p:txBody>
          <a:bodyPr rtlCol="0" anchor="ctr">
            <a:noAutofit/>
          </a:bodyPr>
          <a:lstStyle/>
          <a:p>
            <a:pPr rtl="0"/>
            <a:r>
              <a:rPr lang="en-US" altLang="ko-KR" sz="2800" b="1" dirty="0">
                <a:solidFill>
                  <a:srgbClr val="00153E"/>
                </a:solidFill>
              </a:rPr>
              <a:t>Oracle </a:t>
            </a:r>
            <a:r>
              <a:rPr lang="ko-KR" altLang="en-US" sz="2800" b="1" dirty="0">
                <a:solidFill>
                  <a:srgbClr val="00153E"/>
                </a:solidFill>
              </a:rPr>
              <a:t>시작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54513-9B0F-C355-A8C4-C701127AFCC8}"/>
              </a:ext>
            </a:extLst>
          </p:cNvPr>
          <p:cNvSpPr txBox="1"/>
          <p:nvPr/>
        </p:nvSpPr>
        <p:spPr>
          <a:xfrm>
            <a:off x="7924800" y="1190312"/>
            <a:ext cx="2667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 err="1"/>
              <a:t>패쓰워드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리눅스 접속정보</a:t>
            </a:r>
            <a:endParaRPr lang="en-US" altLang="ko-KR" dirty="0"/>
          </a:p>
          <a:p>
            <a:r>
              <a:rPr lang="en-US" altLang="ko-KR" dirty="0"/>
              <a:t>vagrant /vagrant</a:t>
            </a:r>
          </a:p>
          <a:p>
            <a:r>
              <a:rPr lang="en-US" altLang="ko-KR" dirty="0"/>
              <a:t>oracle/oracle</a:t>
            </a:r>
          </a:p>
          <a:p>
            <a:endParaRPr lang="en-US" altLang="ko-KR" dirty="0"/>
          </a:p>
          <a:p>
            <a:r>
              <a:rPr lang="ko-KR" altLang="en-US" dirty="0"/>
              <a:t>오라클 접속정보</a:t>
            </a:r>
            <a:endParaRPr lang="en-US" altLang="ko-KR" dirty="0"/>
          </a:p>
          <a:p>
            <a:r>
              <a:rPr lang="en-US" altLang="ko-KR" dirty="0"/>
              <a:t>sys/oracle</a:t>
            </a:r>
          </a:p>
          <a:p>
            <a:r>
              <a:rPr lang="en-US" altLang="ko-KR" dirty="0" err="1"/>
              <a:t>hr</a:t>
            </a:r>
            <a:r>
              <a:rPr lang="en-US" altLang="ko-KR" dirty="0"/>
              <a:t>/</a:t>
            </a:r>
            <a:r>
              <a:rPr lang="en-US" altLang="ko-KR" dirty="0" err="1"/>
              <a:t>hr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A36CC0-144E-25E2-212B-3759214BE580}"/>
              </a:ext>
            </a:extLst>
          </p:cNvPr>
          <p:cNvSpPr txBox="1"/>
          <p:nvPr/>
        </p:nvSpPr>
        <p:spPr>
          <a:xfrm>
            <a:off x="7781925" y="4330184"/>
            <a:ext cx="35528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가상머신 오라클 서버 실행 완료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 최소화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C04BAB-D590-9987-E976-0A9D0A2DD009}"/>
              </a:ext>
            </a:extLst>
          </p:cNvPr>
          <p:cNvSpPr/>
          <p:nvPr/>
        </p:nvSpPr>
        <p:spPr>
          <a:xfrm>
            <a:off x="5981913" y="1190312"/>
            <a:ext cx="342687" cy="241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1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1C142FC-74CD-69F1-C754-855875AD3A25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5008714" cy="557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153E"/>
                </a:solidFill>
              </a:rPr>
              <a:t>SQL Developer Oracle </a:t>
            </a:r>
            <a:r>
              <a:rPr lang="ko-KR" altLang="en-US" sz="2800" b="1" dirty="0">
                <a:solidFill>
                  <a:srgbClr val="00153E"/>
                </a:solidFill>
              </a:rPr>
              <a:t>접속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4D0732F-1A73-A561-5B87-628D58750864}"/>
              </a:ext>
            </a:extLst>
          </p:cNvPr>
          <p:cNvGrpSpPr/>
          <p:nvPr/>
        </p:nvGrpSpPr>
        <p:grpSpPr>
          <a:xfrm>
            <a:off x="391961" y="1028499"/>
            <a:ext cx="6168023" cy="2876951"/>
            <a:chOff x="585202" y="1228524"/>
            <a:chExt cx="6168023" cy="28769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DB948B4-76A3-CAC6-AC2F-7E904943F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6507"/>
            <a:stretch/>
          </p:blipFill>
          <p:spPr>
            <a:xfrm>
              <a:off x="585202" y="1228524"/>
              <a:ext cx="6168023" cy="28769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89E00EF-81F0-23F5-D9E4-B4772954AFE6}"/>
                </a:ext>
              </a:extLst>
            </p:cNvPr>
            <p:cNvSpPr/>
            <p:nvPr/>
          </p:nvSpPr>
          <p:spPr>
            <a:xfrm>
              <a:off x="781946" y="1530348"/>
              <a:ext cx="1208779" cy="241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EF92E8-4DEA-08AA-DF57-83F2686AF5DC}"/>
                </a:ext>
              </a:extLst>
            </p:cNvPr>
            <p:cNvSpPr/>
            <p:nvPr/>
          </p:nvSpPr>
          <p:spPr>
            <a:xfrm>
              <a:off x="781945" y="2425697"/>
              <a:ext cx="2332730" cy="241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BE9AF0-A483-1AFA-DBC1-40CA29CD9E8E}"/>
                </a:ext>
              </a:extLst>
            </p:cNvPr>
            <p:cNvSpPr txBox="1"/>
            <p:nvPr/>
          </p:nvSpPr>
          <p:spPr>
            <a:xfrm>
              <a:off x="3114675" y="3444871"/>
              <a:ext cx="1752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압축풀기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2747049-DF64-C4C3-41C6-D013900F928D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H="1" flipV="1">
              <a:off x="1381125" y="1771650"/>
              <a:ext cx="567185" cy="6540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A0A503-2509-0CEC-329F-66AB3529E2EC}"/>
              </a:ext>
            </a:extLst>
          </p:cNvPr>
          <p:cNvGrpSpPr/>
          <p:nvPr/>
        </p:nvGrpSpPr>
        <p:grpSpPr>
          <a:xfrm>
            <a:off x="5762120" y="1450974"/>
            <a:ext cx="5196179" cy="3810532"/>
            <a:chOff x="5781170" y="1708912"/>
            <a:chExt cx="5196179" cy="381053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D3D27FA-3F15-ABE4-C940-7C93C09DC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1170" y="1708912"/>
              <a:ext cx="5196179" cy="38105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1228F6-28A9-33E2-B858-8FFB27FE9AB0}"/>
                </a:ext>
              </a:extLst>
            </p:cNvPr>
            <p:cNvSpPr/>
            <p:nvPr/>
          </p:nvSpPr>
          <p:spPr>
            <a:xfrm>
              <a:off x="5819988" y="4907786"/>
              <a:ext cx="1133262" cy="241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0680549-09CB-4E86-769B-4E945D5F8A93}"/>
              </a:ext>
            </a:extLst>
          </p:cNvPr>
          <p:cNvSpPr txBox="1"/>
          <p:nvPr/>
        </p:nvSpPr>
        <p:spPr>
          <a:xfrm>
            <a:off x="3048000" y="54601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sqldeveloper.exe </a:t>
            </a:r>
            <a:r>
              <a:rPr lang="ko-KR" altLang="en-US" dirty="0">
                <a:solidFill>
                  <a:srgbClr val="FF0000"/>
                </a:solidFill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44464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171</Words>
  <Application>Microsoft Office PowerPoint</Application>
  <PresentationFormat>와이드스크린</PresentationFormat>
  <Paragraphs>59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-apple-system</vt:lpstr>
      <vt:lpstr>맑은 고딕</vt:lpstr>
      <vt:lpstr>Arial</vt:lpstr>
      <vt:lpstr>Office 테마</vt:lpstr>
      <vt:lpstr>Preparation</vt:lpstr>
      <vt:lpstr>VirtualBox 설치</vt:lpstr>
      <vt:lpstr>VirtualBox Oracle 설정</vt:lpstr>
      <vt:lpstr>PowerPoint 프레젠테이션</vt:lpstr>
      <vt:lpstr>VirtualBox Oracle 설정</vt:lpstr>
      <vt:lpstr>VirtualBox Oracle 설정</vt:lpstr>
      <vt:lpstr>Oracle 시작</vt:lpstr>
      <vt:lpstr>Oracle 시작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오라클(ORACLE) 데이터베이스 개념</dc:title>
  <dc:creator>김 태호</dc:creator>
  <cp:lastModifiedBy>김 태호</cp:lastModifiedBy>
  <cp:revision>14</cp:revision>
  <dcterms:created xsi:type="dcterms:W3CDTF">2022-12-04T16:17:02Z</dcterms:created>
  <dcterms:modified xsi:type="dcterms:W3CDTF">2023-03-04T03:18:19Z</dcterms:modified>
</cp:coreProperties>
</file>