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60" r:id="rId4"/>
    <p:sldId id="262" r:id="rId5"/>
    <p:sldId id="264" r:id="rId6"/>
    <p:sldId id="263" r:id="rId7"/>
    <p:sldId id="291" r:id="rId8"/>
    <p:sldId id="265" r:id="rId9"/>
    <p:sldId id="266" r:id="rId10"/>
    <p:sldId id="268" r:id="rId11"/>
    <p:sldId id="269" r:id="rId12"/>
    <p:sldId id="272" r:id="rId13"/>
    <p:sldId id="271" r:id="rId14"/>
    <p:sldId id="273" r:id="rId15"/>
    <p:sldId id="274" r:id="rId16"/>
    <p:sldId id="279" r:id="rId17"/>
    <p:sldId id="275" r:id="rId18"/>
    <p:sldId id="276" r:id="rId19"/>
    <p:sldId id="277" r:id="rId20"/>
    <p:sldId id="278" r:id="rId21"/>
    <p:sldId id="281" r:id="rId22"/>
    <p:sldId id="289" r:id="rId23"/>
    <p:sldId id="290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20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(Heap)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데이터를 저장하고 조작하는데 사용되는 자료구조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완전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이진트리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(Complete Binary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형태를 가지며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최대값이나 최소값을 빠르게 찾을 수 있도록 구현되어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1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5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무방향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방향이 없는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방향성이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가중치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가중치값이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존재하는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루트없는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트리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간선을 통해 정점 간 잇는 방법이 한가지인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(*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트리의 정의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이분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그래프의 정점을 겹치지 않게 두 그룹으로 나눈 후 다른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그룹끼리만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간선이 존재하게 분할할 수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사이클이 없는 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정점에서 출발해 자기 자신으로 돌아오는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 없는 그래프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9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주어진 리스트 중에 최소값을 찾는다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0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2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effectLst/>
                <a:latin typeface="NanumBarunGothic"/>
              </a:rPr>
              <a:t>[ </a:t>
            </a:r>
            <a:r>
              <a:rPr lang="en-US" altLang="ko-KR" sz="1800" b="1" i="0" dirty="0" err="1">
                <a:effectLst/>
                <a:latin typeface="NanumBarunGothic"/>
              </a:rPr>
              <a:t>HashTable</a:t>
            </a:r>
            <a:r>
              <a:rPr lang="en-US" altLang="ko-KR" sz="1800" b="1" i="0" dirty="0">
                <a:effectLst/>
                <a:latin typeface="NanumBarunGothic"/>
              </a:rPr>
              <a:t>(</a:t>
            </a:r>
            <a:r>
              <a:rPr lang="ko-KR" altLang="en-US" sz="1800" b="1" i="0" dirty="0">
                <a:effectLst/>
                <a:latin typeface="NanumBarunGothic"/>
              </a:rPr>
              <a:t>해시테이블</a:t>
            </a:r>
            <a:r>
              <a:rPr lang="en-US" altLang="ko-KR" sz="1800" b="1" i="0" dirty="0">
                <a:effectLst/>
                <a:latin typeface="NanumBarunGothic"/>
              </a:rPr>
              <a:t>)</a:t>
            </a:r>
            <a:r>
              <a:rPr lang="ko-KR" altLang="en-US" sz="1800" b="1" i="0" dirty="0">
                <a:effectLst/>
                <a:latin typeface="NanumBarunGothic"/>
              </a:rPr>
              <a:t>이란</a:t>
            </a:r>
            <a:r>
              <a:rPr lang="en-US" altLang="ko-KR" sz="1800" b="1" i="0" dirty="0">
                <a:effectLst/>
                <a:latin typeface="NanumBarunGothic"/>
              </a:rPr>
              <a:t>? ]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테이블은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(Key, Value)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 데이터를 저장하는 자료구조</a:t>
            </a:r>
            <a:r>
              <a:rPr lang="ko-KR" altLang="en-US" b="0" i="0" dirty="0">
                <a:effectLst/>
                <a:latin typeface="NanumBarunGothic"/>
              </a:rPr>
              <a:t> 중 하나로 빠르게 데이터를 검색할 수 있는 자료구조이다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테이블이 빠른 검색속도를 제공하는 이유는 내부적으로 배열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ko-KR" altLang="en-US" b="0" i="0" dirty="0">
                <a:effectLst/>
                <a:latin typeface="NanumBarunGothic"/>
              </a:rPr>
              <a:t>버킷</a:t>
            </a:r>
            <a:r>
              <a:rPr lang="en-US" altLang="ko-KR" b="0" i="0" dirty="0">
                <a:effectLst/>
                <a:latin typeface="NanumBarunGothic"/>
              </a:rPr>
              <a:t>)</a:t>
            </a:r>
            <a:r>
              <a:rPr lang="ko-KR" altLang="en-US" b="0" i="0" dirty="0">
                <a:effectLst/>
                <a:latin typeface="NanumBarunGothic"/>
              </a:rPr>
              <a:t>을 사용하여 데이터를 저장하기 때문이다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테이블은 각각의 </a:t>
            </a:r>
            <a:r>
              <a:rPr lang="en-US" altLang="ko-KR" b="0" i="0" dirty="0">
                <a:effectLst/>
                <a:latin typeface="NanumBarunGothic"/>
              </a:rPr>
              <a:t>Key</a:t>
            </a:r>
            <a:r>
              <a:rPr lang="ko-KR" altLang="en-US" b="0" i="0" dirty="0">
                <a:effectLst/>
                <a:latin typeface="NanumBarunGothic"/>
              </a:rPr>
              <a:t>값에 해시함수를 적용해 배열의 고유한 </a:t>
            </a:r>
            <a:r>
              <a:rPr lang="en-US" altLang="ko-KR" b="0" i="0" dirty="0">
                <a:effectLst/>
                <a:latin typeface="NanumBarunGothic"/>
              </a:rPr>
              <a:t>index</a:t>
            </a:r>
            <a:r>
              <a:rPr lang="ko-KR" altLang="en-US" b="0" i="0" dirty="0">
                <a:effectLst/>
                <a:latin typeface="NanumBarunGothic"/>
              </a:rPr>
              <a:t>를 생성하고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 </a:t>
            </a:r>
            <a:r>
              <a:rPr lang="en-US" altLang="ko-KR" b="0" i="0" dirty="0">
                <a:effectLst/>
                <a:latin typeface="NanumBarunGothic"/>
              </a:rPr>
              <a:t>index</a:t>
            </a:r>
            <a:r>
              <a:rPr lang="ko-KR" altLang="en-US" b="0" i="0" dirty="0">
                <a:effectLst/>
                <a:latin typeface="NanumBarunGothic"/>
              </a:rPr>
              <a:t>를 활용해 값을 저장하거나 검색하게 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여기서 실제 값이 저장되는 장소를 버킷 또는 슬롯이라고 한다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0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C66D"/>
                </a:solidFill>
                <a:effectLst/>
              </a:rPr>
              <a:t>Queue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7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latin typeface="+mj-lt"/>
                <a:cs typeface="Browallia New" panose="020B0502040204020203" pitchFamily="34" charset="-34"/>
              </a:rPr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Tree</a:t>
            </a:r>
            <a:endParaRPr lang="ko-KR" altLang="en-US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362819-D06D-46DA-BF95-A269E437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9" y="1086947"/>
            <a:ext cx="799876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7F8E9290-1D8C-D9B2-9B5B-9675E139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68021"/>
            <a:ext cx="7156274" cy="48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7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정이진트리, 포화이진트리, 완전이진트리">
            <a:extLst>
              <a:ext uri="{FF2B5EF4-FFF2-40B4-BE49-F238E27FC236}">
                <a16:creationId xmlns:a16="http://schemas.microsoft.com/office/drawing/2014/main" id="{67476F49-6B6A-19B0-F2D4-B2EBEE74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09377"/>
            <a:ext cx="9829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B81A5-E890-D609-FB13-921A6C6E34A3}"/>
              </a:ext>
            </a:extLst>
          </p:cNvPr>
          <p:cNvSpPr txBox="1"/>
          <p:nvPr/>
        </p:nvSpPr>
        <p:spPr>
          <a:xfrm>
            <a:off x="1666210" y="3854303"/>
            <a:ext cx="8859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정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(Full binary tree)</a:t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정 이진 트리는 각 노드가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0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 혹은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2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개의 자식 노드를 갖는다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완전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(Complete binary tree)</a:t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완전 이진 트리는 마지막 레벨을 제외한 모든 노드가 가득 차 있어야 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 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마지막 레벨의 노드는 전부 차 있지 않아도 되지만 왼쪽이 채워져야 한다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포화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(Perfect binary tree)</a:t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 정 이진 트리이면서 완전 이진 트리인 경우이다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  <a:b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 모든 리프 노드의 레벨이 동일하고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 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모든 레벨이 가득 채워져 있는 트리이다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9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72D921-8FFE-C891-38F4-12CFC30F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714375"/>
            <a:ext cx="5238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479DD-0337-F6BC-B846-05FFBEC7E164}"/>
              </a:ext>
            </a:extLst>
          </p:cNvPr>
          <p:cNvSpPr txBox="1"/>
          <p:nvPr/>
        </p:nvSpPr>
        <p:spPr>
          <a:xfrm>
            <a:off x="2616133" y="3863031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0-&gt;1-&gt;3-&gt;7-&gt;8-&gt;4-&gt;9-&gt;10-&gt;2-&gt;5-&gt;11-&gt;6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7-&gt;3-&gt;8-&gt;1-&gt;9-&gt;4-&gt;10-&gt;0-&gt;11-&gt;5-&gt;2-&gt;6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 7-&gt;8-&gt;3-&gt;9-&gt;10-&gt;4-&gt;1-&gt;11-&gt;5-&gt;6-&gt;2-&gt;0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층별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0-&gt;1-&gt;2-&gt;3-&gt;4-&gt;5-&gt;6-&gt;7-&gt;8-&gt;9-&gt;10-&gt;11</a:t>
            </a:r>
          </a:p>
        </p:txBody>
      </p:sp>
    </p:spTree>
    <p:extLst>
      <p:ext uri="{BB962C8B-B14F-4D97-AF65-F5344CB8AC3E}">
        <p14:creationId xmlns:p14="http://schemas.microsoft.com/office/powerpoint/2010/main" val="12322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FB9F01-C4E9-7DE7-CC18-5E09DE56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218767"/>
            <a:ext cx="11083636" cy="44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0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Max Heap Construction Algorithm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5858C4-08E1-7784-B433-3BD24B7D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61" y="1709077"/>
            <a:ext cx="6972777" cy="41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Max Heap Deletion Algorithm</a:t>
            </a:r>
          </a:p>
        </p:txBody>
      </p:sp>
      <p:pic>
        <p:nvPicPr>
          <p:cNvPr id="3" name="그림 2" descr="손목시계이(가) 표시된 사진&#10;&#10;자동 생성된 설명">
            <a:extLst>
              <a:ext uri="{FF2B5EF4-FFF2-40B4-BE49-F238E27FC236}">
                <a16:creationId xmlns:a16="http://schemas.microsoft.com/office/drawing/2014/main" id="{80686C5E-8842-569F-64AD-F07E76F2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86" y="1348582"/>
            <a:ext cx="6934727" cy="41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DE5E83-CE99-960B-0553-AA8A48B8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9" y="311728"/>
            <a:ext cx="8715375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5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32B3359-8ABA-9C6F-D185-ADECC041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09" y="311728"/>
            <a:ext cx="8809182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4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62ADF99-CC88-D219-6AAB-E23597F5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2" y="1493880"/>
            <a:ext cx="8423114" cy="384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7FE98-D4D4-4F5A-E0F8-3A3844268E0E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행렬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03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42310"/>
              </p:ext>
            </p:extLst>
          </p:nvPr>
        </p:nvGraphicFramePr>
        <p:xfrm>
          <a:off x="2832098" y="21482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8671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5235577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6623054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80073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9391648" y="32664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571981-ADFC-A51F-672E-B732B89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6" y="1529283"/>
            <a:ext cx="9845561" cy="34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리스트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462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빅오</a:t>
            </a:r>
            <a:r>
              <a:rPr lang="ko-KR" altLang="en-US" sz="2800" b="1" dirty="0"/>
              <a:t> 표기법(Big </a:t>
            </a:r>
            <a:r>
              <a:rPr lang="ko-KR" altLang="en-US" sz="2800" b="1" dirty="0" err="1"/>
              <a:t>O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notation</a:t>
            </a:r>
            <a:r>
              <a:rPr lang="ko-KR" altLang="en-US" sz="28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A168-7DE3-D7F8-6E35-8B409D25D089}"/>
              </a:ext>
            </a:extLst>
          </p:cNvPr>
          <p:cNvSpPr txBox="1"/>
          <p:nvPr/>
        </p:nvSpPr>
        <p:spPr>
          <a:xfrm>
            <a:off x="900546" y="1536174"/>
            <a:ext cx="110628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1.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정의</a:t>
            </a:r>
          </a:p>
          <a:p>
            <a:r>
              <a:rPr lang="ko-KR" altLang="en-US" sz="2400" dirty="0"/>
              <a:t>- 알고리즘의 시간 복잡도와 공간 복잡도를 분석할 때 사용되는 표기법</a:t>
            </a:r>
          </a:p>
          <a:p>
            <a:r>
              <a:rPr lang="ko-KR" altLang="en-US" sz="2400" dirty="0"/>
              <a:t>- 입력 크기 </a:t>
            </a:r>
            <a:r>
              <a:rPr lang="ko-KR" altLang="en-US" sz="2400" dirty="0" err="1"/>
              <a:t>n에</a:t>
            </a:r>
            <a:r>
              <a:rPr lang="ko-KR" altLang="en-US" sz="2400" dirty="0"/>
              <a:t> 대한 함수 </a:t>
            </a:r>
            <a:r>
              <a:rPr lang="ko-KR" altLang="en-US" sz="2400" dirty="0" err="1"/>
              <a:t>f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)의 실행 시간이나 메모리 사용량을 나타냄</a:t>
            </a:r>
          </a:p>
          <a:p>
            <a:r>
              <a:rPr lang="ko-KR" altLang="en-US" sz="2400" dirty="0"/>
              <a:t>-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표기법은 최악의 경우 성능을 표현</a:t>
            </a:r>
          </a:p>
          <a:p>
            <a:endParaRPr lang="ko-KR" altLang="en-US" sz="2400" dirty="0"/>
          </a:p>
          <a:p>
            <a:r>
              <a:rPr lang="ko-KR" altLang="en-US" sz="2400" dirty="0"/>
              <a:t>2.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규칙</a:t>
            </a:r>
          </a:p>
          <a:p>
            <a:r>
              <a:rPr lang="ko-KR" altLang="en-US" sz="2400" dirty="0"/>
              <a:t>- 상수는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(2n)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(3n^2)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</a:t>
            </a:r>
          </a:p>
          <a:p>
            <a:r>
              <a:rPr lang="ko-KR" altLang="en-US" sz="2400" dirty="0"/>
              <a:t>- 낮은 차수의 항은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 + 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 + 100n^2)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10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B4FD86-AEFD-12EA-6D7A-0C4895ACB572}"/>
              </a:ext>
            </a:extLst>
          </p:cNvPr>
          <p:cNvSpPr txBox="1"/>
          <p:nvPr/>
        </p:nvSpPr>
        <p:spPr>
          <a:xfrm>
            <a:off x="1290320" y="1632587"/>
            <a:ext cx="455168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ko-KR" sz="2800" dirty="0" err="1">
                <a:solidFill>
                  <a:srgbClr val="FFC66D"/>
                </a:solidFill>
                <a:effectLst/>
                <a:latin typeface="JetBrains Mono"/>
              </a:rPr>
              <a:t>linear_search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x):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size = </a:t>
            </a:r>
            <a:r>
              <a:rPr lang="en-US" altLang="ko-KR" sz="2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2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(size):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] == x: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ko-KR" sz="2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lang="en-US" altLang="ko-KR" sz="2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D6E09-27BD-31A7-CECA-78D72461971E}"/>
              </a:ext>
            </a:extLst>
          </p:cNvPr>
          <p:cNvCxnSpPr>
            <a:cxnSpLocks/>
          </p:cNvCxnSpPr>
          <p:nvPr/>
        </p:nvCxnSpPr>
        <p:spPr>
          <a:xfrm flipV="1">
            <a:off x="4795520" y="2336799"/>
            <a:ext cx="4114800" cy="1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9CA803-C809-4103-BC22-0311F8231634}"/>
              </a:ext>
            </a:extLst>
          </p:cNvPr>
          <p:cNvSpPr txBox="1"/>
          <p:nvPr/>
        </p:nvSpPr>
        <p:spPr>
          <a:xfrm>
            <a:off x="9072880" y="2152134"/>
            <a:ext cx="122936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DEE922-7057-2BF9-5C1A-4C56FA761780}"/>
              </a:ext>
            </a:extLst>
          </p:cNvPr>
          <p:cNvCxnSpPr>
            <a:cxnSpLocks/>
          </p:cNvCxnSpPr>
          <p:nvPr/>
        </p:nvCxnSpPr>
        <p:spPr>
          <a:xfrm flipV="1">
            <a:off x="5598160" y="270613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70144B-5D5F-7D50-B3EE-FC22410835DF}"/>
              </a:ext>
            </a:extLst>
          </p:cNvPr>
          <p:cNvSpPr txBox="1"/>
          <p:nvPr/>
        </p:nvSpPr>
        <p:spPr>
          <a:xfrm>
            <a:off x="9072880" y="252146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N+1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587AAC-6936-F2E9-89A9-4F7C352F7DFA}"/>
              </a:ext>
            </a:extLst>
          </p:cNvPr>
          <p:cNvCxnSpPr>
            <a:cxnSpLocks/>
          </p:cNvCxnSpPr>
          <p:nvPr/>
        </p:nvCxnSpPr>
        <p:spPr>
          <a:xfrm flipV="1">
            <a:off x="5598160" y="318379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E99D6-3921-1EA7-7E17-DF9C703D78D8}"/>
              </a:ext>
            </a:extLst>
          </p:cNvPr>
          <p:cNvSpPr txBox="1"/>
          <p:nvPr/>
        </p:nvSpPr>
        <p:spPr>
          <a:xfrm>
            <a:off x="9072880" y="29991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76A470-136E-D293-D7AD-DCD5BB691681}"/>
              </a:ext>
            </a:extLst>
          </p:cNvPr>
          <p:cNvCxnSpPr>
            <a:cxnSpLocks/>
          </p:cNvCxnSpPr>
          <p:nvPr/>
        </p:nvCxnSpPr>
        <p:spPr>
          <a:xfrm>
            <a:off x="4399280" y="4019451"/>
            <a:ext cx="451104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F5E281-EF37-A565-BDA0-63A24B40B5A4}"/>
              </a:ext>
            </a:extLst>
          </p:cNvPr>
          <p:cNvSpPr txBox="1"/>
          <p:nvPr/>
        </p:nvSpPr>
        <p:spPr>
          <a:xfrm>
            <a:off x="9072880" y="38246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F5A75A-F6E6-7AB9-4576-A24A44708E19}"/>
              </a:ext>
            </a:extLst>
          </p:cNvPr>
          <p:cNvSpPr txBox="1"/>
          <p:nvPr/>
        </p:nvSpPr>
        <p:spPr>
          <a:xfrm>
            <a:off x="8402320" y="4286199"/>
            <a:ext cx="2570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2N+3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a*</a:t>
            </a:r>
            <a:r>
              <a:rPr lang="en-US" altLang="ko-KR" b="1" dirty="0" err="1"/>
              <a:t>N+b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N</a:t>
            </a:r>
            <a:r>
              <a:rPr lang="ko-KR" altLang="en-US" b="1" dirty="0"/>
              <a:t>이 무한대 일 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27F855-60EC-5C03-3E5D-5D60028FE3A7}"/>
              </a:ext>
            </a:extLst>
          </p:cNvPr>
          <p:cNvSpPr txBox="1"/>
          <p:nvPr/>
        </p:nvSpPr>
        <p:spPr>
          <a:xfrm>
            <a:off x="8910320" y="6030275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O(N)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121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papa.net/wp/wp-content/uploads/2018/04/%E1%84%89%E1%85%B3%E1%84%8F%E1%85%B3%E1%84%85%E1%85%B5%E1%86%AB%E1%84%89%E1%85%A3%E1%86%BA-2018-04-13-%E1%84%8B%E1%85%A9%E1%84%92%E1%85%AE-6.48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61" y="350805"/>
            <a:ext cx="8849906" cy="60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4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버블정렬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A49BA6-F915-ABF4-8952-68E797FE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73" y="1127984"/>
            <a:ext cx="7670055" cy="46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선택정렬</a:t>
            </a:r>
            <a:endParaRPr lang="ko-KR" altLang="en-US" sz="2800" b="1" dirty="0"/>
          </a:p>
        </p:txBody>
      </p:sp>
      <p:pic>
        <p:nvPicPr>
          <p:cNvPr id="4" name="그림 3" descr="달력이(가) 표시된 사진&#10;&#10;자동 생성된 설명">
            <a:extLst>
              <a:ext uri="{FF2B5EF4-FFF2-40B4-BE49-F238E27FC236}">
                <a16:creationId xmlns:a16="http://schemas.microsoft.com/office/drawing/2014/main" id="{37EB4E1C-858C-36FE-7821-2454917E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74" y="783980"/>
            <a:ext cx="7406051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삽입정렬</a:t>
            </a:r>
            <a:endParaRPr lang="ko-KR" altLang="en-US" sz="2800" b="1" dirty="0"/>
          </a:p>
        </p:txBody>
      </p:sp>
      <p:pic>
        <p:nvPicPr>
          <p:cNvPr id="5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D02BE4BA-4553-CF1D-6D50-BF4E10CFA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0" y="1205514"/>
            <a:ext cx="7411621" cy="44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퀵정렬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C41C9F-9054-0C08-994F-C0DAD6DC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54" y="1580896"/>
            <a:ext cx="6887093" cy="34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머지정렬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704774-D0FA-E032-F4D5-A119A41A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70" y="738582"/>
            <a:ext cx="8968061" cy="53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선형검색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8C1855-04D3-A1A0-7AE2-2522D2A1C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9" y="1407649"/>
            <a:ext cx="9837242" cy="40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04271"/>
              </p:ext>
            </p:extLst>
          </p:nvPr>
        </p:nvGraphicFramePr>
        <p:xfrm>
          <a:off x="2832098" y="301506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None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385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87902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40426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929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39123" y="413319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91649" y="413319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59616"/>
              </p:ext>
            </p:extLst>
          </p:nvPr>
        </p:nvGraphicFramePr>
        <p:xfrm>
          <a:off x="2827338" y="512445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624258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624258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8007350" y="4485618"/>
            <a:ext cx="1139827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>
            <a:off x="6867525" y="4485618"/>
            <a:ext cx="1139825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53E0D95F-DACC-732E-1ED4-35282FBC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8791"/>
              </p:ext>
            </p:extLst>
          </p:nvPr>
        </p:nvGraphicFramePr>
        <p:xfrm>
          <a:off x="2832098" y="11195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1C903B-B419-F3D8-DA0A-A43590EC52EC}"/>
              </a:ext>
            </a:extLst>
          </p:cNvPr>
          <p:cNvSpPr/>
          <p:nvPr/>
        </p:nvSpPr>
        <p:spPr>
          <a:xfrm>
            <a:off x="38671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616120-1488-524E-D501-301A8A60E847}"/>
              </a:ext>
            </a:extLst>
          </p:cNvPr>
          <p:cNvSpPr/>
          <p:nvPr/>
        </p:nvSpPr>
        <p:spPr>
          <a:xfrm>
            <a:off x="5235577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6CC13-515B-1801-2FA9-24BA40868FAC}"/>
              </a:ext>
            </a:extLst>
          </p:cNvPr>
          <p:cNvSpPr/>
          <p:nvPr/>
        </p:nvSpPr>
        <p:spPr>
          <a:xfrm>
            <a:off x="6623054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FE420-D366-6661-2ED6-7A6B378D63AC}"/>
              </a:ext>
            </a:extLst>
          </p:cNvPr>
          <p:cNvSpPr/>
          <p:nvPr/>
        </p:nvSpPr>
        <p:spPr>
          <a:xfrm>
            <a:off x="80073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49747-5795-D3C7-F935-AE85FCA15C77}"/>
              </a:ext>
            </a:extLst>
          </p:cNvPr>
          <p:cNvSpPr/>
          <p:nvPr/>
        </p:nvSpPr>
        <p:spPr>
          <a:xfrm>
            <a:off x="9391648" y="22377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82705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이진검색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B8AEF68-0FDF-BA90-1E58-018FE031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39" y="855412"/>
            <a:ext cx="9799921" cy="51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E0FA2EA-8F13-F878-77A9-84DA581E6CBE}"/>
              </a:ext>
            </a:extLst>
          </p:cNvPr>
          <p:cNvCxnSpPr>
            <a:cxnSpLocks/>
          </p:cNvCxnSpPr>
          <p:nvPr/>
        </p:nvCxnSpPr>
        <p:spPr>
          <a:xfrm flipH="1">
            <a:off x="6848475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2C9D83-9B0B-020A-0F25-15B7AC54073C}"/>
              </a:ext>
            </a:extLst>
          </p:cNvPr>
          <p:cNvCxnSpPr>
            <a:cxnSpLocks/>
          </p:cNvCxnSpPr>
          <p:nvPr/>
        </p:nvCxnSpPr>
        <p:spPr>
          <a:xfrm flipH="1">
            <a:off x="8002320" y="3201819"/>
            <a:ext cx="1103580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92514"/>
              </p:ext>
            </p:extLst>
          </p:nvPr>
        </p:nvGraphicFramePr>
        <p:xfrm>
          <a:off x="2822578" y="2364788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290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78382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30906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834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29603" y="2982257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82129" y="298225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03802"/>
              </p:ext>
            </p:extLst>
          </p:nvPr>
        </p:nvGraphicFramePr>
        <p:xfrm>
          <a:off x="2827338" y="1110810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1728279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172827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5694630" y="1940904"/>
            <a:ext cx="1320" cy="43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 flipH="1">
            <a:off x="5694630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삭제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0F805C08-F25E-9EB6-7AE3-34DEEF60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3655"/>
              </p:ext>
            </p:extLst>
          </p:nvPr>
        </p:nvGraphicFramePr>
        <p:xfrm>
          <a:off x="2822578" y="3618766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F2EFF7-E009-271D-70B9-6206EFBB1583}"/>
              </a:ext>
            </a:extLst>
          </p:cNvPr>
          <p:cNvSpPr/>
          <p:nvPr/>
        </p:nvSpPr>
        <p:spPr>
          <a:xfrm>
            <a:off x="36290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AE53A-B994-C060-C338-655B963F5054}"/>
              </a:ext>
            </a:extLst>
          </p:cNvPr>
          <p:cNvSpPr/>
          <p:nvPr/>
        </p:nvSpPr>
        <p:spPr>
          <a:xfrm>
            <a:off x="4778382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011EAE-4E21-9BD1-438D-CF64DB621E41}"/>
              </a:ext>
            </a:extLst>
          </p:cNvPr>
          <p:cNvSpPr/>
          <p:nvPr/>
        </p:nvSpPr>
        <p:spPr>
          <a:xfrm>
            <a:off x="5930906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835ED-2920-A0C9-E586-D1F10E4293F4}"/>
              </a:ext>
            </a:extLst>
          </p:cNvPr>
          <p:cNvSpPr/>
          <p:nvPr/>
        </p:nvSpPr>
        <p:spPr>
          <a:xfrm>
            <a:off x="70834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A7CC5-527A-5756-14DB-B28C6CF935A5}"/>
              </a:ext>
            </a:extLst>
          </p:cNvPr>
          <p:cNvSpPr/>
          <p:nvPr/>
        </p:nvSpPr>
        <p:spPr>
          <a:xfrm>
            <a:off x="8229603" y="4236235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493198-E41E-88FC-B1CD-BB4F49D27A45}"/>
              </a:ext>
            </a:extLst>
          </p:cNvPr>
          <p:cNvSpPr/>
          <p:nvPr/>
        </p:nvSpPr>
        <p:spPr>
          <a:xfrm>
            <a:off x="9382129" y="423623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B042D8EB-A168-E616-89FC-DF5EEABA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48833"/>
              </p:ext>
            </p:extLst>
          </p:nvPr>
        </p:nvGraphicFramePr>
        <p:xfrm>
          <a:off x="2822578" y="4872744"/>
          <a:ext cx="5744105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156C23-BD2D-3650-9E84-FC76EDF39B3B}"/>
              </a:ext>
            </a:extLst>
          </p:cNvPr>
          <p:cNvSpPr/>
          <p:nvPr/>
        </p:nvSpPr>
        <p:spPr>
          <a:xfrm>
            <a:off x="36290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51A92-CCDF-F7A8-3CA5-4493E185EAB2}"/>
              </a:ext>
            </a:extLst>
          </p:cNvPr>
          <p:cNvSpPr/>
          <p:nvPr/>
        </p:nvSpPr>
        <p:spPr>
          <a:xfrm>
            <a:off x="4778382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3DBA2D-1A73-6A53-7EDB-EBD7889A1CB4}"/>
              </a:ext>
            </a:extLst>
          </p:cNvPr>
          <p:cNvSpPr/>
          <p:nvPr/>
        </p:nvSpPr>
        <p:spPr>
          <a:xfrm>
            <a:off x="5930906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5977DB-06C9-50DD-62CC-598049634ED6}"/>
              </a:ext>
            </a:extLst>
          </p:cNvPr>
          <p:cNvSpPr/>
          <p:nvPr/>
        </p:nvSpPr>
        <p:spPr>
          <a:xfrm>
            <a:off x="70834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9C3DD0-2402-9151-A566-5566A11DD770}"/>
              </a:ext>
            </a:extLst>
          </p:cNvPr>
          <p:cNvSpPr/>
          <p:nvPr/>
        </p:nvSpPr>
        <p:spPr>
          <a:xfrm>
            <a:off x="8229603" y="5490213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6E42E-0F87-D3A6-49F0-A9875A4E2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5"/>
          <a:stretch/>
        </p:blipFill>
        <p:spPr bwMode="auto">
          <a:xfrm>
            <a:off x="1911350" y="991739"/>
            <a:ext cx="8253232" cy="15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4371975" y="3340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원소값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5345112" y="3340298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4514849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5487988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 - </a:t>
            </a:r>
            <a:r>
              <a:rPr lang="ko-KR" altLang="en-US" sz="2800" b="1" dirty="0"/>
              <a:t>삽입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1911350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2884487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2054224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3027363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550B3A-1488-F5E0-795E-AA6C04FA77E5}"/>
              </a:ext>
            </a:extLst>
          </p:cNvPr>
          <p:cNvSpPr/>
          <p:nvPr/>
        </p:nvSpPr>
        <p:spPr>
          <a:xfrm>
            <a:off x="4281487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7BA5A-A371-50F5-C487-6D59A9CAAB35}"/>
              </a:ext>
            </a:extLst>
          </p:cNvPr>
          <p:cNvSpPr/>
          <p:nvPr/>
        </p:nvSpPr>
        <p:spPr>
          <a:xfrm>
            <a:off x="5245099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C9B08-D465-FA8F-BC39-7A5FE796728D}"/>
              </a:ext>
            </a:extLst>
          </p:cNvPr>
          <p:cNvSpPr txBox="1"/>
          <p:nvPr/>
        </p:nvSpPr>
        <p:spPr>
          <a:xfrm>
            <a:off x="4424361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69168-7774-0B8D-7501-EB1A6836C1FF}"/>
              </a:ext>
            </a:extLst>
          </p:cNvPr>
          <p:cNvSpPr txBox="1"/>
          <p:nvPr/>
        </p:nvSpPr>
        <p:spPr>
          <a:xfrm>
            <a:off x="5397500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BD883-4B48-77F5-2611-ECCD82C89EEA}"/>
              </a:ext>
            </a:extLst>
          </p:cNvPr>
          <p:cNvSpPr/>
          <p:nvPr/>
        </p:nvSpPr>
        <p:spPr>
          <a:xfrm>
            <a:off x="6691315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B13F74-7EA9-E467-C235-DDE8F4DE7A68}"/>
              </a:ext>
            </a:extLst>
          </p:cNvPr>
          <p:cNvSpPr/>
          <p:nvPr/>
        </p:nvSpPr>
        <p:spPr>
          <a:xfrm>
            <a:off x="7664452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6E33D-53A4-02A4-4E0A-A14DCFAD3D3C}"/>
              </a:ext>
            </a:extLst>
          </p:cNvPr>
          <p:cNvSpPr txBox="1"/>
          <p:nvPr/>
        </p:nvSpPr>
        <p:spPr>
          <a:xfrm>
            <a:off x="6834189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320C2-8AF3-DC3D-81E4-2BFDE3107A6C}"/>
              </a:ext>
            </a:extLst>
          </p:cNvPr>
          <p:cNvSpPr txBox="1"/>
          <p:nvPr/>
        </p:nvSpPr>
        <p:spPr>
          <a:xfrm>
            <a:off x="7807328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01703-55E1-9F74-025D-80C2F5591038}"/>
              </a:ext>
            </a:extLst>
          </p:cNvPr>
          <p:cNvSpPr/>
          <p:nvPr/>
        </p:nvSpPr>
        <p:spPr>
          <a:xfrm>
            <a:off x="9061452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6C27-F810-69DB-F9A9-6E24F4EAF255}"/>
              </a:ext>
            </a:extLst>
          </p:cNvPr>
          <p:cNvSpPr/>
          <p:nvPr/>
        </p:nvSpPr>
        <p:spPr>
          <a:xfrm>
            <a:off x="10025064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7512D-0B53-6D37-3B55-378ABD0ED41F}"/>
              </a:ext>
            </a:extLst>
          </p:cNvPr>
          <p:cNvSpPr txBox="1"/>
          <p:nvPr/>
        </p:nvSpPr>
        <p:spPr>
          <a:xfrm>
            <a:off x="9204326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9A6580-B5B5-CF48-CCC2-E88CFC7ADCE5}"/>
              </a:ext>
            </a:extLst>
          </p:cNvPr>
          <p:cNvSpPr txBox="1"/>
          <p:nvPr/>
        </p:nvSpPr>
        <p:spPr>
          <a:xfrm>
            <a:off x="10177465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3CA2C5-E2F7-3C5D-4CA7-87F552CB1E1E}"/>
              </a:ext>
            </a:extLst>
          </p:cNvPr>
          <p:cNvSpPr/>
          <p:nvPr/>
        </p:nvSpPr>
        <p:spPr>
          <a:xfrm>
            <a:off x="5508627" y="316230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C5548-B33A-24DF-73F0-533AA53C3A41}"/>
              </a:ext>
            </a:extLst>
          </p:cNvPr>
          <p:cNvSpPr/>
          <p:nvPr/>
        </p:nvSpPr>
        <p:spPr>
          <a:xfrm>
            <a:off x="6472239" y="3162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30082-97EB-28A6-42C4-718422BA9D1A}"/>
              </a:ext>
            </a:extLst>
          </p:cNvPr>
          <p:cNvSpPr txBox="1"/>
          <p:nvPr/>
        </p:nvSpPr>
        <p:spPr>
          <a:xfrm>
            <a:off x="5651501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5112E-3EAA-DD68-01A4-15738E9C7002}"/>
              </a:ext>
            </a:extLst>
          </p:cNvPr>
          <p:cNvSpPr txBox="1"/>
          <p:nvPr/>
        </p:nvSpPr>
        <p:spPr>
          <a:xfrm>
            <a:off x="6624640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8E8620-E6B1-5D5D-C72F-E0D20B91D2E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57566" y="1831004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6FF7B-DFF0-D5BD-E946-4778250D95F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67394" y="1831004"/>
            <a:ext cx="222245" cy="961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E75EFE-2765-7E56-41F4-D6AB6FCE7524}"/>
              </a:ext>
            </a:extLst>
          </p:cNvPr>
          <p:cNvCxnSpPr>
            <a:cxnSpLocks/>
          </p:cNvCxnSpPr>
          <p:nvPr/>
        </p:nvCxnSpPr>
        <p:spPr>
          <a:xfrm>
            <a:off x="8137531" y="1833208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163344-80EA-C21F-13A3-5C7411769790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6962778" y="2314577"/>
            <a:ext cx="209550" cy="478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해시테이블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HashTable</a:t>
            </a:r>
            <a:r>
              <a:rPr lang="en-US" altLang="ko-KR" sz="2800" b="1" dirty="0"/>
              <a:t>)</a:t>
            </a:r>
            <a:endParaRPr lang="en-US" altLang="ko-KR" sz="2800" dirty="0"/>
          </a:p>
        </p:txBody>
      </p:sp>
      <p:pic>
        <p:nvPicPr>
          <p:cNvPr id="1026" name="Picture 2" descr="https://blog.kakaocdn.net/dn/bTF67c/btqL7xx3OGw/DM8KEKU5x7dx6Nks4JR7K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38" y="1202457"/>
            <a:ext cx="6240023" cy="42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8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Queue</a:t>
            </a:r>
            <a:endParaRPr lang="ko-KR" altLang="en-US" sz="2800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96E1926-E405-AF3E-E493-A411885E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09663"/>
            <a:ext cx="75628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료구조] 스택 (Stack)">
            <a:extLst>
              <a:ext uri="{FF2B5EF4-FFF2-40B4-BE49-F238E27FC236}">
                <a16:creationId xmlns:a16="http://schemas.microsoft.com/office/drawing/2014/main" id="{DA24710C-D8F2-D1DA-F31A-0325CC53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46" y="595116"/>
            <a:ext cx="3855920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03C09-3288-7E7D-9A64-0023CEBB7E55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Stack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933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2228</TotalTime>
  <Words>767</Words>
  <Application>Microsoft Office PowerPoint</Application>
  <PresentationFormat>와이드스크린</PresentationFormat>
  <Paragraphs>190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Apple SD Gothic Neo</vt:lpstr>
      <vt:lpstr>JetBrains Mono</vt:lpstr>
      <vt:lpstr>Merriweather-Light</vt:lpstr>
      <vt:lpstr>NanumBarunGothic</vt:lpstr>
      <vt:lpstr>Noto Serif KR</vt:lpstr>
      <vt:lpstr>Söhne</vt:lpstr>
      <vt:lpstr>Malgun Gothic</vt:lpstr>
      <vt:lpstr>Malgun Gothic</vt:lpstr>
      <vt:lpstr>Arial</vt:lpstr>
      <vt:lpstr>Heebo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태호 김</cp:lastModifiedBy>
  <cp:revision>38</cp:revision>
  <dcterms:created xsi:type="dcterms:W3CDTF">2023-01-10T16:13:44Z</dcterms:created>
  <dcterms:modified xsi:type="dcterms:W3CDTF">2024-12-16T17:34:42Z</dcterms:modified>
</cp:coreProperties>
</file>