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9" r:id="rId2"/>
    <p:sldId id="258" r:id="rId3"/>
    <p:sldId id="260" r:id="rId4"/>
    <p:sldId id="262" r:id="rId5"/>
    <p:sldId id="263" r:id="rId6"/>
    <p:sldId id="261" r:id="rId7"/>
    <p:sldId id="264" r:id="rId8"/>
    <p:sldId id="278" r:id="rId9"/>
    <p:sldId id="279" r:id="rId10"/>
    <p:sldId id="265" r:id="rId11"/>
    <p:sldId id="257" r:id="rId12"/>
    <p:sldId id="266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7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4E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1636" autoAdjust="0"/>
  </p:normalViewPr>
  <p:slideViewPr>
    <p:cSldViewPr snapToGrid="0">
      <p:cViewPr varScale="1">
        <p:scale>
          <a:sx n="79" d="100"/>
          <a:sy n="79" d="100"/>
        </p:scale>
        <p:origin x="18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2AFC3-04D0-465A-BF6B-87FD4A4591A7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CD374-3550-491A-9011-331780053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67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61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앙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3D767-28D2-4EB5-9140-8A7474B9644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386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3D767-28D2-4EB5-9140-8A7474B9644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959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3D767-28D2-4EB5-9140-8A7474B9644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731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3D767-28D2-4EB5-9140-8A7474B9644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6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k-means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군집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(clustering)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은 주어진 데이터를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k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개의 군집으로 나누는 알고리즘입니다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</a:p>
          <a:p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이 때 각 군집은 데이터 포인트들의 중심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(centroid)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을 가지고 있으며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각 데이터 포인트는 가장 가까운 중심에 할당됩니다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593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https://codetorial.net/tensorflow/fashion_mnist_classification.html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3D767-28D2-4EB5-9140-8A7474B9644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230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AI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는 데이터를 학습하고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패턴을 파악하여 예측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분류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추론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의사결정 등 다양한 작업을 수행할 수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Söhne"/>
              </a:rPr>
              <a:t>있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300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선형 회귀 분석은 독립 변수와 종속 변수 간의 선형 관계를 모델링하는 데 사용됩니다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</a:p>
          <a:p>
            <a:endParaRPr lang="en-US" altLang="ko-KR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경사 하강법은 모델의 손실 함수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(Loss function)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를 최소화하는 방향으로 모델의 파라미터를 조정합니다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</a:p>
          <a:p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손실 함수는 모델의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Söhne"/>
              </a:rPr>
              <a:t>예측값과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Söhne"/>
              </a:rPr>
              <a:t>실제값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 사이의 오차를 계산하는 함수로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회귀 분석에서는 보통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Söhne"/>
              </a:rPr>
              <a:t>잔차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Söhne"/>
              </a:rPr>
              <a:t>제곱합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(RSS, Residual Sum of Squares)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을 사용합니다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33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SVM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은 데이터 간의 거리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마진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Margin)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를 최대화하는 결정 경계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(decision boundary)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를 찾는 것이 핵심 개념입니다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이 때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결정 경계는 클래스 간의 간격이 최대화되도록 선택됩니다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3D767-28D2-4EB5-9140-8A7474B9644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318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로지스틱 회귀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(Logistic Regression)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는 분류 문제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(Classification)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에 사용되는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Söhne"/>
              </a:rPr>
              <a:t>머신러닝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 알고리즘 중 하나입니다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</a:p>
          <a:p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로지스틱 회귀는 이름과 달리 회귀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(regression)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알고리즘이 아니라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이진 분류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(binary classification)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문제에 사용되는 분류기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(classifier)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입니다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924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ts val="4000"/>
              </a:lnSpc>
            </a:pPr>
            <a:r>
              <a:rPr lang="en-US" altLang="ko-KR" sz="2800" b="0" i="0" dirty="0" err="1">
                <a:solidFill>
                  <a:srgbClr val="D1D5DB"/>
                </a:solidFill>
                <a:effectLst/>
                <a:latin typeface="Söhne"/>
              </a:rPr>
              <a:t>kNN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은 데이터 간의 거리를 기반으로 가장 가까운 이웃 데이터를 찾아 분류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(classification) 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또는 회귀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(regression)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를 수행하는 알고리즘입니다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lnSpc>
                <a:spcPts val="4000"/>
              </a:lnSpc>
            </a:pPr>
            <a:endParaRPr lang="en-US" altLang="ko-KR" sz="2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lnSpc>
                <a:spcPts val="4000"/>
              </a:lnSpc>
            </a:pPr>
            <a:r>
              <a:rPr lang="en-US" altLang="ko-KR" sz="2800" b="0" i="0" dirty="0" err="1">
                <a:solidFill>
                  <a:srgbClr val="D1D5DB"/>
                </a:solidFill>
                <a:effectLst/>
                <a:latin typeface="Söhne"/>
              </a:rPr>
              <a:t>kNN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은 간단하면서도 높은 성능을 가진 분류 및 회귀 알고리즘 중 하나입니다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</a:p>
          <a:p>
            <a:pPr algn="l">
              <a:lnSpc>
                <a:spcPts val="4000"/>
              </a:lnSpc>
            </a:pP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단점으로는 데이터셋의 크기가 커지면 성능이 저하되고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새로운 데이터가 추가될 때마다 모든 데이터 간의 거리를 계산해야 하기 때문에 예측 속도가 느릴 수 있습니다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3D767-28D2-4EB5-9140-8A7474B9644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74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결정 트리는 입력 변수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(feature)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들의 조건에 따라 데이터를 분할하는 분할 기준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(split criterion)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을 정의하고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분할 기준에 따라 결정 경계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(decision boundary)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를 만들어 분류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(classification)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또는 회귀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(regression)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문제를 해결합니다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b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US" altLang="ko-KR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US" altLang="ko-KR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결정 트리는 각 분할 기준에서 입력 변수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(feature)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들의 중요도를 계산하고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중요한 변수를 우선적으로 사용하여 분할 기준을 찾습니다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이 때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결정 트리는 재귀적인 분할 방법을 사용하며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분할 기준에 따라 각 분기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(branch)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를 만들어 나갑니다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en-US" altLang="ko-KR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US" altLang="ko-KR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결정 트리는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Söhne"/>
              </a:rPr>
              <a:t>과적합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(Overfitting)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문제가 발생하기 쉽고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특히 데이터셋이 복잡할 경우에는 결정 트리가 과도하게 복잡한 모델을 만들어 성능이 저하될 수 있습니다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en-US" altLang="ko-KR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286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앙상블은 개별 모델의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Söhne"/>
              </a:rPr>
              <a:t>예측값을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 조합하여 예측 성능을 향상시킵니다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대표적인 앙상블 알고리즘으로는 랜덤 포레스트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(Random Forest),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Söhne"/>
              </a:rPr>
              <a:t>그래디언트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Söhne"/>
              </a:rPr>
              <a:t>부스팅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(Gradient Boosting),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Söhne"/>
              </a:rPr>
              <a:t>에이다부스트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(AdaBoost),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Söhne"/>
              </a:rPr>
              <a:t>배깅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(Bagging)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등이 있습니다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3D767-28D2-4EB5-9140-8A7474B9644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821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랜덤 포레스트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(Random Forest)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는 결정 트리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(Decision Tree)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를 기반으로 하는 앙상블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(Ensemble)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모델 중 하나입니다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</a:p>
          <a:p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랜덤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Söhne"/>
              </a:rPr>
              <a:t>포레스트는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 다수의 결정 트리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(Decision Tree)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를 만들어 각각의 결정 트리에서 예측한 결과를 조합하여 최종 예측 결과를 도출하는 방식으로 동작합니다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3D767-28D2-4EB5-9140-8A7474B9644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66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5055C-158E-8E65-9CC4-C4DF66A65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89608B-D776-F2E1-3DF6-8D0D2DD3E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ACEAD-B96D-7243-365E-86C3EF4C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7A7FA-BE3A-93F5-549F-3CECF1602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66A79C-E0D4-5CAF-A2A8-36016371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0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E7F8F-56FD-1325-C609-886D39A0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EB24C5-3402-4220-E649-ADF34F37E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268FA7-2561-426B-823A-C86C05EE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41B128-680F-0A6D-B45F-3E88BD21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B19248-79A9-1E3D-363D-D089D8974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51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318B81-B04F-58EC-85BA-DCB2D774B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324D76-E6BF-94F2-F053-4A56B15C4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ED2D41-8EFE-ABD4-8C95-9E93126C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730501-5849-05D6-E038-730A0A00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DFBD15-A6B5-FBE3-1AB4-F51CA924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00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B5776-6932-FD74-F58D-5C003CBE7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8C924D-70C9-814A-FE5A-E5428133F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5806DD-51A7-0892-C50B-2AC3485A6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0B0713-3E6E-AAB5-6DD5-513B53BB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1214F-5BB8-B982-2CD3-C3266C3A0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98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DC9E1-2D41-B02E-DA9D-57545CB1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24FCAD-BDC8-DB4E-3B2B-715A25685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6A397-62DC-F9E4-6106-21EB9B65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3403DD-4A40-C557-E197-5988DFFE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50663-8726-FCBB-F1CC-5BBDF53C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3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C6743-6A72-010D-E2CC-3756A90CB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72E052-4636-49A3-D8C5-5B3E8CD87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9CFD22-FF3D-9B5C-B960-0EC5660BC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D557CB-BB83-8D2E-0601-4A8D3AE0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57E98F-49E9-E81E-702F-17290E7F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B57876-B805-EBD5-C5A2-DF4588D32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85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E0F99-D730-4421-5CF0-0C00E5A2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5B5A49-2459-0D4F-BB00-F55D65244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FE83B1-B566-465D-689F-33B954B60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1EFE7A-5831-5387-00D8-77C737234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B3DC8F-25AE-0A02-F678-6B37EF9EA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4F76F5-7F8D-E1C2-A686-B03ED645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E5B3BF-1DF0-09F2-8990-1BCFCE728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2E6195-5A72-6C15-0EBD-A4A0997E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65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84584-658C-4C90-A010-5FD0C8896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C5FA80-53D5-294A-F8BF-1340FBC90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83FAD4-D88D-1930-C953-4562E877F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9FD6B1-9C22-E240-460B-3EF724EB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38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A26FCB-5AFE-A848-E218-1388D3C24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18006D-0DFB-AA77-6E18-352A7DD4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3A8094-EC03-4032-C23B-588ECA41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77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46008-679C-46F3-F2B2-555B4E0B8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ECA71F-AB98-599C-EB64-3DD6C6923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CA045A-77C3-B4C9-7D5A-94446432C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D6F6F5-F802-2BC3-82C1-CA58CD3D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37E840-9391-CADD-448E-51357BF6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BC5413-0E69-8752-DB96-3418117E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4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33DDD-942F-3969-A477-571DDD0C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BDC2EB-7CC5-5683-5558-72AD9DE3B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B4646E-44DD-740D-F6B8-CED2430D1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41EC21-9F25-1FF1-9504-5C26856C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B2CC49-0CC9-8815-54B4-3B6FAC55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0BC3C5-E78F-FCFD-B721-5256D4C2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44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082900-45F1-0160-2D1B-7A1CB04AB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07C7E5-E100-A42C-9687-5278CF176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D2738-CC9F-BB40-F4B9-95FB167DC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75BE1-9027-4D7F-92AC-3DE3C283D292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3CEDE8-A4F8-AC7D-1819-635A50CAD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906D59-6599-A8A5-44C0-8B880C2EF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0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37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Right Triangle 39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8E35AA-7BA2-EB5C-650B-7452C327BA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5407" y="846200"/>
            <a:ext cx="6380553" cy="49793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1B325F-606E-14AB-9326-49FA0156A1B4}"/>
              </a:ext>
            </a:extLst>
          </p:cNvPr>
          <p:cNvSpPr txBox="1"/>
          <p:nvPr/>
        </p:nvSpPr>
        <p:spPr>
          <a:xfrm>
            <a:off x="5852161" y="2874202"/>
            <a:ext cx="462537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600" dirty="0" err="1">
                <a:latin typeface="+mj-lt"/>
                <a:cs typeface="Browallia New" panose="020B0502040204020203" pitchFamily="34" charset="-34"/>
              </a:rPr>
              <a:t>머신러닝</a:t>
            </a:r>
            <a:endParaRPr lang="en-US" altLang="ko-KR" sz="6600" dirty="0">
              <a:latin typeface="+mj-lt"/>
              <a:cs typeface="Browallia New" panose="020B0502040204020203" pitchFamily="34" charset="-34"/>
            </a:endParaRPr>
          </a:p>
          <a:p>
            <a:r>
              <a:rPr lang="en-US" altLang="ko-KR" sz="6600" dirty="0">
                <a:latin typeface="+mj-lt"/>
                <a:cs typeface="Browallia New" panose="020B0502040204020203" pitchFamily="34" charset="-34"/>
              </a:rPr>
              <a:t>Scikit-learn</a:t>
            </a:r>
          </a:p>
        </p:txBody>
      </p:sp>
    </p:spTree>
    <p:extLst>
      <p:ext uri="{BB962C8B-B14F-4D97-AF65-F5344CB8AC3E}">
        <p14:creationId xmlns:p14="http://schemas.microsoft.com/office/powerpoint/2010/main" val="3133346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다중선형회귀(Multiple Linear Regression) - 파이썬 코드 예제 - 아무튼 워라밸">
            <a:extLst>
              <a:ext uri="{FF2B5EF4-FFF2-40B4-BE49-F238E27FC236}">
                <a16:creationId xmlns:a16="http://schemas.microsoft.com/office/drawing/2014/main" id="{4BAA61B6-DD90-4F0A-A8B1-702756D6C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185" y="684827"/>
            <a:ext cx="7315200" cy="565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495B16-69F9-4795-85FF-F405232805BC}"/>
              </a:ext>
            </a:extLst>
          </p:cNvPr>
          <p:cNvSpPr txBox="1"/>
          <p:nvPr/>
        </p:nvSpPr>
        <p:spPr>
          <a:xfrm>
            <a:off x="226447" y="21978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다중 선형회귀</a:t>
            </a:r>
          </a:p>
        </p:txBody>
      </p:sp>
    </p:spTree>
    <p:extLst>
      <p:ext uri="{BB962C8B-B14F-4D97-AF65-F5344CB8AC3E}">
        <p14:creationId xmlns:p14="http://schemas.microsoft.com/office/powerpoint/2010/main" val="898946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1C9F450-AF37-45F7-91A3-35513B0CE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549" y="1268054"/>
            <a:ext cx="8572500" cy="4552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3218D9-E28D-4224-BB6E-8DEB474FC74D}"/>
              </a:ext>
            </a:extLst>
          </p:cNvPr>
          <p:cNvSpPr txBox="1"/>
          <p:nvPr/>
        </p:nvSpPr>
        <p:spPr>
          <a:xfrm>
            <a:off x="226447" y="21978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서포터 </a:t>
            </a:r>
            <a:r>
              <a:rPr lang="ko-KR" altLang="en-US" dirty="0" err="1"/>
              <a:t>백터머신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3936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3495B16-69F9-4795-85FF-F405232805BC}"/>
              </a:ext>
            </a:extLst>
          </p:cNvPr>
          <p:cNvSpPr txBox="1"/>
          <p:nvPr/>
        </p:nvSpPr>
        <p:spPr>
          <a:xfrm>
            <a:off x="226447" y="21978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로지스틱 회귀</a:t>
            </a:r>
            <a:r>
              <a:rPr lang="en-US" altLang="ko-KR" dirty="0"/>
              <a:t>(Logistic</a:t>
            </a:r>
            <a:r>
              <a:rPr lang="ko-KR" altLang="en-US" dirty="0"/>
              <a:t> </a:t>
            </a:r>
            <a:r>
              <a:rPr lang="en-US" altLang="ko-KR" dirty="0"/>
              <a:t>Regression)</a:t>
            </a:r>
            <a:endParaRPr lang="ko-KR" altLang="en-US" dirty="0"/>
          </a:p>
        </p:txBody>
      </p:sp>
      <p:pic>
        <p:nvPicPr>
          <p:cNvPr id="9218" name="Picture 2" descr="5-6. 로지스틱 회귀분석(Logistic Regression)">
            <a:extLst>
              <a:ext uri="{FF2B5EF4-FFF2-40B4-BE49-F238E27FC236}">
                <a16:creationId xmlns:a16="http://schemas.microsoft.com/office/drawing/2014/main" id="{478BD147-4649-4A79-A5EF-81833EFC3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58" y="1180025"/>
            <a:ext cx="10534284" cy="449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643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9D098A8-C8E5-29AE-AA69-E9EA617F6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71" y="1142983"/>
            <a:ext cx="11153857" cy="45720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570331-BA12-2FA0-31B2-1C55B14BC617}"/>
              </a:ext>
            </a:extLst>
          </p:cNvPr>
          <p:cNvSpPr txBox="1"/>
          <p:nvPr/>
        </p:nvSpPr>
        <p:spPr>
          <a:xfrm>
            <a:off x="367579" y="69842"/>
            <a:ext cx="6096866" cy="535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altLang="ko-KR" sz="1800" b="0" i="0" dirty="0">
                <a:solidFill>
                  <a:srgbClr val="333333"/>
                </a:solidFill>
                <a:effectLst/>
                <a:latin typeface="Nanum Myeongjo"/>
              </a:rPr>
              <a:t>k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Nanum Myeongjo"/>
              </a:rPr>
              <a:t>최근접 이웃 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Nanum Myeongjo"/>
              </a:rPr>
              <a:t>(</a:t>
            </a:r>
            <a:r>
              <a:rPr lang="en-US" altLang="ko-KR" sz="1800" b="0" i="0" dirty="0" err="1">
                <a:solidFill>
                  <a:srgbClr val="333333"/>
                </a:solidFill>
                <a:effectLst/>
                <a:latin typeface="Nanum Myeongjo"/>
              </a:rPr>
              <a:t>kNN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Nanum Myeongj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4368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65260EC-C239-4A42-9D0F-7894A30A13FA}"/>
              </a:ext>
            </a:extLst>
          </p:cNvPr>
          <p:cNvSpPr txBox="1"/>
          <p:nvPr/>
        </p:nvSpPr>
        <p:spPr>
          <a:xfrm>
            <a:off x="226447" y="21978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결정트리</a:t>
            </a:r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36B3683-062C-49E8-A797-3FF9CA778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78503"/>
            <a:ext cx="5040878" cy="417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16131D-0C06-4B40-B20A-FA6C7CCBA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552" y="924221"/>
            <a:ext cx="5074449" cy="319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136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머신 러닝] 앙상블 (Ensemble) 방법의 이해">
            <a:extLst>
              <a:ext uri="{FF2B5EF4-FFF2-40B4-BE49-F238E27FC236}">
                <a16:creationId xmlns:a16="http://schemas.microsoft.com/office/drawing/2014/main" id="{07F16EF0-5469-42F6-B51E-086C289C7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238" y="595116"/>
            <a:ext cx="7403523" cy="56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452515-5AAE-4795-9599-194075DBFF15}"/>
              </a:ext>
            </a:extLst>
          </p:cNvPr>
          <p:cNvSpPr txBox="1"/>
          <p:nvPr/>
        </p:nvSpPr>
        <p:spPr>
          <a:xfrm>
            <a:off x="226447" y="21978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앙상블</a:t>
            </a:r>
          </a:p>
        </p:txBody>
      </p:sp>
    </p:spTree>
    <p:extLst>
      <p:ext uri="{BB962C8B-B14F-4D97-AF65-F5344CB8AC3E}">
        <p14:creationId xmlns:p14="http://schemas.microsoft.com/office/powerpoint/2010/main" val="818836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452515-5AAE-4795-9599-194075DBFF15}"/>
              </a:ext>
            </a:extLst>
          </p:cNvPr>
          <p:cNvSpPr txBox="1"/>
          <p:nvPr/>
        </p:nvSpPr>
        <p:spPr>
          <a:xfrm>
            <a:off x="226447" y="21978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랜덤 포레스트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C70A4DF-9721-461E-B677-DF3FBD2AD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867" y="825402"/>
            <a:ext cx="8929321" cy="594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187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452515-5AAE-4795-9599-194075DBFF15}"/>
              </a:ext>
            </a:extLst>
          </p:cNvPr>
          <p:cNvSpPr txBox="1"/>
          <p:nvPr/>
        </p:nvSpPr>
        <p:spPr>
          <a:xfrm>
            <a:off x="226447" y="21978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랜덤 포레스트</a:t>
            </a:r>
          </a:p>
        </p:txBody>
      </p:sp>
      <p:pic>
        <p:nvPicPr>
          <p:cNvPr id="2" name="그림 1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4E094F66-3760-4F00-14B3-2BDBC33D2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338" y="1519930"/>
            <a:ext cx="8828823" cy="496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074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05ABBDC-2A62-4A56-BDB7-6B48C74DA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580" y="1241936"/>
            <a:ext cx="9882287" cy="43741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52D633-7CA1-48D7-9E2D-7C304D1463F1}"/>
              </a:ext>
            </a:extLst>
          </p:cNvPr>
          <p:cNvSpPr txBox="1"/>
          <p:nvPr/>
        </p:nvSpPr>
        <p:spPr>
          <a:xfrm>
            <a:off x="226447" y="21978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부스팅</a:t>
            </a:r>
            <a:r>
              <a:rPr lang="ko-KR" altLang="en-US" dirty="0"/>
              <a:t> 가중치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3B891-B976-4C26-A846-5FE77687BC74}"/>
              </a:ext>
            </a:extLst>
          </p:cNvPr>
          <p:cNvSpPr txBox="1"/>
          <p:nvPr/>
        </p:nvSpPr>
        <p:spPr>
          <a:xfrm>
            <a:off x="5954723" y="6268886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+ </a:t>
            </a:r>
            <a:r>
              <a:rPr lang="ko-KR" altLang="en-US" dirty="0" err="1"/>
              <a:t>경사하강법</a:t>
            </a:r>
            <a:r>
              <a:rPr lang="en-US" altLang="ko-KR" dirty="0"/>
              <a:t>(Gradient Descent)</a:t>
            </a:r>
            <a:r>
              <a:rPr lang="ko-KR" altLang="en-US" dirty="0"/>
              <a:t>  </a:t>
            </a:r>
            <a:r>
              <a:rPr lang="ko-KR" altLang="en-US" dirty="0" err="1"/>
              <a:t>적용시킨것이</a:t>
            </a:r>
            <a:r>
              <a:rPr lang="ko-KR" altLang="en-US" dirty="0"/>
              <a:t> </a:t>
            </a:r>
            <a:r>
              <a:rPr lang="en-US" altLang="ko-KR" dirty="0"/>
              <a:t>GBM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A6E1D1-3520-44E1-BB66-1098C99141F3}"/>
              </a:ext>
            </a:extLst>
          </p:cNvPr>
          <p:cNvSpPr txBox="1"/>
          <p:nvPr/>
        </p:nvSpPr>
        <p:spPr>
          <a:xfrm>
            <a:off x="2905991" y="730858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에이다 </a:t>
            </a:r>
            <a:r>
              <a:rPr lang="ko-KR" altLang="en-US" dirty="0" err="1"/>
              <a:t>부스팅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4051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8D285618-2D27-4D76-9DAF-6F10921E1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890587"/>
            <a:ext cx="11163300" cy="5076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52D633-7CA1-48D7-9E2D-7C304D1463F1}"/>
              </a:ext>
            </a:extLst>
          </p:cNvPr>
          <p:cNvSpPr txBox="1"/>
          <p:nvPr/>
        </p:nvSpPr>
        <p:spPr>
          <a:xfrm>
            <a:off x="226447" y="21978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부스팅</a:t>
            </a:r>
            <a:r>
              <a:rPr lang="ko-KR" altLang="en-US" dirty="0"/>
              <a:t> 가중치</a:t>
            </a:r>
          </a:p>
        </p:txBody>
      </p:sp>
    </p:spTree>
    <p:extLst>
      <p:ext uri="{BB962C8B-B14F-4D97-AF65-F5344CB8AC3E}">
        <p14:creationId xmlns:p14="http://schemas.microsoft.com/office/powerpoint/2010/main" val="368789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D3C828A-791F-4405-E848-F79E07D35EB7}"/>
              </a:ext>
            </a:extLst>
          </p:cNvPr>
          <p:cNvSpPr txBox="1"/>
          <p:nvPr/>
        </p:nvSpPr>
        <p:spPr>
          <a:xfrm>
            <a:off x="1779270" y="781953"/>
            <a:ext cx="913257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/>
              <a:t>인공지능</a:t>
            </a:r>
            <a:r>
              <a:rPr lang="en-US" altLang="ko-KR" sz="2400" b="1" dirty="0"/>
              <a:t>(AI)</a:t>
            </a:r>
          </a:p>
          <a:p>
            <a:endParaRPr lang="en-US" altLang="ko-KR" sz="2400" b="1" dirty="0"/>
          </a:p>
          <a:p>
            <a:pPr lvl="1"/>
            <a:r>
              <a:rPr lang="ko-KR" altLang="en-US" sz="2000" b="0" i="0" dirty="0">
                <a:effectLst/>
                <a:latin typeface="Söhne"/>
              </a:rPr>
              <a:t>기계가 인간과 유사한 지능적인 작업을 수행하는 것</a:t>
            </a:r>
            <a:endParaRPr lang="en-US" altLang="ko-KR" sz="2000" b="1" i="0" dirty="0">
              <a:effectLst/>
              <a:latin typeface="Söhne"/>
            </a:endParaRPr>
          </a:p>
          <a:p>
            <a:endParaRPr lang="en-US" altLang="ko-KR" sz="2400" b="1" dirty="0">
              <a:latin typeface="Söhne"/>
            </a:endParaRPr>
          </a:p>
          <a:p>
            <a:r>
              <a:rPr lang="ko-KR" altLang="en-US" sz="2400" b="1" dirty="0" err="1">
                <a:latin typeface="Söhne"/>
              </a:rPr>
              <a:t>머신러닝</a:t>
            </a:r>
            <a:r>
              <a:rPr lang="en-US" altLang="ko-KR" sz="2400" b="1" dirty="0">
                <a:latin typeface="Söhne"/>
              </a:rPr>
              <a:t>(Machine Learning)</a:t>
            </a:r>
          </a:p>
          <a:p>
            <a:pPr lvl="1"/>
            <a:endParaRPr lang="en-US" altLang="ko-KR" sz="2400" dirty="0">
              <a:latin typeface="Söhne"/>
            </a:endParaRPr>
          </a:p>
          <a:p>
            <a:pPr lvl="1"/>
            <a:r>
              <a:rPr lang="ko-KR" altLang="en-US" sz="2000" dirty="0">
                <a:latin typeface="Söhne"/>
              </a:rPr>
              <a:t>인공지능 분야에서 데이터에서 학습하여 예측 및 판단을 수행하는 알고리즘</a:t>
            </a:r>
            <a:endParaRPr lang="en-US" altLang="ko-KR" sz="2000" dirty="0">
              <a:latin typeface="Söhne"/>
            </a:endParaRPr>
          </a:p>
          <a:p>
            <a:pPr lvl="1"/>
            <a:endParaRPr lang="en-US" altLang="ko-KR" sz="2400" dirty="0">
              <a:latin typeface="Söhne"/>
            </a:endParaRPr>
          </a:p>
          <a:p>
            <a:r>
              <a:rPr lang="ko-KR" altLang="en-US" sz="2400" b="1" i="0" dirty="0">
                <a:effectLst/>
                <a:latin typeface="Söhne"/>
              </a:rPr>
              <a:t>딥러닝</a:t>
            </a:r>
            <a:r>
              <a:rPr lang="en-US" altLang="ko-KR" sz="2400" b="1" i="0" dirty="0">
                <a:effectLst/>
                <a:latin typeface="Söhne"/>
              </a:rPr>
              <a:t>(Deep Learning)</a:t>
            </a:r>
          </a:p>
          <a:p>
            <a:endParaRPr lang="en-US" altLang="ko-KR" sz="2400" dirty="0">
              <a:latin typeface="Söhne"/>
            </a:endParaRPr>
          </a:p>
          <a:p>
            <a:pPr lvl="1"/>
            <a:r>
              <a:rPr lang="ko-KR" altLang="en-US" sz="2000" dirty="0">
                <a:latin typeface="Söhne"/>
              </a:rPr>
              <a:t>인공신경망</a:t>
            </a:r>
            <a:r>
              <a:rPr lang="en-US" altLang="ko-KR" sz="2000" dirty="0">
                <a:latin typeface="Söhne"/>
              </a:rPr>
              <a:t>(Artificial Neural Network)</a:t>
            </a:r>
            <a:r>
              <a:rPr lang="ko-KR" altLang="en-US" sz="2000" dirty="0">
                <a:latin typeface="Söhne"/>
              </a:rPr>
              <a:t>을 이용한 </a:t>
            </a:r>
            <a:r>
              <a:rPr lang="ko-KR" altLang="en-US" sz="2000" dirty="0" err="1">
                <a:latin typeface="Söhne"/>
              </a:rPr>
              <a:t>머신러닝의</a:t>
            </a:r>
            <a:r>
              <a:rPr lang="ko-KR" altLang="en-US" sz="2000" dirty="0">
                <a:latin typeface="Söhne"/>
              </a:rPr>
              <a:t> 한 분야로</a:t>
            </a:r>
            <a:r>
              <a:rPr lang="en-US" altLang="ko-KR" sz="2000" dirty="0">
                <a:latin typeface="Söhne"/>
              </a:rPr>
              <a:t>, </a:t>
            </a:r>
            <a:r>
              <a:rPr lang="ko-KR" altLang="en-US" sz="2000" dirty="0">
                <a:latin typeface="Söhne"/>
              </a:rPr>
              <a:t>다층 인공신경망을 사용한 복잡한 패턴 인식 작업을 수행하는 기술</a:t>
            </a:r>
            <a:endParaRPr lang="en-US" altLang="ko-KR" sz="200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77418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A3DACE0-D8A3-4E51-8925-AB5489935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52" y="1036625"/>
            <a:ext cx="10711295" cy="27449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EAD31C-98F9-45E8-A3E2-327F4D091B84}"/>
              </a:ext>
            </a:extLst>
          </p:cNvPr>
          <p:cNvSpPr txBox="1"/>
          <p:nvPr/>
        </p:nvSpPr>
        <p:spPr>
          <a:xfrm>
            <a:off x="226447" y="21978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XGBoost</a:t>
            </a:r>
            <a:r>
              <a:rPr lang="en-US" altLang="ko-KR" dirty="0"/>
              <a:t> &amp; </a:t>
            </a:r>
            <a:r>
              <a:rPr lang="en-US" altLang="ko-KR" dirty="0" err="1"/>
              <a:t>LightGBM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4612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3E1C10A-FDE4-F32A-A3C1-9D7B7114C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859" y="1461025"/>
            <a:ext cx="9446281" cy="393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3A68D3-E291-9DAC-037B-AD1DBBD65173}"/>
              </a:ext>
            </a:extLst>
          </p:cNvPr>
          <p:cNvSpPr txBox="1"/>
          <p:nvPr/>
        </p:nvSpPr>
        <p:spPr>
          <a:xfrm>
            <a:off x="226447" y="21978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555555"/>
                </a:solidFill>
                <a:effectLst/>
              </a:rPr>
              <a:t>k-means </a:t>
            </a:r>
            <a:r>
              <a:rPr lang="ko-KR" altLang="en-US" b="0" i="0" dirty="0">
                <a:solidFill>
                  <a:srgbClr val="555555"/>
                </a:solidFill>
                <a:effectLst/>
              </a:rPr>
              <a:t>군집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2280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82D97E7-69AD-45B6-8D1D-BF433EB508B2}"/>
              </a:ext>
            </a:extLst>
          </p:cNvPr>
          <p:cNvSpPr txBox="1"/>
          <p:nvPr/>
        </p:nvSpPr>
        <p:spPr>
          <a:xfrm>
            <a:off x="358331" y="22578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신경망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0F726F-4968-40B3-AC45-88EF60DFB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168" y="911417"/>
            <a:ext cx="9799752" cy="431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560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AAC4C6-8669-99EE-B932-FD8C4351B2D8}"/>
              </a:ext>
            </a:extLst>
          </p:cNvPr>
          <p:cNvSpPr txBox="1"/>
          <p:nvPr/>
        </p:nvSpPr>
        <p:spPr>
          <a:xfrm>
            <a:off x="2062480" y="1104315"/>
            <a:ext cx="8859520" cy="1417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인간의 지능적인 작업을 대신 수행</a:t>
            </a: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AI</a:t>
            </a:r>
            <a:r>
              <a:rPr lang="ko-KR" altLang="en-US" sz="2000" dirty="0"/>
              <a:t>는 데이터를 학습하고</a:t>
            </a:r>
            <a:r>
              <a:rPr lang="en-US" altLang="ko-KR" sz="2000" dirty="0"/>
              <a:t>, </a:t>
            </a:r>
            <a:r>
              <a:rPr lang="ko-KR" altLang="en-US" sz="2000" dirty="0"/>
              <a:t>패턴을 파악하여 예측</a:t>
            </a:r>
            <a:r>
              <a:rPr lang="en-US" altLang="ko-KR" sz="2000" dirty="0"/>
              <a:t>, </a:t>
            </a:r>
            <a:r>
              <a:rPr lang="ko-KR" altLang="en-US" sz="2000" dirty="0"/>
              <a:t>분류</a:t>
            </a:r>
            <a:r>
              <a:rPr lang="en-US" altLang="ko-KR" sz="2000" dirty="0"/>
              <a:t>, </a:t>
            </a:r>
            <a:r>
              <a:rPr lang="ko-KR" altLang="en-US" sz="2000" dirty="0"/>
              <a:t>추론</a:t>
            </a:r>
            <a:r>
              <a:rPr lang="en-US" altLang="ko-KR" sz="2000" dirty="0"/>
              <a:t>, </a:t>
            </a:r>
            <a:r>
              <a:rPr lang="ko-KR" altLang="en-US" sz="2000" dirty="0"/>
              <a:t>의사결정 등 다양한 작업을 수행할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7B6553-E9B1-4CB6-8073-1F95D50B5EA9}"/>
              </a:ext>
            </a:extLst>
          </p:cNvPr>
          <p:cNvSpPr txBox="1"/>
          <p:nvPr/>
        </p:nvSpPr>
        <p:spPr>
          <a:xfrm>
            <a:off x="2062480" y="470653"/>
            <a:ext cx="8859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인공지능</a:t>
            </a:r>
            <a:r>
              <a:rPr lang="en-US" altLang="ko-KR" sz="2000" b="1" dirty="0"/>
              <a:t>(AI) </a:t>
            </a:r>
            <a:r>
              <a:rPr lang="ko-KR" altLang="en-US" sz="2000" b="1" dirty="0"/>
              <a:t>목적</a:t>
            </a:r>
            <a:endParaRPr lang="en-US" altLang="ko-KR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60087D-B365-51C8-7487-10EAAC6EB258}"/>
              </a:ext>
            </a:extLst>
          </p:cNvPr>
          <p:cNvSpPr txBox="1"/>
          <p:nvPr/>
        </p:nvSpPr>
        <p:spPr>
          <a:xfrm>
            <a:off x="2062480" y="2755691"/>
            <a:ext cx="8859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인공지능</a:t>
            </a:r>
            <a:r>
              <a:rPr lang="en-US" altLang="ko-KR" sz="2000" b="1" dirty="0"/>
              <a:t>(AI) &gt; </a:t>
            </a:r>
            <a:r>
              <a:rPr lang="ko-KR" altLang="en-US" sz="2000" b="1" dirty="0"/>
              <a:t>모델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알고리즘</a:t>
            </a:r>
            <a:r>
              <a:rPr lang="en-US" altLang="ko-KR" sz="2000" b="1" dirty="0"/>
              <a:t>) </a:t>
            </a:r>
            <a:r>
              <a:rPr lang="en-US" altLang="ko-KR" sz="2000" b="1" dirty="0">
                <a:sym typeface="Wingdings" panose="05000000000000000000" pitchFamily="2" charset="2"/>
              </a:rPr>
              <a:t> </a:t>
            </a:r>
            <a:r>
              <a:rPr lang="ko-KR" altLang="en-US" sz="2000" b="1" dirty="0" err="1">
                <a:sym typeface="Wingdings" panose="05000000000000000000" pitchFamily="2" charset="2"/>
              </a:rPr>
              <a:t>머신러닝</a:t>
            </a:r>
            <a:r>
              <a:rPr lang="ko-KR" altLang="en-US" sz="2000" b="1" dirty="0">
                <a:sym typeface="Wingdings" panose="05000000000000000000" pitchFamily="2" charset="2"/>
              </a:rPr>
              <a:t> </a:t>
            </a:r>
            <a:r>
              <a:rPr lang="en-US" altLang="ko-KR" sz="2000" b="1" dirty="0">
                <a:sym typeface="Wingdings" panose="05000000000000000000" pitchFamily="2" charset="2"/>
              </a:rPr>
              <a:t>/ </a:t>
            </a:r>
            <a:r>
              <a:rPr lang="ko-KR" altLang="en-US" sz="2000" b="1" dirty="0" err="1">
                <a:sym typeface="Wingdings" panose="05000000000000000000" pitchFamily="2" charset="2"/>
              </a:rPr>
              <a:t>데이터마이닝</a:t>
            </a:r>
            <a:endParaRPr lang="en-US" altLang="ko-KR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4FF317-F9E6-D3DC-3658-82D1A4F72DF9}"/>
              </a:ext>
            </a:extLst>
          </p:cNvPr>
          <p:cNvSpPr txBox="1"/>
          <p:nvPr/>
        </p:nvSpPr>
        <p:spPr>
          <a:xfrm>
            <a:off x="2062480" y="3389353"/>
            <a:ext cx="8859520" cy="956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Scikit-learn: </a:t>
            </a:r>
            <a:r>
              <a:rPr lang="ko-KR" altLang="en-US" sz="2000" dirty="0" err="1"/>
              <a:t>파이썬에서</a:t>
            </a:r>
            <a:r>
              <a:rPr lang="ko-KR" altLang="en-US" sz="2000" dirty="0"/>
              <a:t> 가장 많이 사용되는 </a:t>
            </a:r>
            <a:r>
              <a:rPr lang="ko-KR" altLang="en-US" sz="2000" dirty="0" err="1"/>
              <a:t>머신러닝</a:t>
            </a:r>
            <a:r>
              <a:rPr lang="ko-KR" altLang="en-US" sz="2000" dirty="0"/>
              <a:t> 라이브러리</a:t>
            </a: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/>
              <a:t>Keras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딥러닝을</a:t>
            </a:r>
            <a:r>
              <a:rPr lang="ko-KR" altLang="en-US" sz="2000" dirty="0"/>
              <a:t> 쉽고 빠르게 구현할 수 있는 인공신경망 라이브러리</a:t>
            </a:r>
          </a:p>
        </p:txBody>
      </p:sp>
    </p:spTree>
    <p:extLst>
      <p:ext uri="{BB962C8B-B14F-4D97-AF65-F5344CB8AC3E}">
        <p14:creationId xmlns:p14="http://schemas.microsoft.com/office/powerpoint/2010/main" val="3306024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949DC1-39C7-C45F-3079-A0FB52952894}"/>
              </a:ext>
            </a:extLst>
          </p:cNvPr>
          <p:cNvSpPr txBox="1"/>
          <p:nvPr/>
        </p:nvSpPr>
        <p:spPr>
          <a:xfrm>
            <a:off x="1373075" y="1055112"/>
            <a:ext cx="10573119" cy="4747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지도학습</a:t>
            </a:r>
            <a:r>
              <a:rPr lang="en-US" altLang="ko-KR" sz="2000" b="1" dirty="0"/>
              <a:t>(Supervised Learning)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회귀</a:t>
            </a:r>
            <a:r>
              <a:rPr lang="en-US" altLang="ko-KR" b="1" dirty="0"/>
              <a:t>(Regression): </a:t>
            </a:r>
            <a:r>
              <a:rPr lang="ko-KR" altLang="en-US" dirty="0"/>
              <a:t>선형 회귀</a:t>
            </a:r>
            <a:r>
              <a:rPr lang="en-US" altLang="ko-KR" dirty="0"/>
              <a:t>(Linear Regression), </a:t>
            </a:r>
            <a:r>
              <a:rPr lang="ko-KR" altLang="en-US" dirty="0" err="1"/>
              <a:t>릿지</a:t>
            </a:r>
            <a:r>
              <a:rPr lang="ko-KR" altLang="en-US" dirty="0"/>
              <a:t> 회귀</a:t>
            </a:r>
            <a:r>
              <a:rPr lang="en-US" altLang="ko-KR" dirty="0"/>
              <a:t>(Ridge Regression), </a:t>
            </a:r>
            <a:r>
              <a:rPr lang="ko-KR" altLang="en-US" dirty="0" err="1"/>
              <a:t>라쏘</a:t>
            </a:r>
            <a:r>
              <a:rPr lang="ko-KR" altLang="en-US" dirty="0"/>
              <a:t> 회귀</a:t>
            </a:r>
            <a:r>
              <a:rPr lang="en-US" altLang="ko-KR" dirty="0"/>
              <a:t>(Lasso Regression), </a:t>
            </a:r>
            <a:r>
              <a:rPr lang="ko-KR" altLang="en-US" dirty="0" err="1"/>
              <a:t>엘라스틱넷</a:t>
            </a:r>
            <a:r>
              <a:rPr lang="ko-KR" altLang="en-US" dirty="0"/>
              <a:t> 회귀</a:t>
            </a:r>
            <a:r>
              <a:rPr lang="en-US" altLang="ko-KR" dirty="0"/>
              <a:t>(</a:t>
            </a:r>
            <a:r>
              <a:rPr lang="en-US" altLang="ko-KR" dirty="0" err="1"/>
              <a:t>ElasticNet</a:t>
            </a:r>
            <a:r>
              <a:rPr lang="en-US" altLang="ko-KR" dirty="0"/>
              <a:t> Regression) </a:t>
            </a:r>
            <a:r>
              <a:rPr lang="ko-KR" altLang="en-US" dirty="0"/>
              <a:t>등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분류</a:t>
            </a:r>
            <a:r>
              <a:rPr lang="en-US" altLang="ko-KR" b="1" dirty="0"/>
              <a:t>(Classification): </a:t>
            </a:r>
            <a:r>
              <a:rPr lang="ko-KR" altLang="en-US" dirty="0"/>
              <a:t>로지스틱 회귀</a:t>
            </a:r>
            <a:r>
              <a:rPr lang="en-US" altLang="ko-KR" dirty="0"/>
              <a:t>(Logistic Regression), </a:t>
            </a:r>
            <a:r>
              <a:rPr lang="ko-KR" altLang="en-US" dirty="0"/>
              <a:t>서포트 벡터 머신</a:t>
            </a:r>
            <a:r>
              <a:rPr lang="en-US" altLang="ko-KR" dirty="0"/>
              <a:t>(Support Vector Machine, SVM), </a:t>
            </a:r>
            <a:r>
              <a:rPr lang="ko-KR" altLang="en-US" dirty="0"/>
              <a:t>결정 트리</a:t>
            </a:r>
            <a:r>
              <a:rPr lang="en-US" altLang="ko-KR" dirty="0"/>
              <a:t>(Decision Tree), </a:t>
            </a:r>
            <a:r>
              <a:rPr lang="ko-KR" altLang="en-US" dirty="0"/>
              <a:t>랜덤 포레스트</a:t>
            </a:r>
            <a:r>
              <a:rPr lang="en-US" altLang="ko-KR" dirty="0"/>
              <a:t>(Random Forest), K-</a:t>
            </a:r>
            <a:r>
              <a:rPr lang="ko-KR" altLang="en-US" dirty="0"/>
              <a:t>최근접 이웃</a:t>
            </a:r>
            <a:r>
              <a:rPr lang="en-US" altLang="ko-KR" dirty="0"/>
              <a:t>(K-Nearest Neighbors, KNN) </a:t>
            </a:r>
            <a:r>
              <a:rPr lang="ko-KR" altLang="en-US" dirty="0"/>
              <a:t>등</a:t>
            </a:r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비지도학습</a:t>
            </a:r>
            <a:r>
              <a:rPr lang="en-US" altLang="ko-KR" sz="2000" b="1" dirty="0"/>
              <a:t>(Unsupervised Learning)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군집화</a:t>
            </a:r>
            <a:r>
              <a:rPr lang="en-US" altLang="ko-KR" b="1" dirty="0"/>
              <a:t>(Clustering): </a:t>
            </a:r>
            <a:r>
              <a:rPr lang="en-US" altLang="ko-KR" dirty="0"/>
              <a:t>K-</a:t>
            </a:r>
            <a:r>
              <a:rPr lang="ko-KR" altLang="en-US" dirty="0"/>
              <a:t>평균</a:t>
            </a:r>
            <a:r>
              <a:rPr lang="en-US" altLang="ko-KR" dirty="0"/>
              <a:t>(K-Means), DBSCAN, </a:t>
            </a:r>
            <a:r>
              <a:rPr lang="ko-KR" altLang="en-US" dirty="0"/>
              <a:t>계층 군집화</a:t>
            </a:r>
            <a:r>
              <a:rPr lang="en-US" altLang="ko-KR" dirty="0"/>
              <a:t>(Hierarchical Clustering) </a:t>
            </a:r>
            <a:r>
              <a:rPr lang="ko-KR" altLang="en-US" dirty="0"/>
              <a:t>등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차원 축소</a:t>
            </a:r>
            <a:r>
              <a:rPr lang="en-US" altLang="ko-KR" b="1" dirty="0"/>
              <a:t>(Dimensionality Reduction): </a:t>
            </a:r>
            <a:r>
              <a:rPr lang="ko-KR" altLang="en-US" dirty="0"/>
              <a:t>주성분 분석</a:t>
            </a:r>
            <a:r>
              <a:rPr lang="en-US" altLang="ko-KR" dirty="0"/>
              <a:t>(Principal Component Analysis, PCA), t-SNE </a:t>
            </a:r>
            <a:r>
              <a:rPr lang="ko-KR" altLang="en-US" dirty="0"/>
              <a:t>등</a:t>
            </a:r>
          </a:p>
        </p:txBody>
      </p:sp>
    </p:spTree>
    <p:extLst>
      <p:ext uri="{BB962C8B-B14F-4D97-AF65-F5344CB8AC3E}">
        <p14:creationId xmlns:p14="http://schemas.microsoft.com/office/powerpoint/2010/main" val="957358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D99ED1-047B-50CF-334C-2D49DC3705B5}"/>
              </a:ext>
            </a:extLst>
          </p:cNvPr>
          <p:cNvSpPr txBox="1"/>
          <p:nvPr/>
        </p:nvSpPr>
        <p:spPr>
          <a:xfrm>
            <a:off x="1841254" y="411764"/>
            <a:ext cx="9706734" cy="6034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b="1" dirty="0"/>
              <a:t>Scikit-learn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i="0" dirty="0">
                <a:solidFill>
                  <a:srgbClr val="212529"/>
                </a:solidFill>
                <a:effectLst/>
              </a:rPr>
              <a:t>파이썬 기반의 다른 </a:t>
            </a:r>
            <a:r>
              <a:rPr lang="ko-KR" altLang="en-US" sz="2000" i="0" dirty="0" err="1">
                <a:solidFill>
                  <a:srgbClr val="212529"/>
                </a:solidFill>
                <a:effectLst/>
              </a:rPr>
              <a:t>머신러닝</a:t>
            </a:r>
            <a:r>
              <a:rPr lang="ko-KR" altLang="en-US" sz="2000" i="0" dirty="0">
                <a:solidFill>
                  <a:srgbClr val="212529"/>
                </a:solidFill>
                <a:effectLst/>
              </a:rPr>
              <a:t> 패키지도 </a:t>
            </a:r>
            <a:r>
              <a:rPr lang="ko-KR" altLang="en-US" sz="2000" i="0" dirty="0" err="1">
                <a:solidFill>
                  <a:srgbClr val="212529"/>
                </a:solidFill>
                <a:effectLst/>
              </a:rPr>
              <a:t>시이킷런</a:t>
            </a:r>
            <a:r>
              <a:rPr lang="ko-KR" altLang="en-US" sz="2000" i="0" dirty="0">
                <a:solidFill>
                  <a:srgbClr val="212529"/>
                </a:solidFill>
                <a:effectLst/>
              </a:rPr>
              <a:t> 스타일의 </a:t>
            </a:r>
            <a:r>
              <a:rPr lang="en-US" altLang="ko-KR" sz="2000" i="0" dirty="0">
                <a:solidFill>
                  <a:srgbClr val="212529"/>
                </a:solidFill>
                <a:effectLst/>
              </a:rPr>
              <a:t>API</a:t>
            </a:r>
            <a:r>
              <a:rPr lang="ko-KR" altLang="en-US" sz="2000" i="0" dirty="0">
                <a:solidFill>
                  <a:srgbClr val="212529"/>
                </a:solidFill>
                <a:effectLst/>
              </a:rPr>
              <a:t>를 지향할 정도로 쉽고 가장 </a:t>
            </a:r>
            <a:r>
              <a:rPr lang="ko-KR" altLang="en-US" sz="2000" i="0" dirty="0" err="1">
                <a:solidFill>
                  <a:srgbClr val="212529"/>
                </a:solidFill>
                <a:effectLst/>
              </a:rPr>
              <a:t>파이썬스러운</a:t>
            </a:r>
            <a:r>
              <a:rPr lang="ko-KR" altLang="en-US" sz="2000" i="0" dirty="0">
                <a:solidFill>
                  <a:srgbClr val="212529"/>
                </a:solidFill>
                <a:effectLst/>
              </a:rPr>
              <a:t> </a:t>
            </a:r>
            <a:r>
              <a:rPr lang="en-US" altLang="ko-KR" sz="2000" i="0" dirty="0">
                <a:solidFill>
                  <a:srgbClr val="212529"/>
                </a:solidFill>
                <a:effectLst/>
              </a:rPr>
              <a:t>API</a:t>
            </a:r>
            <a:r>
              <a:rPr lang="ko-KR" altLang="en-US" sz="2000" i="0" dirty="0">
                <a:solidFill>
                  <a:srgbClr val="212529"/>
                </a:solidFill>
                <a:effectLst/>
              </a:rPr>
              <a:t>를 제공합니다</a:t>
            </a:r>
            <a:r>
              <a:rPr lang="en-US" altLang="ko-KR" sz="2000" i="0" dirty="0">
                <a:solidFill>
                  <a:srgbClr val="212529"/>
                </a:solidFill>
                <a:effectLst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i="0" dirty="0" err="1">
                <a:solidFill>
                  <a:srgbClr val="212529"/>
                </a:solidFill>
                <a:effectLst/>
              </a:rPr>
              <a:t>머신러닝을</a:t>
            </a:r>
            <a:r>
              <a:rPr lang="ko-KR" altLang="en-US" sz="2000" i="0" dirty="0">
                <a:solidFill>
                  <a:srgbClr val="212529"/>
                </a:solidFill>
                <a:effectLst/>
              </a:rPr>
              <a:t> 위해 매우 다양한 알고리즘과 개발을 위한 편리한 프레임워크와 </a:t>
            </a:r>
            <a:r>
              <a:rPr lang="en-US" altLang="ko-KR" sz="2000" i="0" dirty="0">
                <a:solidFill>
                  <a:srgbClr val="212529"/>
                </a:solidFill>
                <a:effectLst/>
              </a:rPr>
              <a:t>API</a:t>
            </a:r>
            <a:r>
              <a:rPr lang="ko-KR" altLang="en-US" sz="2000" i="0" dirty="0">
                <a:solidFill>
                  <a:srgbClr val="212529"/>
                </a:solidFill>
                <a:effectLst/>
              </a:rPr>
              <a:t>를 제공합니다</a:t>
            </a:r>
            <a:r>
              <a:rPr lang="en-US" altLang="ko-KR" sz="2000" i="0" dirty="0">
                <a:solidFill>
                  <a:srgbClr val="212529"/>
                </a:solidFill>
                <a:effectLst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i="0" dirty="0">
                <a:solidFill>
                  <a:srgbClr val="212529"/>
                </a:solidFill>
                <a:effectLst/>
              </a:rPr>
              <a:t>오랜 기간 실전 환경에서 검증됐으며</a:t>
            </a:r>
            <a:r>
              <a:rPr lang="en-US" altLang="ko-KR" sz="2000" i="0" dirty="0">
                <a:solidFill>
                  <a:srgbClr val="212529"/>
                </a:solidFill>
                <a:effectLst/>
              </a:rPr>
              <a:t>, </a:t>
            </a:r>
            <a:r>
              <a:rPr lang="ko-KR" altLang="en-US" sz="2000" i="0" dirty="0">
                <a:solidFill>
                  <a:srgbClr val="212529"/>
                </a:solidFill>
                <a:effectLst/>
              </a:rPr>
              <a:t>매우 많은 환경에서 상용되는 성숙한 라이브러리입니다</a:t>
            </a:r>
            <a:r>
              <a:rPr lang="en-US" altLang="ko-KR" sz="2000" i="0" dirty="0">
                <a:solidFill>
                  <a:srgbClr val="212529"/>
                </a:solidFill>
                <a:effectLst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i="0" dirty="0">
                <a:solidFill>
                  <a:srgbClr val="212529"/>
                </a:solidFill>
                <a:effectLst/>
              </a:rPr>
              <a:t>주로 </a:t>
            </a:r>
            <a:r>
              <a:rPr lang="en-US" altLang="ko-KR" sz="2000" i="0" dirty="0" err="1">
                <a:solidFill>
                  <a:srgbClr val="212529"/>
                </a:solidFill>
                <a:effectLst/>
              </a:rPr>
              <a:t>Numpy</a:t>
            </a:r>
            <a:r>
              <a:rPr lang="en-US" altLang="ko-KR" sz="2000" i="0" dirty="0">
                <a:solidFill>
                  <a:srgbClr val="212529"/>
                </a:solidFill>
                <a:effectLst/>
              </a:rPr>
              <a:t> </a:t>
            </a:r>
            <a:r>
              <a:rPr lang="ko-KR" altLang="en-US" sz="2000" i="0" dirty="0">
                <a:solidFill>
                  <a:srgbClr val="212529"/>
                </a:solidFill>
                <a:effectLst/>
              </a:rPr>
              <a:t>와 </a:t>
            </a:r>
            <a:r>
              <a:rPr lang="en-US" altLang="ko-KR" sz="2000" i="0" dirty="0" err="1">
                <a:solidFill>
                  <a:srgbClr val="212529"/>
                </a:solidFill>
                <a:effectLst/>
              </a:rPr>
              <a:t>Scpy</a:t>
            </a:r>
            <a:r>
              <a:rPr lang="en-US" altLang="ko-KR" sz="2000" i="0" dirty="0">
                <a:solidFill>
                  <a:srgbClr val="212529"/>
                </a:solidFill>
                <a:effectLst/>
              </a:rPr>
              <a:t> </a:t>
            </a:r>
            <a:r>
              <a:rPr lang="ko-KR" altLang="en-US" sz="2000" i="0" dirty="0">
                <a:solidFill>
                  <a:srgbClr val="212529"/>
                </a:solidFill>
                <a:effectLst/>
              </a:rPr>
              <a:t>기반 위에서 구축된 라이브러리 입니다</a:t>
            </a:r>
            <a:endParaRPr lang="en-US" altLang="ko-KR" sz="2000" i="0" dirty="0">
              <a:solidFill>
                <a:srgbClr val="212529"/>
              </a:solidFill>
              <a:effectLst/>
            </a:endParaRPr>
          </a:p>
          <a:p>
            <a:pPr lvl="1">
              <a:lnSpc>
                <a:spcPct val="150000"/>
              </a:lnSpc>
            </a:pPr>
            <a:endParaRPr lang="en-US" altLang="ko-KR" sz="2000" dirty="0">
              <a:solidFill>
                <a:srgbClr val="212529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b="1" i="0" dirty="0">
                <a:solidFill>
                  <a:srgbClr val="222426"/>
                </a:solidFill>
                <a:effectLst/>
              </a:rPr>
              <a:t>주요 메서드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i="0" dirty="0">
                <a:effectLst/>
              </a:rPr>
              <a:t>학습 테스트 데이터 분류 </a:t>
            </a:r>
            <a:r>
              <a:rPr lang="en-US" altLang="ko-KR" sz="2000" i="0" dirty="0">
                <a:effectLst/>
              </a:rPr>
              <a:t>: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effectLst/>
                <a:ea typeface="-apple-system"/>
              </a:rPr>
              <a:t>train_test_split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effectLst/>
                <a:ea typeface="-apple-system"/>
              </a:rPr>
              <a:t>()</a:t>
            </a:r>
            <a:r>
              <a:rPr lang="en-US" altLang="ko-KR" sz="2000" b="1" i="0" dirty="0">
                <a:effectLst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i="0" dirty="0">
                <a:effectLst/>
              </a:rPr>
              <a:t>학습 </a:t>
            </a:r>
            <a:r>
              <a:rPr lang="en-US" altLang="ko-KR" sz="2000" i="0" dirty="0">
                <a:effectLst/>
              </a:rPr>
              <a:t>: </a:t>
            </a:r>
            <a:r>
              <a:rPr lang="en-US" altLang="ko-KR" sz="2000" b="1" i="0" dirty="0">
                <a:effectLst/>
              </a:rPr>
              <a:t>fit()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i="0" dirty="0">
                <a:effectLst/>
              </a:rPr>
              <a:t>예측 </a:t>
            </a:r>
            <a:r>
              <a:rPr lang="en-US" altLang="ko-KR" sz="2000" i="0" dirty="0">
                <a:effectLst/>
              </a:rPr>
              <a:t>: </a:t>
            </a:r>
            <a:r>
              <a:rPr lang="en-US" altLang="ko-KR" sz="2000" b="1" i="0" dirty="0">
                <a:effectLst/>
              </a:rPr>
              <a:t>predict()</a:t>
            </a:r>
          </a:p>
        </p:txBody>
      </p:sp>
    </p:spTree>
    <p:extLst>
      <p:ext uri="{BB962C8B-B14F-4D97-AF65-F5344CB8AC3E}">
        <p14:creationId xmlns:p14="http://schemas.microsoft.com/office/powerpoint/2010/main" val="1248141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AAC4C6-8669-99EE-B932-FD8C4351B2D8}"/>
              </a:ext>
            </a:extLst>
          </p:cNvPr>
          <p:cNvSpPr txBox="1"/>
          <p:nvPr/>
        </p:nvSpPr>
        <p:spPr>
          <a:xfrm>
            <a:off x="2062480" y="1104315"/>
            <a:ext cx="8859520" cy="3278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b="1" i="0" dirty="0">
                <a:solidFill>
                  <a:srgbClr val="222426"/>
                </a:solidFill>
                <a:effectLst/>
                <a:latin typeface="-apple-system"/>
              </a:rPr>
              <a:t>피처</a:t>
            </a:r>
            <a:r>
              <a:rPr lang="en-US" altLang="ko-KR" b="1" i="0" dirty="0">
                <a:solidFill>
                  <a:srgbClr val="222426"/>
                </a:solidFill>
                <a:effectLst/>
                <a:latin typeface="-apple-system"/>
              </a:rPr>
              <a:t>(Feature)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222426"/>
                </a:solidFill>
                <a:effectLst/>
                <a:latin typeface="-apple-system"/>
              </a:rPr>
              <a:t>데이터 세트의 일반 속성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rgbClr val="222426"/>
                </a:solidFill>
                <a:latin typeface="-apple-system"/>
              </a:rPr>
              <a:t>머</a:t>
            </a:r>
            <a:r>
              <a:rPr lang="ko-KR" altLang="en-US" sz="1600" b="0" i="0" dirty="0" err="1">
                <a:solidFill>
                  <a:srgbClr val="222426"/>
                </a:solidFill>
                <a:effectLst/>
                <a:latin typeface="-apple-system"/>
              </a:rPr>
              <a:t>신러닝은</a:t>
            </a:r>
            <a:r>
              <a:rPr lang="ko-KR" altLang="en-US" sz="1600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en-US" altLang="ko-KR" sz="1600" b="0" i="0" dirty="0">
                <a:solidFill>
                  <a:srgbClr val="222426"/>
                </a:solidFill>
                <a:effectLst/>
                <a:latin typeface="-apple-system"/>
              </a:rPr>
              <a:t>2</a:t>
            </a:r>
            <a:r>
              <a:rPr lang="ko-KR" altLang="en-US" sz="1600" b="0" i="0" dirty="0">
                <a:solidFill>
                  <a:srgbClr val="222426"/>
                </a:solidFill>
                <a:effectLst/>
                <a:latin typeface="-apple-system"/>
              </a:rPr>
              <a:t>차원 이상의 다차원 데이터에서도 많이 사용되므로 타겟 값을 제외한 나머지 속성을 모두 피처로 지칭</a:t>
            </a:r>
            <a:endParaRPr lang="en-US" altLang="ko-KR" sz="1600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>
              <a:lnSpc>
                <a:spcPct val="150000"/>
              </a:lnSpc>
            </a:pPr>
            <a:r>
              <a:rPr lang="ko-KR" altLang="en-US" b="1" i="0" dirty="0">
                <a:solidFill>
                  <a:srgbClr val="222426"/>
                </a:solidFill>
                <a:effectLst/>
                <a:latin typeface="-apple-system"/>
              </a:rPr>
              <a:t>레이블</a:t>
            </a:r>
            <a:r>
              <a:rPr lang="en-US" altLang="ko-KR" b="1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1" i="0" dirty="0">
                <a:solidFill>
                  <a:srgbClr val="222426"/>
                </a:solidFill>
                <a:effectLst/>
                <a:latin typeface="-apple-system"/>
              </a:rPr>
              <a:t>클래스</a:t>
            </a:r>
            <a:r>
              <a:rPr lang="en-US" altLang="ko-KR" b="1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1" i="0" dirty="0">
                <a:solidFill>
                  <a:srgbClr val="222426"/>
                </a:solidFill>
                <a:effectLst/>
                <a:latin typeface="-apple-system"/>
              </a:rPr>
              <a:t>타겟</a:t>
            </a:r>
            <a:r>
              <a:rPr lang="en-US" altLang="ko-KR" b="1" i="0" dirty="0">
                <a:solidFill>
                  <a:srgbClr val="222426"/>
                </a:solidFill>
                <a:effectLst/>
                <a:latin typeface="-apple-system"/>
              </a:rPr>
              <a:t>(</a:t>
            </a:r>
            <a:r>
              <a:rPr lang="ko-KR" altLang="en-US" b="1" i="0" dirty="0">
                <a:solidFill>
                  <a:srgbClr val="222426"/>
                </a:solidFill>
                <a:effectLst/>
                <a:latin typeface="-apple-system"/>
              </a:rPr>
              <a:t>값</a:t>
            </a:r>
            <a:r>
              <a:rPr lang="en-US" altLang="ko-KR" b="1" i="0" dirty="0">
                <a:solidFill>
                  <a:srgbClr val="222426"/>
                </a:solidFill>
                <a:effectLst/>
                <a:latin typeface="-apple-system"/>
              </a:rPr>
              <a:t>), </a:t>
            </a:r>
            <a:r>
              <a:rPr lang="ko-KR" altLang="en-US" b="1" i="0" dirty="0">
                <a:solidFill>
                  <a:srgbClr val="222426"/>
                </a:solidFill>
                <a:effectLst/>
                <a:latin typeface="-apple-system"/>
              </a:rPr>
              <a:t>결정</a:t>
            </a:r>
            <a:r>
              <a:rPr lang="en-US" altLang="ko-KR" b="1" i="0" dirty="0">
                <a:solidFill>
                  <a:srgbClr val="222426"/>
                </a:solidFill>
                <a:effectLst/>
                <a:latin typeface="-apple-system"/>
              </a:rPr>
              <a:t>(</a:t>
            </a:r>
            <a:r>
              <a:rPr lang="ko-KR" altLang="en-US" b="1" i="0" dirty="0">
                <a:solidFill>
                  <a:srgbClr val="222426"/>
                </a:solidFill>
                <a:effectLst/>
                <a:latin typeface="-apple-system"/>
              </a:rPr>
              <a:t>값</a:t>
            </a:r>
            <a:r>
              <a:rPr lang="en-US" altLang="ko-KR" b="1" i="0" dirty="0">
                <a:solidFill>
                  <a:srgbClr val="222426"/>
                </a:solidFill>
                <a:effectLst/>
                <a:latin typeface="-apple-system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 err="1">
                <a:solidFill>
                  <a:srgbClr val="222426"/>
                </a:solidFill>
                <a:effectLst/>
                <a:latin typeface="-apple-system"/>
              </a:rPr>
              <a:t>타겟값</a:t>
            </a:r>
            <a:r>
              <a:rPr lang="ko-KR" altLang="en-US" sz="1600" b="0" i="0" dirty="0">
                <a:solidFill>
                  <a:srgbClr val="222426"/>
                </a:solidFill>
                <a:effectLst/>
                <a:latin typeface="-apple-system"/>
              </a:rPr>
              <a:t> 또는 결정 값은 지도학습 시 데이터의 학습을 위해 주어지는 정답 데이터</a:t>
            </a:r>
            <a:endParaRPr lang="en-US" altLang="ko-KR" sz="1600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222426"/>
                </a:solidFill>
                <a:effectLst/>
                <a:latin typeface="-apple-system"/>
              </a:rPr>
              <a:t>지도 학습 중 분류의 경우에는 이 </a:t>
            </a:r>
            <a:r>
              <a:rPr lang="ko-KR" altLang="en-US" sz="1600" b="0" i="0" dirty="0" err="1">
                <a:solidFill>
                  <a:srgbClr val="222426"/>
                </a:solidFill>
                <a:effectLst/>
                <a:latin typeface="-apple-system"/>
              </a:rPr>
              <a:t>결정값을</a:t>
            </a:r>
            <a:r>
              <a:rPr lang="ko-KR" altLang="en-US" sz="1600" b="0" i="0" dirty="0">
                <a:solidFill>
                  <a:srgbClr val="222426"/>
                </a:solidFill>
                <a:effectLst/>
                <a:latin typeface="-apple-system"/>
              </a:rPr>
              <a:t> 레이블 또는 클래스로 지칭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7B6553-E9B1-4CB6-8073-1F95D50B5EA9}"/>
              </a:ext>
            </a:extLst>
          </p:cNvPr>
          <p:cNvSpPr txBox="1"/>
          <p:nvPr/>
        </p:nvSpPr>
        <p:spPr>
          <a:xfrm>
            <a:off x="2062480" y="470653"/>
            <a:ext cx="8859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i="0" dirty="0" err="1">
                <a:solidFill>
                  <a:srgbClr val="222426"/>
                </a:solidFill>
                <a:effectLst/>
                <a:latin typeface="-apple-system"/>
              </a:rPr>
              <a:t>머신러닝을</a:t>
            </a:r>
            <a:r>
              <a:rPr lang="ko-KR" altLang="en-US" sz="2000" b="1" i="0" dirty="0">
                <a:solidFill>
                  <a:srgbClr val="222426"/>
                </a:solidFill>
                <a:effectLst/>
                <a:latin typeface="-apple-system"/>
              </a:rPr>
              <a:t> 위한 용어 정리</a:t>
            </a:r>
          </a:p>
          <a:p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63547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96F9373-0CA4-0179-64B1-76DCC95C7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1862138"/>
            <a:ext cx="948690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94A949-2B67-2A2D-94E9-874B29003BDC}"/>
              </a:ext>
            </a:extLst>
          </p:cNvPr>
          <p:cNvSpPr txBox="1"/>
          <p:nvPr/>
        </p:nvSpPr>
        <p:spPr>
          <a:xfrm>
            <a:off x="322869" y="26782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i="0" dirty="0">
                <a:solidFill>
                  <a:srgbClr val="222426"/>
                </a:solidFill>
                <a:effectLst/>
                <a:latin typeface="-apple-system"/>
              </a:rPr>
              <a:t>내장 예제 데이터 셋 구성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312469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E3F7A61-3019-4149-93B9-222C9DF41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496" y="452486"/>
            <a:ext cx="6808345" cy="6025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047D98-C6A9-4460-A16C-9445F7EFD5A4}"/>
              </a:ext>
            </a:extLst>
          </p:cNvPr>
          <p:cNvSpPr txBox="1"/>
          <p:nvPr/>
        </p:nvSpPr>
        <p:spPr>
          <a:xfrm>
            <a:off x="322869" y="26782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22426"/>
                </a:solidFill>
                <a:effectLst/>
                <a:latin typeface="Arial" panose="020B0604020202020204" pitchFamily="34" charset="0"/>
                <a:ea typeface="-apple-system"/>
              </a:rPr>
              <a:t>지도학습 - 분류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922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6FE29B4-6052-7336-3152-8A2D4B3D206E}"/>
              </a:ext>
            </a:extLst>
          </p:cNvPr>
          <p:cNvSpPr txBox="1"/>
          <p:nvPr/>
        </p:nvSpPr>
        <p:spPr>
          <a:xfrm>
            <a:off x="226447" y="21978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선형회귀 </a:t>
            </a:r>
            <a:r>
              <a:rPr lang="en-US" altLang="ko-KR" dirty="0"/>
              <a:t>(Linear Regression)</a:t>
            </a:r>
            <a:endParaRPr lang="ko-KR" altLang="en-US" dirty="0"/>
          </a:p>
        </p:txBody>
      </p:sp>
      <p:pic>
        <p:nvPicPr>
          <p:cNvPr id="8" name="Picture 4" descr="회귀 분석 (Regression analysis)">
            <a:extLst>
              <a:ext uri="{FF2B5EF4-FFF2-40B4-BE49-F238E27FC236}">
                <a16:creationId xmlns:a16="http://schemas.microsoft.com/office/drawing/2014/main" id="{9200FA9F-5543-72D4-637B-109B85A28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292" y="942975"/>
            <a:ext cx="5648325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05-03. 비용 최소화하기 - 경사 하강법(Gradient Descent) 소개">
            <a:extLst>
              <a:ext uri="{FF2B5EF4-FFF2-40B4-BE49-F238E27FC236}">
                <a16:creationId xmlns:a16="http://schemas.microsoft.com/office/drawing/2014/main" id="{9C8E0201-A538-DDD2-173A-DAF85925D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383" y="1862504"/>
            <a:ext cx="382905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738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1851</TotalTime>
  <Words>905</Words>
  <Application>Microsoft Office PowerPoint</Application>
  <PresentationFormat>와이드스크린</PresentationFormat>
  <Paragraphs>103</Paragraphs>
  <Slides>22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-apple-system</vt:lpstr>
      <vt:lpstr>Nanum Myeongjo</vt:lpstr>
      <vt:lpstr>Söhne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zahir7@outlook.kr</dc:creator>
  <cp:lastModifiedBy>김 태호</cp:lastModifiedBy>
  <cp:revision>25</cp:revision>
  <dcterms:created xsi:type="dcterms:W3CDTF">2023-01-10T16:13:44Z</dcterms:created>
  <dcterms:modified xsi:type="dcterms:W3CDTF">2023-03-07T17:31:00Z</dcterms:modified>
</cp:coreProperties>
</file>