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58" r:id="rId3"/>
    <p:sldId id="260" r:id="rId4"/>
    <p:sldId id="262" r:id="rId5"/>
    <p:sldId id="263" r:id="rId6"/>
    <p:sldId id="261" r:id="rId7"/>
    <p:sldId id="264" r:id="rId8"/>
    <p:sldId id="278" r:id="rId9"/>
    <p:sldId id="279" r:id="rId10"/>
    <p:sldId id="265" r:id="rId11"/>
    <p:sldId id="257" r:id="rId12"/>
    <p:sldId id="26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1" r:id="rId23"/>
    <p:sldId id="290" r:id="rId24"/>
    <p:sldId id="291" r:id="rId25"/>
    <p:sldId id="28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E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36" autoAdjust="0"/>
  </p:normalViewPr>
  <p:slideViewPr>
    <p:cSldViewPr snapToGrid="0">
      <p:cViewPr varScale="1">
        <p:scale>
          <a:sx n="69" d="100"/>
          <a:sy n="69" d="100"/>
        </p:scale>
        <p:origin x="97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5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k-means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군집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(clustering)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주어진 데이터를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개의 군집으로 나누는 알고리즘입니다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 각 군집은 데이터 포인트들의 중심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(centroid)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가지고 있으며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각 데이터 포인트는 가장 가까운 중심에 할당됩니다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9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https://codetorial.net/tensorflow/fashion_mnist_classification.html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3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깊은 인공 신경망을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학습하다보면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과정에서 입력층으로 갈 수록 기울기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(Gradient)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점차적으로 작아지는 현상이 발생할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입력층에 가까운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층들에서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가중치들이 업데이트가 제대로 되지 않으면 결국 최적의 모델을 찾을 수 없게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이를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기울기 소실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(Gradient Vanishing)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이라고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47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정밀도와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재현율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중 어느 것이 더 중요한지는 경우에 따라 다르다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암 판단 모델과 같이 실제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Positive(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양성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인 데이터를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Negative(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음성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로 잘못 판단하는 것이 큰 문제인 경우 </a:t>
            </a:r>
            <a:r>
              <a:rPr lang="ko-KR" altLang="en-US" dirty="0"/>
              <a:t>재현율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이 상대적으로 더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중요해지며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스팸메일 분류모델과 같이 실제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Negative(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일반메일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인 데이터를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Positive(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스팸메일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로 잘못 판단하는 것이 큰 문제인 경우 </a:t>
            </a:r>
            <a:r>
              <a:rPr lang="ko-KR" altLang="en-US" dirty="0"/>
              <a:t>정밀도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가 상대적으로 더 중요해지는 것이다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물론 가장 좋은 것은 두 수치 모두 높은 경우일 것이며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한 수치가 상대적으로 낮더라도 그 차이가 심해서는 안된다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9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AI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데이터를 학습하고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패턴을 파악하여 예측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추론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의사결정 등 다양한 작업을 수행할 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선형 회귀 분석은 독립 변수와 종속 변수 간의 선형 관계를 모델링하는 데 사용됩니다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경사 하강법은 모델의 손실 함수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(Loss function)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최소화하는 방향으로 모델의 파라미터를 조정합니다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손실 함수는 모델의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예측값과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실제값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사이의 오차를 계산하는 함수로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회귀 분석에서는 보통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잔차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제곱합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(RSS, Residual Sum of Squares)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사용합니다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SVM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데이터 간의 거리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마진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Margin)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최대화하는 결정 경계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boundary)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찾는 것이 핵심 개념입니다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경계는 클래스 간의 간격이 최대화되도록 선택됩니다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1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로지스틱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(Logistic Regression)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분류 문제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(Classification)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 사용되는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머신러닝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알고리즘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로지스틱 회귀는 이름과 달리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(regression)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알고리즘이 아니라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이진 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(binary classification)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문제에 사용되는 분류기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(classifier)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2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en-US" altLang="ko-KR" sz="2800" b="0" i="0" dirty="0" err="1">
                <a:solidFill>
                  <a:srgbClr val="D1D5DB"/>
                </a:solidFill>
                <a:effectLst/>
                <a:latin typeface="Söhne"/>
              </a:rPr>
              <a:t>kNN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은 데이터 간의 거리를 기반으로 가장 가까운 이웃 데이터를 찾아 분류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(classification)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또는 회귀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(regression)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를 수행하는 알고리즘입니다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ts val="4000"/>
              </a:lnSpc>
            </a:pP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ts val="4000"/>
              </a:lnSpc>
            </a:pPr>
            <a:r>
              <a:rPr lang="en-US" altLang="ko-KR" sz="2800" b="0" i="0" dirty="0" err="1">
                <a:solidFill>
                  <a:srgbClr val="D1D5DB"/>
                </a:solidFill>
                <a:effectLst/>
                <a:latin typeface="Söhne"/>
              </a:rPr>
              <a:t>kNN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은 간단하면서도 높은 성능을 가진 분류 및 회귀 알고리즘 중 하나입니다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>
              <a:lnSpc>
                <a:spcPts val="4000"/>
              </a:lnSpc>
            </a:pP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단점으로는 데이터셋의 크기가 커지면 성능이 저하되고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새로운 데이터가 추가될 때마다 모든 데이터 간의 거리를 계산해야 하기 때문에 예측 속도가 느릴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입력 변수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(feature)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들의 조건에 따라 데이터를 분할하는 분할 기준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(split criterion)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정의하고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분할 기준에 따라 결정 경계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boundary)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(classification)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또는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(regression)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문제를 해결합니다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각 분할 기준에서 입력 변수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(feature)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들의 중요도를 계산하고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중요한 변수를 우선적으로 사용하여 분할 기준을 찾습니다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재귀적인 분할 방법을 사용하며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분할 기준에 따라 각 분기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(branch)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나갑니다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과적합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(Overfitting)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문제가 발생하기 쉽고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특히 데이터셋이 복잡할 경우에는 결정 트리가 과도하게 복잡한 모델을 만들어 성능이 저하될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앙상블은 개별 모델의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예측값을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조합하여 예측 성능을 향상시킵니다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대표적인 앙상블 알고리즘으로는 랜덤 포레스트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(Random Forest),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그래디언트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부스팅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(Gradient Boosting),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에이다부스트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(AdaBoost),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배깅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(Bagging)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등이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2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(Random Forest)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결정 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기반으로 하는 앙상블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(Ensemble)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모델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랜덤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포레스트는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다수의 결정 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각각의 결정 트리에서 예측한 결과를 조합하여 최종 예측 결과를 도출하는 방식으로 동작합니다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5852161" y="2874202"/>
            <a:ext cx="462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 err="1">
                <a:latin typeface="+mj-lt"/>
                <a:cs typeface="Browallia New" panose="020B0502040204020203" pitchFamily="34" charset="-34"/>
              </a:rPr>
              <a:t>머신러닝</a:t>
            </a:r>
            <a:endParaRPr lang="en-US" altLang="ko-KR" sz="6600" dirty="0">
              <a:latin typeface="+mj-lt"/>
              <a:cs typeface="Browallia New" panose="020B0502040204020203" pitchFamily="34" charset="-34"/>
            </a:endParaRPr>
          </a:p>
          <a:p>
            <a:r>
              <a:rPr lang="en-US" altLang="ko-KR" sz="6600" dirty="0">
                <a:latin typeface="+mj-lt"/>
                <a:cs typeface="Browallia New" panose="020B0502040204020203" pitchFamily="34" charset="-34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다중선형회귀(Multiple Linear Regression) - 파이썬 코드 예제 - 아무튼 워라밸">
            <a:extLst>
              <a:ext uri="{FF2B5EF4-FFF2-40B4-BE49-F238E27FC236}">
                <a16:creationId xmlns:a16="http://schemas.microsoft.com/office/drawing/2014/main" id="{4BAA61B6-DD90-4F0A-A8B1-702756D6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5" y="684827"/>
            <a:ext cx="7315200" cy="56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95B16-69F9-4795-85FF-F405232805BC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다중 선형회귀</a:t>
            </a:r>
          </a:p>
        </p:txBody>
      </p:sp>
    </p:spTree>
    <p:extLst>
      <p:ext uri="{BB962C8B-B14F-4D97-AF65-F5344CB8AC3E}">
        <p14:creationId xmlns:p14="http://schemas.microsoft.com/office/powerpoint/2010/main" val="89894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C9F450-AF37-45F7-91A3-35513B0C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49" y="1268054"/>
            <a:ext cx="8572500" cy="455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218D9-E28D-4224-BB6E-8DEB474FC74D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서포터 </a:t>
            </a:r>
            <a:r>
              <a:rPr lang="ko-KR" altLang="en-US" dirty="0" err="1"/>
              <a:t>백터머신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9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495B16-69F9-4795-85FF-F405232805BC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로지스틱 회귀</a:t>
            </a:r>
            <a:r>
              <a:rPr lang="en-US" altLang="ko-KR" dirty="0"/>
              <a:t>(Logistic</a:t>
            </a:r>
            <a:r>
              <a:rPr lang="ko-KR" altLang="en-US" dirty="0"/>
              <a:t> </a:t>
            </a:r>
            <a:r>
              <a:rPr lang="en-US" altLang="ko-KR" dirty="0"/>
              <a:t>Regression)</a:t>
            </a:r>
            <a:endParaRPr lang="ko-KR" altLang="en-US" dirty="0"/>
          </a:p>
        </p:txBody>
      </p:sp>
      <p:pic>
        <p:nvPicPr>
          <p:cNvPr id="9218" name="Picture 2" descr="5-6. 로지스틱 회귀분석(Logistic Regression)">
            <a:extLst>
              <a:ext uri="{FF2B5EF4-FFF2-40B4-BE49-F238E27FC236}">
                <a16:creationId xmlns:a16="http://schemas.microsoft.com/office/drawing/2014/main" id="{478BD147-4649-4A79-A5EF-81833EFC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8" y="1180025"/>
            <a:ext cx="10534284" cy="44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D098A8-C8E5-29AE-AA69-E9EA617F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1" y="1142983"/>
            <a:ext cx="11153857" cy="4572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70331-BA12-2FA0-31B2-1C55B14BC617}"/>
              </a:ext>
            </a:extLst>
          </p:cNvPr>
          <p:cNvSpPr txBox="1"/>
          <p:nvPr/>
        </p:nvSpPr>
        <p:spPr>
          <a:xfrm>
            <a:off x="367579" y="69842"/>
            <a:ext cx="6096866" cy="535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k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anum Myeongjo"/>
              </a:rPr>
              <a:t>최근접 이웃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(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anum Myeongjo"/>
              </a:rPr>
              <a:t>kNN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36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260EC-C239-4A42-9D0F-7894A30A13FA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결정트리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6B3683-062C-49E8-A797-3FF9CA77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503"/>
            <a:ext cx="5040878" cy="41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16131D-0C06-4B40-B20A-FA6C7CCB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552" y="924221"/>
            <a:ext cx="5074449" cy="31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3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머신 러닝] 앙상블 (Ensemble) 방법의 이해">
            <a:extLst>
              <a:ext uri="{FF2B5EF4-FFF2-40B4-BE49-F238E27FC236}">
                <a16:creationId xmlns:a16="http://schemas.microsoft.com/office/drawing/2014/main" id="{07F16EF0-5469-42F6-B51E-086C289C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38" y="595116"/>
            <a:ext cx="7403523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81883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 포레스트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70A4DF-9721-461E-B677-DF3FBD2A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67" y="825402"/>
            <a:ext cx="8929321" cy="594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8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 포레스트</a:t>
            </a:r>
          </a:p>
        </p:txBody>
      </p:sp>
      <p:pic>
        <p:nvPicPr>
          <p:cNvPr id="2" name="그림 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4E094F66-3760-4F00-14B3-2BDBC33D2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38" y="1519930"/>
            <a:ext cx="8828823" cy="49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7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5ABBDC-2A62-4A56-BDB7-6B48C74D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80" y="1241936"/>
            <a:ext cx="9882287" cy="4374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2D633-7CA1-48D7-9E2D-7C304D1463F1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가중치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3B891-B976-4C26-A846-5FE77687BC74}"/>
              </a:ext>
            </a:extLst>
          </p:cNvPr>
          <p:cNvSpPr txBox="1"/>
          <p:nvPr/>
        </p:nvSpPr>
        <p:spPr>
          <a:xfrm>
            <a:off x="5954723" y="626888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</a:t>
            </a:r>
            <a:r>
              <a:rPr lang="ko-KR" altLang="en-US" dirty="0" err="1"/>
              <a:t>경사하강법</a:t>
            </a:r>
            <a:r>
              <a:rPr lang="en-US" altLang="ko-KR" dirty="0"/>
              <a:t>(Gradient Descent)</a:t>
            </a:r>
            <a:r>
              <a:rPr lang="ko-KR" altLang="en-US" dirty="0"/>
              <a:t>  </a:t>
            </a:r>
            <a:r>
              <a:rPr lang="ko-KR" altLang="en-US" dirty="0" err="1"/>
              <a:t>적용시킨것이</a:t>
            </a:r>
            <a:r>
              <a:rPr lang="ko-KR" altLang="en-US" dirty="0"/>
              <a:t> </a:t>
            </a:r>
            <a:r>
              <a:rPr lang="en-US" altLang="ko-KR" dirty="0"/>
              <a:t>GBM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E1D1-3520-44E1-BB66-1098C99141F3}"/>
              </a:ext>
            </a:extLst>
          </p:cNvPr>
          <p:cNvSpPr txBox="1"/>
          <p:nvPr/>
        </p:nvSpPr>
        <p:spPr>
          <a:xfrm>
            <a:off x="2905991" y="73085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에이다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05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D285618-2D27-4D76-9DAF-6F10921E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890587"/>
            <a:ext cx="11163300" cy="507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2D633-7CA1-48D7-9E2D-7C304D1463F1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가중치</a:t>
            </a:r>
          </a:p>
        </p:txBody>
      </p:sp>
    </p:spTree>
    <p:extLst>
      <p:ext uri="{BB962C8B-B14F-4D97-AF65-F5344CB8AC3E}">
        <p14:creationId xmlns:p14="http://schemas.microsoft.com/office/powerpoint/2010/main" val="36878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3C828A-791F-4405-E848-F79E07D35EB7}"/>
              </a:ext>
            </a:extLst>
          </p:cNvPr>
          <p:cNvSpPr txBox="1"/>
          <p:nvPr/>
        </p:nvSpPr>
        <p:spPr>
          <a:xfrm>
            <a:off x="1779270" y="781953"/>
            <a:ext cx="91325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인공지능</a:t>
            </a:r>
            <a:r>
              <a:rPr lang="en-US" altLang="ko-KR" sz="2400" b="1" dirty="0"/>
              <a:t>(AI)</a:t>
            </a:r>
          </a:p>
          <a:p>
            <a:endParaRPr lang="en-US" altLang="ko-KR" sz="2400" b="1" dirty="0"/>
          </a:p>
          <a:p>
            <a:pPr lvl="1"/>
            <a:r>
              <a:rPr lang="ko-KR" altLang="en-US" sz="2000" b="0" i="0" dirty="0">
                <a:effectLst/>
                <a:latin typeface="Söhne"/>
              </a:rPr>
              <a:t>기계가 인간과 유사한 지능적인 작업을 수행하는 것</a:t>
            </a:r>
            <a:endParaRPr lang="en-US" altLang="ko-KR" sz="2000" b="1" i="0" dirty="0">
              <a:effectLst/>
              <a:latin typeface="Söhne"/>
            </a:endParaRPr>
          </a:p>
          <a:p>
            <a:endParaRPr lang="en-US" altLang="ko-KR" sz="2400" b="1" dirty="0">
              <a:latin typeface="Söhne"/>
            </a:endParaRPr>
          </a:p>
          <a:p>
            <a:r>
              <a:rPr lang="ko-KR" altLang="en-US" sz="2400" b="1" dirty="0" err="1">
                <a:latin typeface="Söhne"/>
              </a:rPr>
              <a:t>머신러닝</a:t>
            </a:r>
            <a:r>
              <a:rPr lang="en-US" altLang="ko-KR" sz="2400" b="1" dirty="0">
                <a:latin typeface="Söhne"/>
              </a:rPr>
              <a:t>(Machine Learning)</a:t>
            </a:r>
          </a:p>
          <a:p>
            <a:pPr lvl="1"/>
            <a:endParaRPr lang="en-US" altLang="ko-KR" sz="2400" dirty="0">
              <a:latin typeface="Söhne"/>
            </a:endParaRPr>
          </a:p>
          <a:p>
            <a:pPr lvl="1"/>
            <a:r>
              <a:rPr lang="ko-KR" altLang="en-US" sz="2000" dirty="0">
                <a:latin typeface="Söhne"/>
              </a:rPr>
              <a:t>인공지능 분야에서 데이터에서 학습하여 예측 및 판단을 수행하는 알고리즘</a:t>
            </a:r>
            <a:endParaRPr lang="en-US" altLang="ko-KR" sz="2000" dirty="0">
              <a:latin typeface="Söhne"/>
            </a:endParaRPr>
          </a:p>
          <a:p>
            <a:pPr lvl="1"/>
            <a:endParaRPr lang="en-US" altLang="ko-KR" sz="2400" dirty="0">
              <a:latin typeface="Söhne"/>
            </a:endParaRPr>
          </a:p>
          <a:p>
            <a:r>
              <a:rPr lang="ko-KR" altLang="en-US" sz="2400" b="1" i="0" dirty="0">
                <a:effectLst/>
                <a:latin typeface="Söhne"/>
              </a:rPr>
              <a:t>딥러닝</a:t>
            </a:r>
            <a:r>
              <a:rPr lang="en-US" altLang="ko-KR" sz="2400" b="1" i="0" dirty="0">
                <a:effectLst/>
                <a:latin typeface="Söhne"/>
              </a:rPr>
              <a:t>(Deep Learning)</a:t>
            </a:r>
          </a:p>
          <a:p>
            <a:endParaRPr lang="en-US" altLang="ko-KR" sz="2400" dirty="0">
              <a:latin typeface="Söhne"/>
            </a:endParaRPr>
          </a:p>
          <a:p>
            <a:pPr lvl="1"/>
            <a:r>
              <a:rPr lang="ko-KR" altLang="en-US" sz="2000" dirty="0">
                <a:latin typeface="Söhne"/>
              </a:rPr>
              <a:t>인공신경망</a:t>
            </a:r>
            <a:r>
              <a:rPr lang="en-US" altLang="ko-KR" sz="2000" dirty="0">
                <a:latin typeface="Söhne"/>
              </a:rPr>
              <a:t>(Artificial Neural Network)</a:t>
            </a:r>
            <a:r>
              <a:rPr lang="ko-KR" altLang="en-US" sz="2000" dirty="0">
                <a:latin typeface="Söhne"/>
              </a:rPr>
              <a:t>을 이용한 </a:t>
            </a:r>
            <a:r>
              <a:rPr lang="ko-KR" altLang="en-US" sz="2000" dirty="0" err="1">
                <a:latin typeface="Söhne"/>
              </a:rPr>
              <a:t>머신러닝의</a:t>
            </a:r>
            <a:r>
              <a:rPr lang="ko-KR" altLang="en-US" sz="2000" dirty="0">
                <a:latin typeface="Söhne"/>
              </a:rPr>
              <a:t> 한 분야로</a:t>
            </a:r>
            <a:r>
              <a:rPr lang="en-US" altLang="ko-KR" sz="2000" dirty="0">
                <a:latin typeface="Söhne"/>
              </a:rPr>
              <a:t>, </a:t>
            </a:r>
            <a:r>
              <a:rPr lang="ko-KR" altLang="en-US" sz="2000" dirty="0">
                <a:latin typeface="Söhne"/>
              </a:rPr>
              <a:t>다층 인공신경망을 사용한 복잡한 패턴 인식 작업을 수행하는 기술</a:t>
            </a:r>
            <a:endParaRPr lang="en-US" altLang="ko-KR" sz="20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74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3DACE0-D8A3-4E51-8925-AB548993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2" y="1036625"/>
            <a:ext cx="10711295" cy="2744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AD31C-98F9-45E8-A3E2-327F4D091B84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&amp; </a:t>
            </a:r>
            <a:r>
              <a:rPr lang="en-US" altLang="ko-KR" dirty="0" err="1"/>
              <a:t>LightGBM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61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E1C10A-FDE4-F32A-A3C1-9D7B7114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59" y="1461025"/>
            <a:ext cx="9446281" cy="39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A68D3-E291-9DAC-037B-AD1DBBD65173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</a:rPr>
              <a:t>k-means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군집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28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2D97E7-69AD-45B6-8D1D-BF433EB508B2}"/>
              </a:ext>
            </a:extLst>
          </p:cNvPr>
          <p:cNvSpPr txBox="1"/>
          <p:nvPr/>
        </p:nvSpPr>
        <p:spPr>
          <a:xfrm>
            <a:off x="358331" y="225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신경망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F726F-4968-40B3-AC45-88EF60DF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68" y="911417"/>
            <a:ext cx="9799752" cy="431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6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unrolled recurrent neural network.">
            <a:extLst>
              <a:ext uri="{FF2B5EF4-FFF2-40B4-BE49-F238E27FC236}">
                <a16:creationId xmlns:a16="http://schemas.microsoft.com/office/drawing/2014/main" id="{124210F7-5806-EC21-8AC4-7100FB2E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2105209"/>
            <a:ext cx="10076033" cy="26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578DB-0B11-FCF3-7D6B-75DD452D66B7}"/>
              </a:ext>
            </a:extLst>
          </p:cNvPr>
          <p:cNvSpPr txBox="1"/>
          <p:nvPr/>
        </p:nvSpPr>
        <p:spPr>
          <a:xfrm>
            <a:off x="358331" y="225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734EA-B820-E325-956A-5FA3CFD52631}"/>
              </a:ext>
            </a:extLst>
          </p:cNvPr>
          <p:cNvSpPr txBox="1"/>
          <p:nvPr/>
        </p:nvSpPr>
        <p:spPr>
          <a:xfrm>
            <a:off x="1330036" y="5592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Apple SD Gothic Neo"/>
              </a:rPr>
              <a:t>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기울기 소실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(Gradient Vanishing)</a:t>
            </a:r>
          </a:p>
        </p:txBody>
      </p:sp>
    </p:spTree>
    <p:extLst>
      <p:ext uri="{BB962C8B-B14F-4D97-AF65-F5344CB8AC3E}">
        <p14:creationId xmlns:p14="http://schemas.microsoft.com/office/powerpoint/2010/main" val="244641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578DB-0B11-FCF3-7D6B-75DD452D66B7}"/>
              </a:ext>
            </a:extLst>
          </p:cNvPr>
          <p:cNvSpPr txBox="1"/>
          <p:nvPr/>
        </p:nvSpPr>
        <p:spPr>
          <a:xfrm>
            <a:off x="358331" y="225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2050" name="Picture 2" descr="A LSTM neural network.">
            <a:extLst>
              <a:ext uri="{FF2B5EF4-FFF2-40B4-BE49-F238E27FC236}">
                <a16:creationId xmlns:a16="http://schemas.microsoft.com/office/drawing/2014/main" id="{C7AF3882-6164-345A-B2E6-38B1EEE2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707916"/>
            <a:ext cx="9160030" cy="3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4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9E9016A8-4B3C-7F94-5AF7-63FF7640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908873"/>
            <a:ext cx="5524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49A54-867A-19CA-F91B-9B031F1FD6B8}"/>
              </a:ext>
            </a:extLst>
          </p:cNvPr>
          <p:cNvSpPr txBox="1"/>
          <p:nvPr/>
        </p:nvSpPr>
        <p:spPr>
          <a:xfrm>
            <a:off x="358331" y="225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정확도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,  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정밀도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,  </a:t>
            </a:r>
            <a:r>
              <a:rPr lang="ko-KR" altLang="en-US" b="1" i="0" dirty="0" err="1">
                <a:solidFill>
                  <a:srgbClr val="222831"/>
                </a:solidFill>
                <a:effectLst/>
                <a:latin typeface="-apple-system"/>
              </a:rPr>
              <a:t>재현율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3B794-05B2-59BB-E2D3-55FA38277C31}"/>
              </a:ext>
            </a:extLst>
          </p:cNvPr>
          <p:cNvSpPr txBox="1"/>
          <p:nvPr/>
        </p:nvSpPr>
        <p:spPr>
          <a:xfrm>
            <a:off x="1111494" y="2908556"/>
            <a:ext cx="106887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정확도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(Accuracy)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전체 데이터 수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 중 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 결과와 실제 값이 동일한 건수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(TN + TP)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가 차지하는 비율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(TN + TP) / (TN + FP + FN + TP)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정밀도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(Precision)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예측을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로 한 대상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(FP + TP)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중 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예측과 실제 값이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로 일치한 데이터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(TP)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비율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TP / (FP + TP)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양성 예측도라고도 불린다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재현율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(Recall)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실제가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인 대상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(FN + TP)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중 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예측과 실제 값이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로 일치한 데이터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(TP)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비율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TP / (FN + TP)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민감도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(Sensitivity), TPR(True Positive Rate)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이라고도 불린다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19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AC4C6-8669-99EE-B932-FD8C4351B2D8}"/>
              </a:ext>
            </a:extLst>
          </p:cNvPr>
          <p:cNvSpPr txBox="1"/>
          <p:nvPr/>
        </p:nvSpPr>
        <p:spPr>
          <a:xfrm>
            <a:off x="2062480" y="1104315"/>
            <a:ext cx="8859520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인간의 지능적인 작업을 대신 수행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AI</a:t>
            </a:r>
            <a:r>
              <a:rPr lang="ko-KR" altLang="en-US" sz="2000" dirty="0"/>
              <a:t>는 데이터를 학습하고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패턴을 파악하여 예측</a:t>
            </a:r>
            <a:r>
              <a:rPr lang="en-US" altLang="ko-KR" sz="2000" dirty="0"/>
              <a:t>, </a:t>
            </a:r>
            <a:r>
              <a:rPr lang="ko-KR" altLang="en-US" sz="2000" dirty="0"/>
              <a:t>분류</a:t>
            </a:r>
            <a:r>
              <a:rPr lang="en-US" altLang="ko-KR" sz="2000" dirty="0"/>
              <a:t>, </a:t>
            </a:r>
            <a:r>
              <a:rPr lang="ko-KR" altLang="en-US" sz="2000" dirty="0"/>
              <a:t>추론</a:t>
            </a:r>
            <a:r>
              <a:rPr lang="en-US" altLang="ko-KR" sz="2000" dirty="0"/>
              <a:t>, </a:t>
            </a:r>
            <a:r>
              <a:rPr lang="ko-KR" altLang="en-US" sz="2000" dirty="0"/>
              <a:t>의사결정 등 다양한 작업을 수행할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B6553-E9B1-4CB6-8073-1F95D50B5EA9}"/>
              </a:ext>
            </a:extLst>
          </p:cNvPr>
          <p:cNvSpPr txBox="1"/>
          <p:nvPr/>
        </p:nvSpPr>
        <p:spPr>
          <a:xfrm>
            <a:off x="2062480" y="470653"/>
            <a:ext cx="8859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인공지능</a:t>
            </a:r>
            <a:r>
              <a:rPr lang="en-US" altLang="ko-KR" sz="2000" b="1" dirty="0"/>
              <a:t>(AI) </a:t>
            </a:r>
            <a:r>
              <a:rPr lang="ko-KR" altLang="en-US" sz="2000" b="1" dirty="0"/>
              <a:t>목적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0087D-B365-51C8-7487-10EAAC6EB258}"/>
              </a:ext>
            </a:extLst>
          </p:cNvPr>
          <p:cNvSpPr txBox="1"/>
          <p:nvPr/>
        </p:nvSpPr>
        <p:spPr>
          <a:xfrm>
            <a:off x="2062480" y="2755691"/>
            <a:ext cx="8859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인공지능</a:t>
            </a:r>
            <a:r>
              <a:rPr lang="en-US" altLang="ko-KR" sz="2000" b="1" dirty="0"/>
              <a:t>(AI) &gt; </a:t>
            </a:r>
            <a:r>
              <a:rPr lang="ko-KR" altLang="en-US" sz="2000" b="1" dirty="0"/>
              <a:t>모델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알고리즘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ym typeface="Wingdings" panose="05000000000000000000" pitchFamily="2" charset="2"/>
              </a:rPr>
              <a:t>머신러닝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/ </a:t>
            </a:r>
            <a:r>
              <a:rPr lang="ko-KR" altLang="en-US" sz="2000" b="1" dirty="0" err="1">
                <a:sym typeface="Wingdings" panose="05000000000000000000" pitchFamily="2" charset="2"/>
              </a:rPr>
              <a:t>데이터마이닝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FF317-F9E6-D3DC-3658-82D1A4F72DF9}"/>
              </a:ext>
            </a:extLst>
          </p:cNvPr>
          <p:cNvSpPr txBox="1"/>
          <p:nvPr/>
        </p:nvSpPr>
        <p:spPr>
          <a:xfrm>
            <a:off x="2062480" y="3389353"/>
            <a:ext cx="885952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Scikit-learn: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가장 많이 사용되는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라이브러리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Keras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쉽고 빠르게 구현할 수 있는 인공신경망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33060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49DC1-39C7-C45F-3079-A0FB52952894}"/>
              </a:ext>
            </a:extLst>
          </p:cNvPr>
          <p:cNvSpPr txBox="1"/>
          <p:nvPr/>
        </p:nvSpPr>
        <p:spPr>
          <a:xfrm>
            <a:off x="1373075" y="1055112"/>
            <a:ext cx="10573119" cy="4747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지도학습</a:t>
            </a:r>
            <a:r>
              <a:rPr lang="en-US" altLang="ko-KR" sz="2000" b="1" dirty="0"/>
              <a:t>(Supervised Learning)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회귀</a:t>
            </a:r>
            <a:r>
              <a:rPr lang="en-US" altLang="ko-KR" b="1" dirty="0"/>
              <a:t>(Regression): </a:t>
            </a:r>
            <a:r>
              <a:rPr lang="ko-KR" altLang="en-US" dirty="0"/>
              <a:t>선형 회귀</a:t>
            </a:r>
            <a:r>
              <a:rPr lang="en-US" altLang="ko-KR" dirty="0"/>
              <a:t>(Linear Regression), </a:t>
            </a: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  <a:r>
              <a:rPr lang="en-US" altLang="ko-KR" dirty="0"/>
              <a:t>(Ridge Regression), </a:t>
            </a: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  <a:r>
              <a:rPr lang="en-US" altLang="ko-KR" dirty="0"/>
              <a:t>(Lasso Regression), </a:t>
            </a:r>
            <a:r>
              <a:rPr lang="ko-KR" altLang="en-US" dirty="0" err="1"/>
              <a:t>엘라스틱넷</a:t>
            </a:r>
            <a:r>
              <a:rPr lang="ko-KR" altLang="en-US" dirty="0"/>
              <a:t> 회귀</a:t>
            </a:r>
            <a:r>
              <a:rPr lang="en-US" altLang="ko-KR" dirty="0"/>
              <a:t>(</a:t>
            </a:r>
            <a:r>
              <a:rPr lang="en-US" altLang="ko-KR" dirty="0" err="1"/>
              <a:t>ElasticNet</a:t>
            </a:r>
            <a:r>
              <a:rPr lang="en-US" altLang="ko-KR" dirty="0"/>
              <a:t> Regression) </a:t>
            </a:r>
            <a:r>
              <a:rPr lang="ko-KR" altLang="en-US" dirty="0"/>
              <a:t>등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분류</a:t>
            </a:r>
            <a:r>
              <a:rPr lang="en-US" altLang="ko-KR" b="1" dirty="0"/>
              <a:t>(Classification): </a:t>
            </a:r>
            <a:r>
              <a:rPr lang="ko-KR" altLang="en-US" dirty="0"/>
              <a:t>로지스틱 회귀</a:t>
            </a:r>
            <a:r>
              <a:rPr lang="en-US" altLang="ko-KR" dirty="0"/>
              <a:t>(Logistic Regression), </a:t>
            </a:r>
            <a:r>
              <a:rPr lang="ko-KR" altLang="en-US" dirty="0"/>
              <a:t>서포트 벡터 머신</a:t>
            </a:r>
            <a:r>
              <a:rPr lang="en-US" altLang="ko-KR" dirty="0"/>
              <a:t>(Support Vector Machine, SVM), </a:t>
            </a:r>
            <a:r>
              <a:rPr lang="ko-KR" altLang="en-US" dirty="0"/>
              <a:t>결정 트리</a:t>
            </a:r>
            <a:r>
              <a:rPr lang="en-US" altLang="ko-KR" dirty="0"/>
              <a:t>(Decision Tree), </a:t>
            </a:r>
            <a:r>
              <a:rPr lang="ko-KR" altLang="en-US" dirty="0"/>
              <a:t>랜덤 포레스트</a:t>
            </a:r>
            <a:r>
              <a:rPr lang="en-US" altLang="ko-KR" dirty="0"/>
              <a:t>(Random Forest), 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Neighbors, KNN) </a:t>
            </a:r>
            <a:r>
              <a:rPr lang="ko-KR" altLang="en-US" dirty="0"/>
              <a:t>등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비지도학습</a:t>
            </a:r>
            <a:r>
              <a:rPr lang="en-US" altLang="ko-KR" sz="2000" b="1" dirty="0"/>
              <a:t>(Unsupervised Learning)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군집화</a:t>
            </a:r>
            <a:r>
              <a:rPr lang="en-US" altLang="ko-KR" b="1" dirty="0"/>
              <a:t>(Clustering): </a:t>
            </a:r>
            <a:r>
              <a:rPr lang="en-US" altLang="ko-KR" dirty="0"/>
              <a:t>K-</a:t>
            </a:r>
            <a:r>
              <a:rPr lang="ko-KR" altLang="en-US" dirty="0"/>
              <a:t>평균</a:t>
            </a:r>
            <a:r>
              <a:rPr lang="en-US" altLang="ko-KR" dirty="0"/>
              <a:t>(K-Means), DBSCAN, </a:t>
            </a:r>
            <a:r>
              <a:rPr lang="ko-KR" altLang="en-US" dirty="0"/>
              <a:t>계층 군집화</a:t>
            </a:r>
            <a:r>
              <a:rPr lang="en-US" altLang="ko-KR" dirty="0"/>
              <a:t>(Hierarchical Clustering) </a:t>
            </a:r>
            <a:r>
              <a:rPr lang="ko-KR" altLang="en-US" dirty="0"/>
              <a:t>등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차원 축소</a:t>
            </a:r>
            <a:r>
              <a:rPr lang="en-US" altLang="ko-KR" b="1" dirty="0"/>
              <a:t>(Dimensionality Reduction): </a:t>
            </a:r>
            <a:r>
              <a:rPr lang="ko-KR" altLang="en-US" dirty="0"/>
              <a:t>주성분 분석</a:t>
            </a:r>
            <a:r>
              <a:rPr lang="en-US" altLang="ko-KR" dirty="0"/>
              <a:t>(Principal Component Analysis, PCA), t-SNE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9573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D99ED1-047B-50CF-334C-2D49DC3705B5}"/>
              </a:ext>
            </a:extLst>
          </p:cNvPr>
          <p:cNvSpPr txBox="1"/>
          <p:nvPr/>
        </p:nvSpPr>
        <p:spPr>
          <a:xfrm>
            <a:off x="1841254" y="411764"/>
            <a:ext cx="9706734" cy="6034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/>
              <a:t>Scikit-learn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파이썬 기반의 다른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머신러닝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패키지도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시이킷런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스타일의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지향할 정도로 쉽고 가장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파이썬스러운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제공합니다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머신러닝을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위해 매우 다양한 알고리즘과 개발을 위한 편리한 프레임워크와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제공합니다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오랜 기간 실전 환경에서 검증됐으며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,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매우 많은 환경에서 상용되는 성숙한 라이브러리입니다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주로 </a:t>
            </a:r>
            <a:r>
              <a:rPr lang="en-US" altLang="ko-KR" sz="2000" i="0" dirty="0" err="1">
                <a:solidFill>
                  <a:srgbClr val="212529"/>
                </a:solidFill>
                <a:effectLst/>
              </a:rPr>
              <a:t>Numpy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와 </a:t>
            </a:r>
            <a:r>
              <a:rPr lang="en-US" altLang="ko-KR" sz="2000" i="0" dirty="0" err="1">
                <a:solidFill>
                  <a:srgbClr val="212529"/>
                </a:solidFill>
                <a:effectLst/>
              </a:rPr>
              <a:t>Scpy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기반 위에서 구축된 라이브러리 입니다</a:t>
            </a:r>
            <a:endParaRPr lang="en-US" altLang="ko-KR" sz="2000" i="0" dirty="0">
              <a:solidFill>
                <a:srgbClr val="212529"/>
              </a:solidFill>
              <a:effectLst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1252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dirty="0">
                <a:solidFill>
                  <a:srgbClr val="222426"/>
                </a:solidFill>
                <a:effectLst/>
              </a:rPr>
              <a:t>주요 메서드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학습 테스트 데이터 분류 </a:t>
            </a:r>
            <a:r>
              <a:rPr lang="en-US" altLang="ko-KR" sz="2000" i="0" dirty="0">
                <a:effectLst/>
              </a:rPr>
              <a:t>: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ea typeface="-apple-system"/>
              </a:rPr>
              <a:t>train_test_split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()</a:t>
            </a:r>
            <a:r>
              <a:rPr lang="en-US" altLang="ko-KR" sz="2000" b="1" i="0" dirty="0">
                <a:effectLst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학습 </a:t>
            </a:r>
            <a:r>
              <a:rPr lang="en-US" altLang="ko-KR" sz="2000" i="0" dirty="0">
                <a:effectLst/>
              </a:rPr>
              <a:t>: </a:t>
            </a:r>
            <a:r>
              <a:rPr lang="en-US" altLang="ko-KR" sz="2000" b="1" i="0" dirty="0">
                <a:effectLst/>
              </a:rPr>
              <a:t>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예측 </a:t>
            </a:r>
            <a:r>
              <a:rPr lang="en-US" altLang="ko-KR" sz="2000" i="0" dirty="0">
                <a:effectLst/>
              </a:rPr>
              <a:t>: </a:t>
            </a:r>
            <a:r>
              <a:rPr lang="en-US" altLang="ko-KR" sz="2000" b="1" i="0" dirty="0">
                <a:effectLst/>
              </a:rPr>
              <a:t>predict()</a:t>
            </a:r>
          </a:p>
        </p:txBody>
      </p:sp>
    </p:spTree>
    <p:extLst>
      <p:ext uri="{BB962C8B-B14F-4D97-AF65-F5344CB8AC3E}">
        <p14:creationId xmlns:p14="http://schemas.microsoft.com/office/powerpoint/2010/main" val="12481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AC4C6-8669-99EE-B932-FD8C4351B2D8}"/>
              </a:ext>
            </a:extLst>
          </p:cNvPr>
          <p:cNvSpPr txBox="1"/>
          <p:nvPr/>
        </p:nvSpPr>
        <p:spPr>
          <a:xfrm>
            <a:off x="2062480" y="1104315"/>
            <a:ext cx="8859520" cy="327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피처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(Feature)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데이터 세트의 일반 속성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22426"/>
                </a:solidFill>
                <a:latin typeface="-apple-system"/>
              </a:rPr>
              <a:t>머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신러닝은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차원 이상의 다차원 데이터에서도 많이 사용되므로 타겟 값을 제외한 나머지 속성을 모두 피처로 지칭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레이블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클래스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타겟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값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결정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값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타겟값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또는 결정 값은 지도학습 시 데이터의 학습을 위해 주어지는 정답 데이터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지도 학습 중 분류의 경우에는 이 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결정값을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레이블 또는 클래스로 지칭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B6553-E9B1-4CB6-8073-1F95D50B5EA9}"/>
              </a:ext>
            </a:extLst>
          </p:cNvPr>
          <p:cNvSpPr txBox="1"/>
          <p:nvPr/>
        </p:nvSpPr>
        <p:spPr>
          <a:xfrm>
            <a:off x="2062480" y="470653"/>
            <a:ext cx="8859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 err="1">
                <a:solidFill>
                  <a:srgbClr val="222426"/>
                </a:solidFill>
                <a:effectLst/>
                <a:latin typeface="-apple-system"/>
              </a:rPr>
              <a:t>머신러닝을</a:t>
            </a:r>
            <a:r>
              <a:rPr lang="ko-KR" altLang="en-US" sz="2000" b="1" i="0" dirty="0">
                <a:solidFill>
                  <a:srgbClr val="222426"/>
                </a:solidFill>
                <a:effectLst/>
                <a:latin typeface="-apple-system"/>
              </a:rPr>
              <a:t> 위한 용어 정리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3547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6F9373-0CA4-0179-64B1-76DCC95C7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62138"/>
            <a:ext cx="9486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4A949-2B67-2A2D-94E9-874B29003BDC}"/>
              </a:ext>
            </a:extLst>
          </p:cNvPr>
          <p:cNvSpPr txBox="1"/>
          <p:nvPr/>
        </p:nvSpPr>
        <p:spPr>
          <a:xfrm>
            <a:off x="322869" y="2678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222426"/>
                </a:solidFill>
                <a:effectLst/>
                <a:latin typeface="-apple-system"/>
              </a:rPr>
              <a:t>내장 예제 데이터 셋 구성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1246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E3F7A61-3019-4149-93B9-222C9DF4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6" y="452486"/>
            <a:ext cx="6808345" cy="60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47D98-C6A9-4460-A16C-9445F7EFD5A4}"/>
              </a:ext>
            </a:extLst>
          </p:cNvPr>
          <p:cNvSpPr txBox="1"/>
          <p:nvPr/>
        </p:nvSpPr>
        <p:spPr>
          <a:xfrm>
            <a:off x="322869" y="2678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anose="020B0604020202020204" pitchFamily="34" charset="0"/>
                <a:ea typeface="-apple-system"/>
              </a:rPr>
              <a:t>지도학습 -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FE29B4-6052-7336-3152-8A2D4B3D206E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선형회귀 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pic>
        <p:nvPicPr>
          <p:cNvPr id="8" name="Picture 4" descr="회귀 분석 (Regression analysis)">
            <a:extLst>
              <a:ext uri="{FF2B5EF4-FFF2-40B4-BE49-F238E27FC236}">
                <a16:creationId xmlns:a16="http://schemas.microsoft.com/office/drawing/2014/main" id="{9200FA9F-5543-72D4-637B-109B85A2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92" y="942975"/>
            <a:ext cx="56483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05-03. 비용 최소화하기 - 경사 하강법(Gradient Descent) 소개">
            <a:extLst>
              <a:ext uri="{FF2B5EF4-FFF2-40B4-BE49-F238E27FC236}">
                <a16:creationId xmlns:a16="http://schemas.microsoft.com/office/drawing/2014/main" id="{9C8E0201-A538-DDD2-173A-DAF85925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83" y="1862504"/>
            <a:ext cx="38290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3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1886</TotalTime>
  <Words>1175</Words>
  <Application>Microsoft Office PowerPoint</Application>
  <PresentationFormat>와이드스크린</PresentationFormat>
  <Paragraphs>128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Apple SD Gothic Neo</vt:lpstr>
      <vt:lpstr>-apple-system</vt:lpstr>
      <vt:lpstr>Nanum Myeongjo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김 태호</cp:lastModifiedBy>
  <cp:revision>29</cp:revision>
  <dcterms:created xsi:type="dcterms:W3CDTF">2023-01-10T16:13:44Z</dcterms:created>
  <dcterms:modified xsi:type="dcterms:W3CDTF">2023-03-13T08:26:49Z</dcterms:modified>
</cp:coreProperties>
</file>