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58" r:id="rId3"/>
    <p:sldId id="260" r:id="rId4"/>
    <p:sldId id="262" r:id="rId5"/>
    <p:sldId id="264" r:id="rId6"/>
    <p:sldId id="263" r:id="rId7"/>
    <p:sldId id="291" r:id="rId8"/>
    <p:sldId id="265" r:id="rId9"/>
    <p:sldId id="266" r:id="rId10"/>
    <p:sldId id="268" r:id="rId11"/>
    <p:sldId id="269" r:id="rId12"/>
    <p:sldId id="272" r:id="rId13"/>
    <p:sldId id="271" r:id="rId14"/>
    <p:sldId id="273" r:id="rId15"/>
    <p:sldId id="274" r:id="rId16"/>
    <p:sldId id="279" r:id="rId17"/>
    <p:sldId id="275" r:id="rId18"/>
    <p:sldId id="276" r:id="rId19"/>
    <p:sldId id="277" r:id="rId20"/>
    <p:sldId id="278" r:id="rId21"/>
    <p:sldId id="281" r:id="rId22"/>
    <p:sldId id="289" r:id="rId23"/>
    <p:sldId id="290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4E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920" autoAdjust="0"/>
  </p:normalViewPr>
  <p:slideViewPr>
    <p:cSldViewPr snapToGrid="0">
      <p:cViewPr varScale="1">
        <p:scale>
          <a:sx n="94" d="100"/>
          <a:sy n="94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AFC3-04D0-465A-BF6B-87FD4A4591A7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CD374-3550-491A-9011-3317800535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7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616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728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(Heap)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은 데이터를 저장하고 조작하는데 사용되는 자료구조 중 하나입니다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힙은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 완전 </a:t>
            </a:r>
            <a:r>
              <a:rPr lang="ko-KR" altLang="en-US" b="0" i="0" dirty="0" err="1">
                <a:solidFill>
                  <a:srgbClr val="D1D5DB"/>
                </a:solidFill>
                <a:effectLst/>
                <a:latin typeface="Söhne"/>
              </a:rPr>
              <a:t>이진트리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(Complete Binary Tree)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의 형태를 가지며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ko-KR" altLang="en-US" b="0" i="0" dirty="0">
                <a:solidFill>
                  <a:srgbClr val="D1D5DB"/>
                </a:solidFill>
                <a:effectLst/>
                <a:latin typeface="Söhne"/>
              </a:rPr>
              <a:t>최대값이나 최소값을 빠르게 찾을 수 있도록 구현되어 있습니다</a:t>
            </a:r>
            <a:r>
              <a:rPr lang="en-US" altLang="ko-KR" b="0" i="0" dirty="0">
                <a:solidFill>
                  <a:srgbClr val="D1D5DB"/>
                </a:solidFill>
                <a:effectLst/>
                <a:latin typeface="Söhne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9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81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55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무방향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방향이 없는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방향성이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가중치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간선의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가중치값이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존재하는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루트없는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트리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간선을 통해 정점 간 잇는 방법이 한가지인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(*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트리의 정의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이분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그래프의 정점을 겹치지 않게 두 그룹으로 나눈 후 다른 </a:t>
            </a:r>
            <a:r>
              <a:rPr lang="ko-KR" altLang="en-US" b="0" i="0" dirty="0" err="1">
                <a:solidFill>
                  <a:srgbClr val="333333"/>
                </a:solidFill>
                <a:effectLst/>
                <a:latin typeface="Noto Serif KR"/>
              </a:rPr>
              <a:t>그룹끼리만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 간선이 존재하게 분할할 수 있는 그래프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사이클이 없는 방향 그래프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정점에서 출발해 자기 자신으로 돌아오는 경로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사이클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Noto Serif KR"/>
              </a:rPr>
              <a:t>가 없는 그래프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59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5978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주어진 리스트 중에 최소값을 찾는다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11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00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80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820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585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42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1" i="0" dirty="0">
                <a:effectLst/>
                <a:latin typeface="NanumBarunGothic"/>
              </a:rPr>
              <a:t>[ </a:t>
            </a:r>
            <a:r>
              <a:rPr lang="en-US" altLang="ko-KR" sz="1800" b="1" i="0" dirty="0" err="1">
                <a:effectLst/>
                <a:latin typeface="NanumBarunGothic"/>
              </a:rPr>
              <a:t>HashTable</a:t>
            </a:r>
            <a:r>
              <a:rPr lang="en-US" altLang="ko-KR" sz="1800" b="1" i="0" dirty="0">
                <a:effectLst/>
                <a:latin typeface="NanumBarunGothic"/>
              </a:rPr>
              <a:t>(</a:t>
            </a:r>
            <a:r>
              <a:rPr lang="ko-KR" altLang="en-US" sz="1800" b="1" i="0" dirty="0">
                <a:effectLst/>
                <a:latin typeface="NanumBarunGothic"/>
              </a:rPr>
              <a:t>해시테이블</a:t>
            </a:r>
            <a:r>
              <a:rPr lang="en-US" altLang="ko-KR" sz="1800" b="1" i="0" dirty="0">
                <a:effectLst/>
                <a:latin typeface="NanumBarunGothic"/>
              </a:rPr>
              <a:t>)</a:t>
            </a:r>
            <a:r>
              <a:rPr lang="ko-KR" altLang="en-US" sz="1800" b="1" i="0" dirty="0">
                <a:effectLst/>
                <a:latin typeface="NanumBarunGothic"/>
              </a:rPr>
              <a:t>이란</a:t>
            </a:r>
            <a:r>
              <a:rPr lang="en-US" altLang="ko-KR" sz="1800" b="1" i="0" dirty="0">
                <a:effectLst/>
                <a:latin typeface="NanumBarunGothic"/>
              </a:rPr>
              <a:t>? ]</a:t>
            </a:r>
            <a:endParaRPr lang="ko-KR" altLang="en-US" b="0" i="0" dirty="0">
              <a:effectLst/>
              <a:latin typeface="NanumBarunGothic"/>
            </a:endParaRP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테이블은 </a:t>
            </a:r>
            <a:r>
              <a:rPr lang="en-US" altLang="ko-KR" b="0" i="0" dirty="0">
                <a:solidFill>
                  <a:srgbClr val="EE2323"/>
                </a:solidFill>
                <a:effectLst/>
                <a:latin typeface="NanumBarunGothic"/>
              </a:rPr>
              <a:t>(Key, Value)</a:t>
            </a:r>
            <a:r>
              <a:rPr lang="ko-KR" altLang="en-US" b="0" i="0" dirty="0">
                <a:solidFill>
                  <a:srgbClr val="EE2323"/>
                </a:solidFill>
                <a:effectLst/>
                <a:latin typeface="NanumBarunGothic"/>
              </a:rPr>
              <a:t>로 데이터를 저장하는 자료구조</a:t>
            </a:r>
            <a:r>
              <a:rPr lang="ko-KR" altLang="en-US" b="0" i="0" dirty="0">
                <a:effectLst/>
                <a:latin typeface="NanumBarunGothic"/>
              </a:rPr>
              <a:t> 중 하나로 빠르게 데이터를 검색할 수 있는 자료구조이다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테이블이 빠른 검색속도를 제공하는 이유는 내부적으로 배열</a:t>
            </a:r>
            <a:r>
              <a:rPr lang="en-US" altLang="ko-KR" b="0" i="0" dirty="0">
                <a:effectLst/>
                <a:latin typeface="NanumBarunGothic"/>
              </a:rPr>
              <a:t>(</a:t>
            </a:r>
            <a:r>
              <a:rPr lang="ko-KR" altLang="en-US" b="0" i="0" dirty="0">
                <a:effectLst/>
                <a:latin typeface="NanumBarunGothic"/>
              </a:rPr>
              <a:t>버킷</a:t>
            </a:r>
            <a:r>
              <a:rPr lang="en-US" altLang="ko-KR" b="0" i="0" dirty="0">
                <a:effectLst/>
                <a:latin typeface="NanumBarunGothic"/>
              </a:rPr>
              <a:t>)</a:t>
            </a:r>
            <a:r>
              <a:rPr lang="ko-KR" altLang="en-US" b="0" i="0" dirty="0">
                <a:effectLst/>
                <a:latin typeface="NanumBarunGothic"/>
              </a:rPr>
              <a:t>을 사용하여 데이터를 저장하기 때문이다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NanumBarunGothic"/>
              </a:rPr>
              <a:t>해시 테이블은 각각의 </a:t>
            </a:r>
            <a:r>
              <a:rPr lang="en-US" altLang="ko-KR" b="0" i="0" dirty="0">
                <a:effectLst/>
                <a:latin typeface="NanumBarunGothic"/>
              </a:rPr>
              <a:t>Key</a:t>
            </a:r>
            <a:r>
              <a:rPr lang="ko-KR" altLang="en-US" b="0" i="0" dirty="0">
                <a:effectLst/>
                <a:latin typeface="NanumBarunGothic"/>
              </a:rPr>
              <a:t>값에 해시함수를 적용해 배열의 고유한 </a:t>
            </a:r>
            <a:r>
              <a:rPr lang="en-US" altLang="ko-KR" b="0" i="0" dirty="0">
                <a:effectLst/>
                <a:latin typeface="NanumBarunGothic"/>
              </a:rPr>
              <a:t>index</a:t>
            </a:r>
            <a:r>
              <a:rPr lang="ko-KR" altLang="en-US" b="0" i="0" dirty="0">
                <a:effectLst/>
                <a:latin typeface="NanumBarunGothic"/>
              </a:rPr>
              <a:t>를 생성하고</a:t>
            </a:r>
            <a:r>
              <a:rPr lang="en-US" altLang="ko-KR" b="0" i="0" dirty="0">
                <a:effectLst/>
                <a:latin typeface="NanumBarunGothic"/>
              </a:rPr>
              <a:t>, </a:t>
            </a:r>
            <a:r>
              <a:rPr lang="ko-KR" altLang="en-US" b="0" i="0" dirty="0">
                <a:effectLst/>
                <a:latin typeface="NanumBarunGothic"/>
              </a:rPr>
              <a:t>이 </a:t>
            </a:r>
            <a:r>
              <a:rPr lang="en-US" altLang="ko-KR" b="0" i="0" dirty="0">
                <a:effectLst/>
                <a:latin typeface="NanumBarunGothic"/>
              </a:rPr>
              <a:t>index</a:t>
            </a:r>
            <a:r>
              <a:rPr lang="ko-KR" altLang="en-US" b="0" i="0" dirty="0">
                <a:effectLst/>
                <a:latin typeface="NanumBarunGothic"/>
              </a:rPr>
              <a:t>를 활용해 값을 저장하거나 검색하게 된다</a:t>
            </a:r>
            <a:r>
              <a:rPr lang="en-US" altLang="ko-KR" b="0" i="0" dirty="0">
                <a:effectLst/>
                <a:latin typeface="NanumBarunGothic"/>
              </a:rPr>
              <a:t>. </a:t>
            </a:r>
            <a:r>
              <a:rPr lang="ko-KR" altLang="en-US" b="0" i="0" dirty="0">
                <a:effectLst/>
                <a:latin typeface="NanumBarunGothic"/>
              </a:rPr>
              <a:t>여기서 실제 값이 저장되는 장소를 버킷 또는 슬롯이라고 한다</a:t>
            </a:r>
            <a:r>
              <a:rPr lang="en-US" altLang="ko-KR" b="0" i="0" dirty="0">
                <a:effectLst/>
                <a:latin typeface="NanumBarunGothic"/>
              </a:rPr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5045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srgbClr val="FFC66D"/>
                </a:solidFill>
                <a:effectLst/>
              </a:rPr>
              <a:t>Queue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479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CD374-3550-491A-9011-3317800535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33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5055C-158E-8E65-9CC4-C4DF66A65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89608B-D776-F2E1-3DF6-8D0D2DD3E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CEAD-B96D-7243-365E-86C3EF4C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7A7FA-BE3A-93F5-549F-3CECF160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6A79C-E0D4-5CAF-A2A8-36016371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0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7F8F-56FD-1325-C609-886D39A0D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B24C5-3402-4220-E649-ADF34F37E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68FA7-2561-426B-823A-C86C05EE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1B128-680F-0A6D-B45F-3E88BD21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B19248-79A9-1E3D-363D-D089D897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5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318B81-B04F-58EC-85BA-DCB2D774B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324D76-E6BF-94F2-F053-4A56B15C4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ED2D41-8EFE-ABD4-8C95-9E93126C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30501-5849-05D6-E038-730A0A00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DFBD15-A6B5-FBE3-1AB4-F51CA924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B5776-6932-FD74-F58D-5C003CBE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C924D-70C9-814A-FE5A-E5428133F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5806DD-51A7-0892-C50B-2AC3485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0B0713-3E6E-AAB5-6DD5-513B53BB6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1214F-5BB8-B982-2CD3-C3266C3A0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C9E1-2D41-B02E-DA9D-57545CB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24FCAD-BDC8-DB4E-3B2B-715A25685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6A397-62DC-F9E4-6106-21EB9B6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403DD-4A40-C557-E197-5988DFFE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050663-8726-FCBB-F1CC-5BBDF53C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3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C6743-6A72-010D-E2CC-3756A90C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72E052-4636-49A3-D8C5-5B3E8CD87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9CFD22-FF3D-9B5C-B960-0EC5660BC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D557CB-BB83-8D2E-0601-4A8D3AE0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7E98F-49E9-E81E-702F-17290E7F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B57876-B805-EBD5-C5A2-DF4588D32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E0F99-D730-4421-5CF0-0C00E5A28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5B5A49-2459-0D4F-BB00-F55D65244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E83B1-B566-465D-689F-33B954B60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1EFE7A-5831-5387-00D8-77C737234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3DC8F-25AE-0A02-F678-6B37EF9EA1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4F76F5-7F8D-E1C2-A686-B03ED645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6E5B3BF-1DF0-09F2-8990-1BCFCE72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2E6195-5A72-6C15-0EBD-A4A0997E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65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84584-658C-4C90-A010-5FD0C88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5FA80-53D5-294A-F8BF-1340FBC9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83FAD4-D88D-1930-C953-4562E87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9FD6B1-9C22-E240-460B-3EF724E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388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26FCB-5AFE-A848-E218-1388D3C2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8006D-0DFB-AA77-6E18-352A7DD4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A8094-EC03-4032-C23B-588ECA41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77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46008-679C-46F3-F2B2-555B4E0B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ECA71F-AB98-599C-EB64-3DD6C6923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CA045A-77C3-B4C9-7D5A-94446432C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D6F6F5-F802-2BC3-82C1-CA58CD3DA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7E840-9391-CADD-448E-51357BF6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BC5413-0E69-8752-DB96-3418117E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40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3DDD-942F-3969-A477-571DDD0C4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9BDC2EB-7CC5-5683-5558-72AD9DE3B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B4646E-44DD-740D-F6B8-CED2430D1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1EC21-9F25-1FF1-9504-5C26856C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B2CC49-0CC9-8815-54B4-3B6FAC551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BC3C5-E78F-FCFD-B721-5256D4C2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4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082900-45F1-0160-2D1B-7A1CB04AB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7C7E5-E100-A42C-9687-5278CF17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2738-CC9F-BB40-F4B9-95FB167DC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5BE1-9027-4D7F-92AC-3DE3C283D292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3CEDE8-A4F8-AC7D-1819-635A50CAD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06D59-6599-A8A5-44C0-8B880C2EF5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92BF2-4768-4848-A571-826D0FBA66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0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37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Right Triangle 39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E35AA-7BA2-EB5C-650B-7452C327B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407" y="846200"/>
            <a:ext cx="6380553" cy="4979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B325F-606E-14AB-9326-49FA0156A1B4}"/>
              </a:ext>
            </a:extLst>
          </p:cNvPr>
          <p:cNvSpPr txBox="1"/>
          <p:nvPr/>
        </p:nvSpPr>
        <p:spPr>
          <a:xfrm>
            <a:off x="5852161" y="2874202"/>
            <a:ext cx="462537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600" dirty="0">
                <a:latin typeface="+mj-lt"/>
                <a:cs typeface="Browallia New" panose="020B0502040204020203" pitchFamily="34" charset="-34"/>
              </a:rPr>
              <a:t>자료구조와 알고리즘</a:t>
            </a:r>
          </a:p>
        </p:txBody>
      </p:sp>
    </p:spTree>
    <p:extLst>
      <p:ext uri="{BB962C8B-B14F-4D97-AF65-F5344CB8AC3E}">
        <p14:creationId xmlns:p14="http://schemas.microsoft.com/office/powerpoint/2010/main" val="313334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/>
              <a:t>Tree</a:t>
            </a:r>
            <a:endParaRPr lang="ko-KR" altLang="en-US" sz="2800" b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6362819-D06D-46DA-BF95-A269E437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619" y="1086947"/>
            <a:ext cx="7998762" cy="4684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733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7F8E9290-1D8C-D9B2-9B5B-9675E139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63" y="468021"/>
            <a:ext cx="7156274" cy="481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674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정이진트리, 포화이진트리, 완전이진트리">
            <a:extLst>
              <a:ext uri="{FF2B5EF4-FFF2-40B4-BE49-F238E27FC236}">
                <a16:creationId xmlns:a16="http://schemas.microsoft.com/office/drawing/2014/main" id="{67476F49-6B6A-19B0-F2D4-B2EBEE741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609377"/>
            <a:ext cx="98298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B81A5-E890-D609-FB13-921A6C6E34A3}"/>
              </a:ext>
            </a:extLst>
          </p:cNvPr>
          <p:cNvSpPr txBox="1"/>
          <p:nvPr/>
        </p:nvSpPr>
        <p:spPr>
          <a:xfrm>
            <a:off x="1666210" y="3854303"/>
            <a:ext cx="885957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정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(Full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정 이진 트리는 각 노드가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0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 혹은 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2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개의 자식 노드를 갖는다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완전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(Complete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완전 이진 트리는 마지막 레벨을 제외한 모든 노드가 가득 차 있어야 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 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마지막 레벨의 노드는 전부 차 있지 않아도 되지만 왼쪽이 채워져야 한다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  <a:p>
            <a:pPr marL="285750" indent="-285750" algn="l" fontAlgn="base" latinLnBrk="0"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2D3748"/>
                </a:solidFill>
                <a:effectLst/>
                <a:latin typeface="+mn-ea"/>
              </a:rPr>
              <a:t>포화 이진 트리 </a:t>
            </a:r>
            <a:r>
              <a:rPr lang="en-US" altLang="ko-KR" b="1" i="0" dirty="0">
                <a:solidFill>
                  <a:srgbClr val="2D3748"/>
                </a:solidFill>
                <a:effectLst/>
                <a:latin typeface="+mn-ea"/>
              </a:rPr>
              <a:t>(Perfect binary tree)</a:t>
            </a:r>
            <a:r>
              <a:rPr lang="en-US" altLang="ko-KR" b="1" dirty="0">
                <a:solidFill>
                  <a:srgbClr val="2D3748"/>
                </a:solidFill>
                <a:latin typeface="+mn-ea"/>
              </a:rPr>
              <a:t/>
            </a:r>
            <a:br>
              <a:rPr lang="en-US" altLang="ko-KR" b="1" dirty="0">
                <a:solidFill>
                  <a:srgbClr val="2D3748"/>
                </a:solidFill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 정 이진 트리이면서 완전 이진 트리인 경우이다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  <a:b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</a:b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포화 이진 트리는 모든 리프 노드의 레벨이 동일하고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, </a:t>
            </a:r>
            <a:r>
              <a:rPr lang="ko-KR" altLang="en-US" i="0" dirty="0">
                <a:solidFill>
                  <a:srgbClr val="4A5568"/>
                </a:solidFill>
                <a:effectLst/>
                <a:latin typeface="+mn-ea"/>
              </a:rPr>
              <a:t>모든 레벨이 가득 채워져 있는 트리이다</a:t>
            </a:r>
            <a:r>
              <a:rPr lang="en-US" altLang="ko-KR" i="0" dirty="0">
                <a:solidFill>
                  <a:srgbClr val="4A5568"/>
                </a:solidFill>
                <a:effectLst/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89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672D921-8FFE-C891-38F4-12CFC30F7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714375"/>
            <a:ext cx="52387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2479DD-0337-F6BC-B846-05FFBEC7E164}"/>
              </a:ext>
            </a:extLst>
          </p:cNvPr>
          <p:cNvSpPr txBox="1"/>
          <p:nvPr/>
        </p:nvSpPr>
        <p:spPr>
          <a:xfrm>
            <a:off x="2616133" y="3863031"/>
            <a:ext cx="60992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0-&gt;1-&gt;3-&gt;7-&gt;8-&gt;4-&gt;9-&gt;10-&gt;2-&gt;5-&gt;11-&gt;6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중위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7-&gt;3-&gt;8-&gt;1-&gt;9-&gt;4-&gt;10-&gt;0-&gt;11-&gt;5-&gt;2-&gt;6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후위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 7-&gt;8-&gt;3-&gt;9-&gt;10-&gt;4-&gt;1-&gt;11-&gt;5-&gt;6-&gt;2-&gt;0</a:t>
            </a: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층별 순회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: 0-&gt;1-&gt;2-&gt;3-&gt;4-&gt;5-&gt;6-&gt;7-&gt;8-&gt;9-&gt;10-&gt;11</a:t>
            </a:r>
          </a:p>
        </p:txBody>
      </p:sp>
    </p:spTree>
    <p:extLst>
      <p:ext uri="{BB962C8B-B14F-4D97-AF65-F5344CB8AC3E}">
        <p14:creationId xmlns:p14="http://schemas.microsoft.com/office/powerpoint/2010/main" val="1232282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FB9F01-C4E9-7DE7-CC18-5E09DE56B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182" y="1218767"/>
            <a:ext cx="11083636" cy="4420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9701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anose="020B0604020202020204" pitchFamily="2" charset="-79"/>
                <a:cs typeface="Heebo" panose="020B0604020202020204" pitchFamily="2" charset="-79"/>
              </a:rPr>
              <a:t>Max Heap Construction Algorithm</a:t>
            </a:r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B25858C4-08E1-7784-B433-3BD24B7D6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561" y="1709077"/>
            <a:ext cx="6972777" cy="418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96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269021E-8AA8-A9D8-82C7-87190AC99983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Heap</a:t>
            </a:r>
            <a:endParaRPr lang="ko-KR" altLang="en-US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A2462-D154-F167-CB7D-F71097992A34}"/>
              </a:ext>
            </a:extLst>
          </p:cNvPr>
          <p:cNvSpPr txBox="1"/>
          <p:nvPr/>
        </p:nvSpPr>
        <p:spPr>
          <a:xfrm>
            <a:off x="3721391" y="965257"/>
            <a:ext cx="4993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0" i="0" dirty="0">
                <a:solidFill>
                  <a:srgbClr val="000000"/>
                </a:solidFill>
                <a:effectLst/>
                <a:latin typeface="Heebo" pitchFamily="2" charset="-79"/>
                <a:cs typeface="Heebo" pitchFamily="2" charset="-79"/>
              </a:rPr>
              <a:t>Max Heap Deletion Algorithm</a:t>
            </a:r>
          </a:p>
        </p:txBody>
      </p:sp>
      <p:pic>
        <p:nvPicPr>
          <p:cNvPr id="3" name="그림 2" descr="손목시계이(가) 표시된 사진&#10;&#10;자동 생성된 설명">
            <a:extLst>
              <a:ext uri="{FF2B5EF4-FFF2-40B4-BE49-F238E27FC236}">
                <a16:creationId xmlns:a16="http://schemas.microsoft.com/office/drawing/2014/main" id="{80686C5E-8842-569F-64AD-F07E76F27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86" y="1348582"/>
            <a:ext cx="6934727" cy="416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4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DE5E83-CE99-960B-0553-AA8A48B88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519" y="311728"/>
            <a:ext cx="8715375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957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32B3359-8ABA-9C6F-D185-ADECC041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409" y="311728"/>
            <a:ext cx="8809182" cy="62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944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962ADF99-CC88-D219-6AAB-E23597F5D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542" y="1493880"/>
            <a:ext cx="8423114" cy="384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7FE98-D4D4-4F5A-E0F8-3A3844268E0E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행렬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7033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442310"/>
              </p:ext>
            </p:extLst>
          </p:nvPr>
        </p:nvGraphicFramePr>
        <p:xfrm>
          <a:off x="2832098" y="21482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8671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5235577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6623054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8007350" y="32664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9391648" y="32664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4187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2571981-ADFC-A51F-672E-B732B89CD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276" y="1529283"/>
            <a:ext cx="9845561" cy="34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Graph - </a:t>
            </a:r>
            <a:r>
              <a:rPr lang="ko-KR" altLang="en-US" sz="2800" b="0" i="0" dirty="0">
                <a:solidFill>
                  <a:srgbClr val="000000"/>
                </a:solidFill>
                <a:effectLst/>
                <a:latin typeface="Merriweather-Light"/>
              </a:rPr>
              <a:t>인접 리스트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4624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빅오</a:t>
            </a:r>
            <a:r>
              <a:rPr lang="ko-KR" altLang="en-US" sz="2800" b="1" dirty="0"/>
              <a:t> 표기법(Big </a:t>
            </a:r>
            <a:r>
              <a:rPr lang="ko-KR" altLang="en-US" sz="2800" b="1" dirty="0" err="1"/>
              <a:t>O</a:t>
            </a:r>
            <a:r>
              <a:rPr lang="ko-KR" altLang="en-US" sz="2800" b="1" dirty="0"/>
              <a:t> </a:t>
            </a:r>
            <a:r>
              <a:rPr lang="ko-KR" altLang="en-US" sz="2800" b="1" dirty="0" err="1"/>
              <a:t>notation</a:t>
            </a:r>
            <a:r>
              <a:rPr lang="ko-KR" altLang="en-US" sz="2800" b="1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1A168-7DE3-D7F8-6E35-8B409D25D089}"/>
              </a:ext>
            </a:extLst>
          </p:cNvPr>
          <p:cNvSpPr txBox="1"/>
          <p:nvPr/>
        </p:nvSpPr>
        <p:spPr>
          <a:xfrm>
            <a:off x="900546" y="1536174"/>
            <a:ext cx="1106285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400" dirty="0"/>
          </a:p>
          <a:p>
            <a:r>
              <a:rPr lang="ko-KR" altLang="en-US" sz="2400" dirty="0"/>
              <a:t>1.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정의</a:t>
            </a:r>
          </a:p>
          <a:p>
            <a:r>
              <a:rPr lang="ko-KR" altLang="en-US" sz="2400" dirty="0"/>
              <a:t>- 알고리즘의 시간 복잡도와 공간 복잡도를 분석할 때 사용되는 표기법</a:t>
            </a:r>
          </a:p>
          <a:p>
            <a:r>
              <a:rPr lang="ko-KR" altLang="en-US" sz="2400" dirty="0"/>
              <a:t>- 입력 크기 </a:t>
            </a:r>
            <a:r>
              <a:rPr lang="ko-KR" altLang="en-US" sz="2400" dirty="0" err="1"/>
              <a:t>n에</a:t>
            </a:r>
            <a:r>
              <a:rPr lang="ko-KR" altLang="en-US" sz="2400" dirty="0"/>
              <a:t> 대한 함수 </a:t>
            </a:r>
            <a:r>
              <a:rPr lang="ko-KR" altLang="en-US" sz="2400" dirty="0" err="1"/>
              <a:t>f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)의 실행 시간이나 메모리 사용량을 나타냄</a:t>
            </a:r>
          </a:p>
          <a:p>
            <a:r>
              <a:rPr lang="ko-KR" altLang="en-US" sz="2400" dirty="0"/>
              <a:t>-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표기법은 최악의 경우 성능을 표현</a:t>
            </a:r>
          </a:p>
          <a:p>
            <a:endParaRPr lang="ko-KR" altLang="en-US" sz="2400" dirty="0"/>
          </a:p>
          <a:p>
            <a:r>
              <a:rPr lang="ko-KR" altLang="en-US" sz="2400" dirty="0"/>
              <a:t>2. </a:t>
            </a:r>
            <a:r>
              <a:rPr lang="ko-KR" altLang="en-US" sz="2400" dirty="0" err="1"/>
              <a:t>빅오</a:t>
            </a:r>
            <a:r>
              <a:rPr lang="ko-KR" altLang="en-US" sz="2400" dirty="0"/>
              <a:t> 표기법의 규칙</a:t>
            </a:r>
          </a:p>
          <a:p>
            <a:r>
              <a:rPr lang="ko-KR" altLang="en-US" sz="2400" dirty="0"/>
              <a:t>- 상수는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(2n)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(3n^2)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</a:t>
            </a:r>
          </a:p>
          <a:p>
            <a:r>
              <a:rPr lang="ko-KR" altLang="en-US" sz="2400" dirty="0"/>
              <a:t>- 낮은 차수의 항은 무시: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 + </a:t>
            </a:r>
            <a:r>
              <a:rPr lang="ko-KR" altLang="en-US" sz="2400" dirty="0" err="1"/>
              <a:t>n</a:t>
            </a:r>
            <a:r>
              <a:rPr lang="ko-KR" altLang="en-US" sz="2400" dirty="0"/>
              <a:t>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(n^2),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 + 100n^2) -&gt; </a:t>
            </a:r>
            <a:r>
              <a:rPr lang="ko-KR" altLang="en-US" sz="2400" dirty="0" err="1"/>
              <a:t>O</a:t>
            </a:r>
            <a:r>
              <a:rPr lang="ko-KR" altLang="en-US" sz="2400" dirty="0"/>
              <a:t>(n^3)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610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B4FD86-AEFD-12EA-6D7A-0C4895ACB572}"/>
              </a:ext>
            </a:extLst>
          </p:cNvPr>
          <p:cNvSpPr txBox="1"/>
          <p:nvPr/>
        </p:nvSpPr>
        <p:spPr>
          <a:xfrm>
            <a:off x="1290320" y="1632587"/>
            <a:ext cx="4551680" cy="26776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def </a:t>
            </a:r>
            <a:r>
              <a:rPr lang="en-US" altLang="ko-KR" sz="2800" dirty="0" err="1">
                <a:solidFill>
                  <a:srgbClr val="FFC66D"/>
                </a:solidFill>
                <a:effectLst/>
                <a:latin typeface="JetBrains Mono"/>
              </a:rPr>
              <a:t>linear_search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x):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size = </a:t>
            </a:r>
            <a:r>
              <a:rPr lang="en-US" altLang="ko-KR" sz="2800" dirty="0" err="1">
                <a:solidFill>
                  <a:srgbClr val="8888C6"/>
                </a:solidFill>
                <a:effectLst/>
                <a:latin typeface="JetBrains Mono"/>
              </a:rPr>
              <a:t>len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en-US" altLang="ko-KR" sz="2800" dirty="0">
                <a:solidFill>
                  <a:srgbClr val="8888C6"/>
                </a:solidFill>
                <a:effectLst/>
                <a:latin typeface="JetBrains Mono"/>
              </a:rPr>
              <a:t>range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(size):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if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arr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[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] == x:</a:t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    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 err="1">
                <a:solidFill>
                  <a:srgbClr val="A9B7C6"/>
                </a:solidFill>
                <a:effectLst/>
                <a:latin typeface="JetBrains Mono"/>
              </a:rPr>
              <a:t>i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/>
            </a:r>
            <a:b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en-US" altLang="ko-KR" sz="2800" dirty="0">
                <a:solidFill>
                  <a:srgbClr val="CC7832"/>
                </a:solidFill>
                <a:effectLst/>
                <a:latin typeface="JetBrains Mono"/>
              </a:rPr>
              <a:t>return </a:t>
            </a:r>
            <a:r>
              <a:rPr lang="en-US" altLang="ko-KR" sz="2800" dirty="0">
                <a:solidFill>
                  <a:srgbClr val="A9B7C6"/>
                </a:solidFill>
                <a:effectLst/>
                <a:latin typeface="JetBrains Mono"/>
              </a:rPr>
              <a:t>-</a:t>
            </a:r>
            <a:r>
              <a:rPr lang="en-US" altLang="ko-KR" sz="2800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endParaRPr lang="en-US" altLang="ko-KR" sz="2800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E4D6E09-27BD-31A7-CECA-78D72461971E}"/>
              </a:ext>
            </a:extLst>
          </p:cNvPr>
          <p:cNvCxnSpPr>
            <a:cxnSpLocks/>
          </p:cNvCxnSpPr>
          <p:nvPr/>
        </p:nvCxnSpPr>
        <p:spPr>
          <a:xfrm flipV="1">
            <a:off x="4795520" y="2336799"/>
            <a:ext cx="4114800" cy="1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79CA803-C809-4103-BC22-0311F8231634}"/>
              </a:ext>
            </a:extLst>
          </p:cNvPr>
          <p:cNvSpPr txBox="1"/>
          <p:nvPr/>
        </p:nvSpPr>
        <p:spPr>
          <a:xfrm>
            <a:off x="9072880" y="2152134"/>
            <a:ext cx="122936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1DEE922-7057-2BF9-5C1A-4C56FA761780}"/>
              </a:ext>
            </a:extLst>
          </p:cNvPr>
          <p:cNvCxnSpPr>
            <a:cxnSpLocks/>
          </p:cNvCxnSpPr>
          <p:nvPr/>
        </p:nvCxnSpPr>
        <p:spPr>
          <a:xfrm flipV="1">
            <a:off x="5598160" y="270613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70144B-5D5F-7D50-B3EE-FC22410835DF}"/>
              </a:ext>
            </a:extLst>
          </p:cNvPr>
          <p:cNvSpPr txBox="1"/>
          <p:nvPr/>
        </p:nvSpPr>
        <p:spPr>
          <a:xfrm>
            <a:off x="9072880" y="252146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N+1</a:t>
            </a:r>
            <a:endParaRPr lang="ko-KR" altLang="en-US" b="1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4587AAC-6936-F2E9-89A9-4F7C352F7DFA}"/>
              </a:ext>
            </a:extLst>
          </p:cNvPr>
          <p:cNvCxnSpPr>
            <a:cxnSpLocks/>
          </p:cNvCxnSpPr>
          <p:nvPr/>
        </p:nvCxnSpPr>
        <p:spPr>
          <a:xfrm flipV="1">
            <a:off x="5598160" y="3183791"/>
            <a:ext cx="3474720" cy="1016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C1E99D6-3921-1EA7-7E17-DF9C703D78D8}"/>
              </a:ext>
            </a:extLst>
          </p:cNvPr>
          <p:cNvSpPr txBox="1"/>
          <p:nvPr/>
        </p:nvSpPr>
        <p:spPr>
          <a:xfrm>
            <a:off x="9072880" y="29991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N</a:t>
            </a:r>
            <a:endParaRPr lang="ko-KR" altLang="en-US" b="1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F76A470-136E-D293-D7AD-DCD5BB691681}"/>
              </a:ext>
            </a:extLst>
          </p:cNvPr>
          <p:cNvCxnSpPr>
            <a:cxnSpLocks/>
          </p:cNvCxnSpPr>
          <p:nvPr/>
        </p:nvCxnSpPr>
        <p:spPr>
          <a:xfrm>
            <a:off x="4399280" y="4019451"/>
            <a:ext cx="4511040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6F5E281-EF37-A565-BDA0-63A24B40B5A4}"/>
              </a:ext>
            </a:extLst>
          </p:cNvPr>
          <p:cNvSpPr txBox="1"/>
          <p:nvPr/>
        </p:nvSpPr>
        <p:spPr>
          <a:xfrm>
            <a:off x="9072880" y="3824625"/>
            <a:ext cx="1229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F5A75A-F6E6-7AB9-4576-A24A44708E19}"/>
              </a:ext>
            </a:extLst>
          </p:cNvPr>
          <p:cNvSpPr txBox="1"/>
          <p:nvPr/>
        </p:nvSpPr>
        <p:spPr>
          <a:xfrm>
            <a:off x="8402320" y="4286199"/>
            <a:ext cx="2570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2N+3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a*</a:t>
            </a:r>
            <a:r>
              <a:rPr lang="en-US" altLang="ko-KR" b="1" dirty="0" err="1"/>
              <a:t>N+b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N</a:t>
            </a:r>
            <a:r>
              <a:rPr lang="ko-KR" altLang="en-US" b="1" dirty="0"/>
              <a:t>이 무한대 일 경우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27F855-60EC-5C03-3E5D-5D60028FE3A7}"/>
              </a:ext>
            </a:extLst>
          </p:cNvPr>
          <p:cNvSpPr txBox="1"/>
          <p:nvPr/>
        </p:nvSpPr>
        <p:spPr>
          <a:xfrm>
            <a:off x="8910320" y="6030275"/>
            <a:ext cx="155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O(N)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0121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apapa.net/wp/wp-content/uploads/2018/04/%E1%84%89%E1%85%B3%E1%84%8F%E1%85%B3%E1%84%85%E1%85%B5%E1%86%AB%E1%84%89%E1%85%A3%E1%86%BA-2018-04-13-%E1%84%8B%E1%85%A9%E1%84%92%E1%85%AE-6.48.3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461" y="350805"/>
            <a:ext cx="8849906" cy="607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7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버블정렬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EA49BA6-F915-ABF4-8952-68E797FE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73" y="1127984"/>
            <a:ext cx="7670055" cy="460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66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선택정렬</a:t>
            </a:r>
            <a:endParaRPr lang="ko-KR" altLang="en-US" sz="2800" b="1" dirty="0"/>
          </a:p>
        </p:txBody>
      </p:sp>
      <p:pic>
        <p:nvPicPr>
          <p:cNvPr id="4" name="그림 3" descr="달력이(가) 표시된 사진&#10;&#10;자동 생성된 설명">
            <a:extLst>
              <a:ext uri="{FF2B5EF4-FFF2-40B4-BE49-F238E27FC236}">
                <a16:creationId xmlns:a16="http://schemas.microsoft.com/office/drawing/2014/main" id="{37EB4E1C-858C-36FE-7821-2454917EA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974" y="783980"/>
            <a:ext cx="7406051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32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/>
              <a:t>삽입정렬</a:t>
            </a:r>
            <a:endParaRPr lang="ko-KR" altLang="en-US" sz="2800" b="1" dirty="0"/>
          </a:p>
        </p:txBody>
      </p:sp>
      <p:pic>
        <p:nvPicPr>
          <p:cNvPr id="5" name="그림 4" descr="달력이(가) 표시된 사진&#10;&#10;자동 생성된 설명">
            <a:extLst>
              <a:ext uri="{FF2B5EF4-FFF2-40B4-BE49-F238E27FC236}">
                <a16:creationId xmlns:a16="http://schemas.microsoft.com/office/drawing/2014/main" id="{D02BE4BA-4553-CF1D-6D50-BF4E10CFA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90" y="1205514"/>
            <a:ext cx="7411621" cy="44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퀵정렬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7C41C9F-9054-0C08-994F-C0DAD6DCD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454" y="1580896"/>
            <a:ext cx="6887093" cy="343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2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머지정렬</a:t>
            </a:r>
            <a:endParaRPr lang="ko-KR" altLang="en-US" sz="2800" b="1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3704774-D0FA-E032-F4D5-A119A41A0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70" y="738582"/>
            <a:ext cx="8968061" cy="538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9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선형검색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6B8C1855-04D3-A1A0-7AE2-2522D2A1C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379" y="1407649"/>
            <a:ext cx="9837242" cy="404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6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204271"/>
              </p:ext>
            </p:extLst>
          </p:nvPr>
        </p:nvGraphicFramePr>
        <p:xfrm>
          <a:off x="2832098" y="301506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None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385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87902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40426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92950" y="413319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39123" y="413319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91649" y="413319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59616"/>
              </p:ext>
            </p:extLst>
          </p:nvPr>
        </p:nvGraphicFramePr>
        <p:xfrm>
          <a:off x="2827338" y="5124450"/>
          <a:ext cx="6892926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solidFill>
                            <a:srgbClr val="FF0000"/>
                          </a:solidFill>
                        </a:rPr>
                        <a:t>99</a:t>
                      </a:r>
                      <a:endParaRPr lang="ko-KR" altLang="en-US" sz="2800" b="1" dirty="0">
                        <a:solidFill>
                          <a:srgbClr val="FF0000"/>
                        </a:solidFill>
                      </a:endParaRPr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6242585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6242584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6242583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8007350" y="4485618"/>
            <a:ext cx="1139827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>
            <a:off x="6867525" y="4485618"/>
            <a:ext cx="1139825" cy="6388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3">
            <a:extLst>
              <a:ext uri="{FF2B5EF4-FFF2-40B4-BE49-F238E27FC236}">
                <a16:creationId xmlns:a16="http://schemas.microsoft.com/office/drawing/2014/main" id="{53E0D95F-DACC-732E-1ED4-35282FBC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18791"/>
              </p:ext>
            </p:extLst>
          </p:nvPr>
        </p:nvGraphicFramePr>
        <p:xfrm>
          <a:off x="2832098" y="1119585"/>
          <a:ext cx="6892925" cy="147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8585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378585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14705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3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5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4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2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/>
                        <a:t>6</a:t>
                      </a:r>
                      <a:endParaRPr lang="ko-KR" altLang="en-US" sz="2800" b="1" dirty="0"/>
                    </a:p>
                  </a:txBody>
                  <a:tcPr marL="80010" marR="80010" marT="40005" marB="4000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5F1C903B-B419-F3D8-DA0A-A43590EC52EC}"/>
              </a:ext>
            </a:extLst>
          </p:cNvPr>
          <p:cNvSpPr/>
          <p:nvPr/>
        </p:nvSpPr>
        <p:spPr>
          <a:xfrm>
            <a:off x="38671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C616120-1488-524E-D501-301A8A60E847}"/>
              </a:ext>
            </a:extLst>
          </p:cNvPr>
          <p:cNvSpPr/>
          <p:nvPr/>
        </p:nvSpPr>
        <p:spPr>
          <a:xfrm>
            <a:off x="5235577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A76CC13-515B-1801-2FA9-24BA40868FAC}"/>
              </a:ext>
            </a:extLst>
          </p:cNvPr>
          <p:cNvSpPr/>
          <p:nvPr/>
        </p:nvSpPr>
        <p:spPr>
          <a:xfrm>
            <a:off x="6623054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D8FE420-D366-6661-2ED6-7A6B378D63AC}"/>
              </a:ext>
            </a:extLst>
          </p:cNvPr>
          <p:cNvSpPr/>
          <p:nvPr/>
        </p:nvSpPr>
        <p:spPr>
          <a:xfrm>
            <a:off x="8007350" y="2237720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C949747-5795-D3C7-F935-AE85FCA15C77}"/>
              </a:ext>
            </a:extLst>
          </p:cNvPr>
          <p:cNvSpPr/>
          <p:nvPr/>
        </p:nvSpPr>
        <p:spPr>
          <a:xfrm>
            <a:off x="9391648" y="2237719"/>
            <a:ext cx="333375" cy="3524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삽입</a:t>
            </a:r>
          </a:p>
        </p:txBody>
      </p:sp>
    </p:spTree>
    <p:extLst>
      <p:ext uri="{BB962C8B-B14F-4D97-AF65-F5344CB8AC3E}">
        <p14:creationId xmlns:p14="http://schemas.microsoft.com/office/powerpoint/2010/main" val="282705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85604-91E0-72E8-A1EC-AF1606330FF6}"/>
              </a:ext>
            </a:extLst>
          </p:cNvPr>
          <p:cNvSpPr txBox="1"/>
          <p:nvPr/>
        </p:nvSpPr>
        <p:spPr>
          <a:xfrm>
            <a:off x="1901825" y="101084"/>
            <a:ext cx="70412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이진검색</a:t>
            </a: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9B8AEF68-0FDF-BA90-1E58-018FE031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39" y="855412"/>
            <a:ext cx="9799921" cy="514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4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E0FA2EA-8F13-F878-77A9-84DA581E6CBE}"/>
              </a:ext>
            </a:extLst>
          </p:cNvPr>
          <p:cNvCxnSpPr>
            <a:cxnSpLocks/>
          </p:cNvCxnSpPr>
          <p:nvPr/>
        </p:nvCxnSpPr>
        <p:spPr>
          <a:xfrm flipH="1">
            <a:off x="6848475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2C9D83-9B0B-020A-0F25-15B7AC54073C}"/>
              </a:ext>
            </a:extLst>
          </p:cNvPr>
          <p:cNvCxnSpPr>
            <a:cxnSpLocks/>
          </p:cNvCxnSpPr>
          <p:nvPr/>
        </p:nvCxnSpPr>
        <p:spPr>
          <a:xfrm flipH="1">
            <a:off x="8002320" y="3201819"/>
            <a:ext cx="1103580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12CF0741-6BDF-0273-2441-9DEBA2B81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292514"/>
              </p:ext>
            </p:extLst>
          </p:nvPr>
        </p:nvGraphicFramePr>
        <p:xfrm>
          <a:off x="2822578" y="2364788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B92DBA-D074-2C3E-C0C4-D5859B81ABA2}"/>
              </a:ext>
            </a:extLst>
          </p:cNvPr>
          <p:cNvSpPr/>
          <p:nvPr/>
        </p:nvSpPr>
        <p:spPr>
          <a:xfrm>
            <a:off x="36290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8F0883-5303-BF10-62E7-2EE215B16039}"/>
              </a:ext>
            </a:extLst>
          </p:cNvPr>
          <p:cNvSpPr/>
          <p:nvPr/>
        </p:nvSpPr>
        <p:spPr>
          <a:xfrm>
            <a:off x="4778382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A26A06-4B0D-6754-DDFE-19CC4691AEBE}"/>
              </a:ext>
            </a:extLst>
          </p:cNvPr>
          <p:cNvSpPr/>
          <p:nvPr/>
        </p:nvSpPr>
        <p:spPr>
          <a:xfrm>
            <a:off x="5930906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02D928-6EA5-749B-97AE-6AD4FBED346D}"/>
              </a:ext>
            </a:extLst>
          </p:cNvPr>
          <p:cNvSpPr/>
          <p:nvPr/>
        </p:nvSpPr>
        <p:spPr>
          <a:xfrm>
            <a:off x="7083430" y="298225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F347F9-549F-20F2-4A0E-22DF2E76AB1E}"/>
              </a:ext>
            </a:extLst>
          </p:cNvPr>
          <p:cNvSpPr/>
          <p:nvPr/>
        </p:nvSpPr>
        <p:spPr>
          <a:xfrm>
            <a:off x="8229603" y="2982257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75B7A1-489B-2086-46D3-CE6ECFA801E4}"/>
              </a:ext>
            </a:extLst>
          </p:cNvPr>
          <p:cNvSpPr/>
          <p:nvPr/>
        </p:nvSpPr>
        <p:spPr>
          <a:xfrm>
            <a:off x="9382129" y="298225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표 3">
            <a:extLst>
              <a:ext uri="{FF2B5EF4-FFF2-40B4-BE49-F238E27FC236}">
                <a16:creationId xmlns:a16="http://schemas.microsoft.com/office/drawing/2014/main" id="{EEEEB04F-489D-2589-71DB-7DC95DD69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03802"/>
              </p:ext>
            </p:extLst>
          </p:nvPr>
        </p:nvGraphicFramePr>
        <p:xfrm>
          <a:off x="2827338" y="1110810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4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2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2C6ECB6B-D38E-F910-022B-2D8567EDCEB0}"/>
              </a:ext>
            </a:extLst>
          </p:cNvPr>
          <p:cNvSpPr/>
          <p:nvPr/>
        </p:nvSpPr>
        <p:spPr>
          <a:xfrm>
            <a:off x="36337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4B7C4B-4B4B-77D4-C191-8E66ECA7570C}"/>
              </a:ext>
            </a:extLst>
          </p:cNvPr>
          <p:cNvSpPr/>
          <p:nvPr/>
        </p:nvSpPr>
        <p:spPr>
          <a:xfrm>
            <a:off x="4783142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1B2A85F-A18C-2474-31F3-B1C414E1FBD5}"/>
              </a:ext>
            </a:extLst>
          </p:cNvPr>
          <p:cNvSpPr/>
          <p:nvPr/>
        </p:nvSpPr>
        <p:spPr>
          <a:xfrm>
            <a:off x="5935666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D810DA-5A0D-578E-82A7-BD6D20BD8E7B}"/>
              </a:ext>
            </a:extLst>
          </p:cNvPr>
          <p:cNvSpPr/>
          <p:nvPr/>
        </p:nvSpPr>
        <p:spPr>
          <a:xfrm>
            <a:off x="7088190" y="1728280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963BB1-42D1-36EB-9740-4F12BD9C604E}"/>
              </a:ext>
            </a:extLst>
          </p:cNvPr>
          <p:cNvSpPr/>
          <p:nvPr/>
        </p:nvSpPr>
        <p:spPr>
          <a:xfrm>
            <a:off x="8234363" y="1728279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BC77F2-2852-1D3D-4ABE-DA9E38BB97AD}"/>
              </a:ext>
            </a:extLst>
          </p:cNvPr>
          <p:cNvSpPr/>
          <p:nvPr/>
        </p:nvSpPr>
        <p:spPr>
          <a:xfrm>
            <a:off x="9386889" y="1728278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58442E-5CBE-5544-60AC-4CD38DE8CF0D}"/>
              </a:ext>
            </a:extLst>
          </p:cNvPr>
          <p:cNvCxnSpPr>
            <a:cxnSpLocks/>
          </p:cNvCxnSpPr>
          <p:nvPr/>
        </p:nvCxnSpPr>
        <p:spPr>
          <a:xfrm>
            <a:off x="5694630" y="1940904"/>
            <a:ext cx="1320" cy="4308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A3122E2-AFAC-5023-425F-538D7DB40211}"/>
              </a:ext>
            </a:extLst>
          </p:cNvPr>
          <p:cNvCxnSpPr>
            <a:cxnSpLocks/>
          </p:cNvCxnSpPr>
          <p:nvPr/>
        </p:nvCxnSpPr>
        <p:spPr>
          <a:xfrm flipH="1">
            <a:off x="5694630" y="3201819"/>
            <a:ext cx="1153845" cy="4169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41CD94-664E-46EF-9906-3FC879C969C8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선형 리스트</a:t>
            </a:r>
            <a:r>
              <a:rPr lang="en-US" altLang="ko-KR" sz="2800" b="1" dirty="0"/>
              <a:t>(Linear List)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- </a:t>
            </a:r>
            <a:r>
              <a:rPr lang="ko-KR" altLang="en-US" sz="2800" b="1" dirty="0"/>
              <a:t>삭제</a:t>
            </a:r>
          </a:p>
        </p:txBody>
      </p:sp>
      <p:graphicFrame>
        <p:nvGraphicFramePr>
          <p:cNvPr id="12" name="표 3">
            <a:extLst>
              <a:ext uri="{FF2B5EF4-FFF2-40B4-BE49-F238E27FC236}">
                <a16:creationId xmlns:a16="http://schemas.microsoft.com/office/drawing/2014/main" id="{0F805C08-F25E-9EB6-7AE3-34DEEF60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83655"/>
              </p:ext>
            </p:extLst>
          </p:nvPr>
        </p:nvGraphicFramePr>
        <p:xfrm>
          <a:off x="2822578" y="3618766"/>
          <a:ext cx="6892926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3286083594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None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F2EFF7-E009-271D-70B9-6206EFBB1583}"/>
              </a:ext>
            </a:extLst>
          </p:cNvPr>
          <p:cNvSpPr/>
          <p:nvPr/>
        </p:nvSpPr>
        <p:spPr>
          <a:xfrm>
            <a:off x="36290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AAE53A-B994-C060-C338-655B963F5054}"/>
              </a:ext>
            </a:extLst>
          </p:cNvPr>
          <p:cNvSpPr/>
          <p:nvPr/>
        </p:nvSpPr>
        <p:spPr>
          <a:xfrm>
            <a:off x="4778382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011EAE-4E21-9BD1-438D-CF64DB621E41}"/>
              </a:ext>
            </a:extLst>
          </p:cNvPr>
          <p:cNvSpPr/>
          <p:nvPr/>
        </p:nvSpPr>
        <p:spPr>
          <a:xfrm>
            <a:off x="5930906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5835ED-2920-A0C9-E586-D1F10E4293F4}"/>
              </a:ext>
            </a:extLst>
          </p:cNvPr>
          <p:cNvSpPr/>
          <p:nvPr/>
        </p:nvSpPr>
        <p:spPr>
          <a:xfrm>
            <a:off x="7083430" y="4236236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9A7CC5-527A-5756-14DB-B28C6CF935A5}"/>
              </a:ext>
            </a:extLst>
          </p:cNvPr>
          <p:cNvSpPr/>
          <p:nvPr/>
        </p:nvSpPr>
        <p:spPr>
          <a:xfrm>
            <a:off x="8229603" y="4236235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493198-E41E-88FC-B1CD-BB4F49D27A45}"/>
              </a:ext>
            </a:extLst>
          </p:cNvPr>
          <p:cNvSpPr/>
          <p:nvPr/>
        </p:nvSpPr>
        <p:spPr>
          <a:xfrm>
            <a:off x="9382129" y="423623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" name="표 3">
            <a:extLst>
              <a:ext uri="{FF2B5EF4-FFF2-40B4-BE49-F238E27FC236}">
                <a16:creationId xmlns:a16="http://schemas.microsoft.com/office/drawing/2014/main" id="{B042D8EB-A168-E616-89FC-DF5EEABAF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548833"/>
              </p:ext>
            </p:extLst>
          </p:nvPr>
        </p:nvGraphicFramePr>
        <p:xfrm>
          <a:off x="2822578" y="4872744"/>
          <a:ext cx="5744105" cy="830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821">
                  <a:extLst>
                    <a:ext uri="{9D8B030D-6E8A-4147-A177-3AD203B41FA5}">
                      <a16:colId xmlns:a16="http://schemas.microsoft.com/office/drawing/2014/main" val="357371206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982368836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11456374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2535098535"/>
                    </a:ext>
                  </a:extLst>
                </a:gridCol>
                <a:gridCol w="1148821">
                  <a:extLst>
                    <a:ext uri="{9D8B030D-6E8A-4147-A177-3AD203B41FA5}">
                      <a16:colId xmlns:a16="http://schemas.microsoft.com/office/drawing/2014/main" val="1589490211"/>
                    </a:ext>
                  </a:extLst>
                </a:gridCol>
              </a:tblGrid>
              <a:tr h="8300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3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99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500" b="1" dirty="0">
                        <a:solidFill>
                          <a:schemeClr val="tx1"/>
                        </a:solidFill>
                      </a:endParaRPr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/>
                        <a:t>6</a:t>
                      </a:r>
                      <a:endParaRPr lang="ko-KR" altLang="en-US" sz="1500" b="1" dirty="0"/>
                    </a:p>
                  </a:txBody>
                  <a:tcPr marL="80010" marR="80010" marT="22582" marB="22582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697728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156C23-BD2D-3650-9E84-FC76EDF39B3B}"/>
              </a:ext>
            </a:extLst>
          </p:cNvPr>
          <p:cNvSpPr/>
          <p:nvPr/>
        </p:nvSpPr>
        <p:spPr>
          <a:xfrm>
            <a:off x="36290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9051A92-CCDF-F7A8-3CA5-4493E185EAB2}"/>
              </a:ext>
            </a:extLst>
          </p:cNvPr>
          <p:cNvSpPr/>
          <p:nvPr/>
        </p:nvSpPr>
        <p:spPr>
          <a:xfrm>
            <a:off x="4778382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83DBA2D-1A73-6A53-7EDB-EBD7889A1CB4}"/>
              </a:ext>
            </a:extLst>
          </p:cNvPr>
          <p:cNvSpPr/>
          <p:nvPr/>
        </p:nvSpPr>
        <p:spPr>
          <a:xfrm>
            <a:off x="5930906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5977DB-06C9-50DD-62CC-598049634ED6}"/>
              </a:ext>
            </a:extLst>
          </p:cNvPr>
          <p:cNvSpPr/>
          <p:nvPr/>
        </p:nvSpPr>
        <p:spPr>
          <a:xfrm>
            <a:off x="7083430" y="5490214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99C3DD0-2402-9151-A566-5566A11DD770}"/>
              </a:ext>
            </a:extLst>
          </p:cNvPr>
          <p:cNvSpPr/>
          <p:nvPr/>
        </p:nvSpPr>
        <p:spPr>
          <a:xfrm>
            <a:off x="8229603" y="5490213"/>
            <a:ext cx="333375" cy="1989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97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</a:t>
            </a:r>
            <a:endParaRPr lang="ko-KR" altLang="en-US" sz="28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46E42E-0F87-D3A6-49F0-A9875A4E2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15"/>
          <a:stretch/>
        </p:blipFill>
        <p:spPr bwMode="auto">
          <a:xfrm>
            <a:off x="1911350" y="991739"/>
            <a:ext cx="8253232" cy="156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4371975" y="3340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원소값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5345112" y="3340298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주소값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4514849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5487988" y="2970966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7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연결 리스트</a:t>
            </a:r>
            <a:r>
              <a:rPr lang="en-US" altLang="ko-KR" sz="2800" b="1" dirty="0"/>
              <a:t>(Linked List) - </a:t>
            </a:r>
            <a:r>
              <a:rPr lang="ko-KR" altLang="en-US" sz="2800" b="1" dirty="0"/>
              <a:t>삽입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CDE6A50-C339-68E6-C5A4-45433A206C69}"/>
              </a:ext>
            </a:extLst>
          </p:cNvPr>
          <p:cNvSpPr/>
          <p:nvPr/>
        </p:nvSpPr>
        <p:spPr>
          <a:xfrm>
            <a:off x="1911350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7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21574CF-EDFC-F463-3FA8-67476E3C0FC0}"/>
              </a:ext>
            </a:extLst>
          </p:cNvPr>
          <p:cNvSpPr/>
          <p:nvPr/>
        </p:nvSpPr>
        <p:spPr>
          <a:xfrm>
            <a:off x="2884487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06153-3670-A47A-6F91-9B07D4809315}"/>
              </a:ext>
            </a:extLst>
          </p:cNvPr>
          <p:cNvSpPr txBox="1"/>
          <p:nvPr/>
        </p:nvSpPr>
        <p:spPr>
          <a:xfrm>
            <a:off x="2054224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7B178-2BA9-4D07-AC1E-EEEFD3842543}"/>
              </a:ext>
            </a:extLst>
          </p:cNvPr>
          <p:cNvSpPr txBox="1"/>
          <p:nvPr/>
        </p:nvSpPr>
        <p:spPr>
          <a:xfrm>
            <a:off x="3027363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550B3A-1488-F5E0-795E-AA6C04FA77E5}"/>
              </a:ext>
            </a:extLst>
          </p:cNvPr>
          <p:cNvSpPr/>
          <p:nvPr/>
        </p:nvSpPr>
        <p:spPr>
          <a:xfrm>
            <a:off x="4281487" y="134999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D7BA5A-A371-50F5-C487-6D59A9CAAB35}"/>
              </a:ext>
            </a:extLst>
          </p:cNvPr>
          <p:cNvSpPr/>
          <p:nvPr/>
        </p:nvSpPr>
        <p:spPr>
          <a:xfrm>
            <a:off x="5245099" y="134999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C9B08-D465-FA8F-BC39-7A5FE796728D}"/>
              </a:ext>
            </a:extLst>
          </p:cNvPr>
          <p:cNvSpPr txBox="1"/>
          <p:nvPr/>
        </p:nvSpPr>
        <p:spPr>
          <a:xfrm>
            <a:off x="4424361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269168-7774-0B8D-7501-EB1A6836C1FF}"/>
              </a:ext>
            </a:extLst>
          </p:cNvPr>
          <p:cNvSpPr txBox="1"/>
          <p:nvPr/>
        </p:nvSpPr>
        <p:spPr>
          <a:xfrm>
            <a:off x="5397500" y="980658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88BD883-4B48-77F5-2611-ECCD82C89EEA}"/>
              </a:ext>
            </a:extLst>
          </p:cNvPr>
          <p:cNvSpPr/>
          <p:nvPr/>
        </p:nvSpPr>
        <p:spPr>
          <a:xfrm>
            <a:off x="6691315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B13F74-7EA9-E467-C235-DDE8F4DE7A68}"/>
              </a:ext>
            </a:extLst>
          </p:cNvPr>
          <p:cNvSpPr/>
          <p:nvPr/>
        </p:nvSpPr>
        <p:spPr>
          <a:xfrm>
            <a:off x="7664452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16E33D-53A4-02A4-4E0A-A14DCFAD3D3C}"/>
              </a:ext>
            </a:extLst>
          </p:cNvPr>
          <p:cNvSpPr txBox="1"/>
          <p:nvPr/>
        </p:nvSpPr>
        <p:spPr>
          <a:xfrm>
            <a:off x="6834189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7320C2-8AF3-DC3D-81E4-2BFDE3107A6C}"/>
              </a:ext>
            </a:extLst>
          </p:cNvPr>
          <p:cNvSpPr txBox="1"/>
          <p:nvPr/>
        </p:nvSpPr>
        <p:spPr>
          <a:xfrm>
            <a:off x="7807328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7201703-55E1-9F74-025D-80C2F5591038}"/>
              </a:ext>
            </a:extLst>
          </p:cNvPr>
          <p:cNvSpPr/>
          <p:nvPr/>
        </p:nvSpPr>
        <p:spPr>
          <a:xfrm>
            <a:off x="9061452" y="1352552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4EC6C27-F810-69DB-F9A9-6E24F4EAF255}"/>
              </a:ext>
            </a:extLst>
          </p:cNvPr>
          <p:cNvSpPr/>
          <p:nvPr/>
        </p:nvSpPr>
        <p:spPr>
          <a:xfrm>
            <a:off x="10025064" y="1352551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27512D-0B53-6D37-3B55-378ABD0ED41F}"/>
              </a:ext>
            </a:extLst>
          </p:cNvPr>
          <p:cNvSpPr txBox="1"/>
          <p:nvPr/>
        </p:nvSpPr>
        <p:spPr>
          <a:xfrm>
            <a:off x="9204326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9A6580-B5B5-CF48-CCC2-E88CFC7ADCE5}"/>
              </a:ext>
            </a:extLst>
          </p:cNvPr>
          <p:cNvSpPr txBox="1"/>
          <p:nvPr/>
        </p:nvSpPr>
        <p:spPr>
          <a:xfrm>
            <a:off x="10177465" y="983219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73CA2C5-E2F7-3C5D-4CA7-87F552CB1E1E}"/>
              </a:ext>
            </a:extLst>
          </p:cNvPr>
          <p:cNvSpPr/>
          <p:nvPr/>
        </p:nvSpPr>
        <p:spPr>
          <a:xfrm>
            <a:off x="5508627" y="3162300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99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1C5548-B33A-24DF-73F0-533AA53C3A41}"/>
              </a:ext>
            </a:extLst>
          </p:cNvPr>
          <p:cNvSpPr/>
          <p:nvPr/>
        </p:nvSpPr>
        <p:spPr>
          <a:xfrm>
            <a:off x="6472239" y="3162299"/>
            <a:ext cx="962025" cy="962025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30082-97EB-28A6-42C4-718422BA9D1A}"/>
              </a:ext>
            </a:extLst>
          </p:cNvPr>
          <p:cNvSpPr txBox="1"/>
          <p:nvPr/>
        </p:nvSpPr>
        <p:spPr>
          <a:xfrm>
            <a:off x="5651501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95112E-3EAA-DD68-01A4-15738E9C7002}"/>
              </a:ext>
            </a:extLst>
          </p:cNvPr>
          <p:cNvSpPr txBox="1"/>
          <p:nvPr/>
        </p:nvSpPr>
        <p:spPr>
          <a:xfrm>
            <a:off x="6624640" y="2792967"/>
            <a:ext cx="676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next</a:t>
            </a:r>
            <a:endParaRPr lang="ko-KR" altLang="en-US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38E8620-E6B1-5D5D-C72F-E0D20B91D2EB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357566" y="1831004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6FF7B-DFF0-D5BD-E946-4778250D95F6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5767394" y="1831004"/>
            <a:ext cx="222245" cy="9619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CE75EFE-2765-7E56-41F4-D6AB6FCE7524}"/>
              </a:ext>
            </a:extLst>
          </p:cNvPr>
          <p:cNvCxnSpPr>
            <a:cxnSpLocks/>
          </p:cNvCxnSpPr>
          <p:nvPr/>
        </p:nvCxnSpPr>
        <p:spPr>
          <a:xfrm>
            <a:off x="8137531" y="1833208"/>
            <a:ext cx="9239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6163344-80EA-C21F-13A3-5C7411769790}"/>
              </a:ext>
            </a:extLst>
          </p:cNvPr>
          <p:cNvCxnSpPr>
            <a:cxnSpLocks/>
            <a:stCxn id="32" idx="0"/>
            <a:endCxn id="21" idx="2"/>
          </p:cNvCxnSpPr>
          <p:nvPr/>
        </p:nvCxnSpPr>
        <p:spPr>
          <a:xfrm flipV="1">
            <a:off x="6962778" y="2314577"/>
            <a:ext cx="209550" cy="4783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10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11350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해시테이블</a:t>
            </a:r>
            <a:r>
              <a:rPr lang="en-US" altLang="ko-KR" sz="2800" b="1" dirty="0"/>
              <a:t>(</a:t>
            </a:r>
            <a:r>
              <a:rPr lang="en-US" altLang="ko-KR" sz="2800" b="1" dirty="0" err="1"/>
              <a:t>HashTable</a:t>
            </a:r>
            <a:r>
              <a:rPr lang="en-US" altLang="ko-KR" sz="2800" b="1" dirty="0"/>
              <a:t>)</a:t>
            </a:r>
            <a:endParaRPr lang="en-US" altLang="ko-KR" sz="2800" dirty="0"/>
          </a:p>
        </p:txBody>
      </p:sp>
      <p:pic>
        <p:nvPicPr>
          <p:cNvPr id="1026" name="Picture 2" descr="https://blog.kakaocdn.net/dn/bTF67c/btqL7xx3OGw/DM8KEKU5x7dx6Nks4JR7K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38" y="1202457"/>
            <a:ext cx="6240023" cy="429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8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373A8DC-AA59-B84D-4898-071D5FAE6220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Queue</a:t>
            </a:r>
            <a:endParaRPr lang="ko-KR" altLang="en-US" sz="2800" b="1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96E1926-E405-AF3E-E493-A411885E9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1109663"/>
            <a:ext cx="7562850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995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자료구조] 스택 (Stack)">
            <a:extLst>
              <a:ext uri="{FF2B5EF4-FFF2-40B4-BE49-F238E27FC236}">
                <a16:creationId xmlns:a16="http://schemas.microsoft.com/office/drawing/2014/main" id="{DA24710C-D8F2-D1DA-F31A-0325CC53B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46" y="595116"/>
            <a:ext cx="3855920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603C09-3288-7E7D-9A64-0023CEBB7E55}"/>
              </a:ext>
            </a:extLst>
          </p:cNvPr>
          <p:cNvSpPr txBox="1"/>
          <p:nvPr/>
        </p:nvSpPr>
        <p:spPr>
          <a:xfrm>
            <a:off x="1901825" y="1010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Stack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7933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2367</TotalTime>
  <Words>474</Words>
  <Application>Microsoft Office PowerPoint</Application>
  <PresentationFormat>와이드스크린</PresentationFormat>
  <Paragraphs>190</Paragraphs>
  <Slides>30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2" baseType="lpstr">
      <vt:lpstr>Apple SD Gothic Neo</vt:lpstr>
      <vt:lpstr>Browallia New</vt:lpstr>
      <vt:lpstr>Heebo</vt:lpstr>
      <vt:lpstr>JetBrains Mono</vt:lpstr>
      <vt:lpstr>Merriweather-Light</vt:lpstr>
      <vt:lpstr>NanumBarunGothic</vt:lpstr>
      <vt:lpstr>Noto Serif KR</vt:lpstr>
      <vt:lpstr>Söhne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zahir7@outlook.kr</dc:creator>
  <cp:lastModifiedBy>ITSC</cp:lastModifiedBy>
  <cp:revision>38</cp:revision>
  <dcterms:created xsi:type="dcterms:W3CDTF">2023-01-10T16:13:44Z</dcterms:created>
  <dcterms:modified xsi:type="dcterms:W3CDTF">2024-12-24T12:44:36Z</dcterms:modified>
</cp:coreProperties>
</file>