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9" r:id="rId6"/>
    <p:sldId id="271" r:id="rId7"/>
    <p:sldId id="259" r:id="rId8"/>
    <p:sldId id="262" r:id="rId9"/>
    <p:sldId id="263" r:id="rId10"/>
    <p:sldId id="261" r:id="rId11"/>
    <p:sldId id="275" r:id="rId12"/>
    <p:sldId id="276" r:id="rId13"/>
    <p:sldId id="277" r:id="rId14"/>
    <p:sldId id="264" r:id="rId15"/>
    <p:sldId id="267" r:id="rId16"/>
    <p:sldId id="268" r:id="rId17"/>
    <p:sldId id="265" r:id="rId18"/>
    <p:sldId id="266" r:id="rId19"/>
    <p:sldId id="273" r:id="rId20"/>
    <p:sldId id="278" r:id="rId21"/>
    <p:sldId id="274" r:id="rId22"/>
    <p:sldId id="281" r:id="rId23"/>
    <p:sldId id="289" r:id="rId24"/>
    <p:sldId id="279" r:id="rId25"/>
    <p:sldId id="286" r:id="rId26"/>
    <p:sldId id="280" r:id="rId27"/>
    <p:sldId id="284" r:id="rId28"/>
    <p:sldId id="288" r:id="rId29"/>
    <p:sldId id="296" r:id="rId30"/>
    <p:sldId id="290" r:id="rId31"/>
    <p:sldId id="282" r:id="rId32"/>
    <p:sldId id="292" r:id="rId33"/>
    <p:sldId id="294" r:id="rId34"/>
    <p:sldId id="293" r:id="rId35"/>
    <p:sldId id="291" r:id="rId36"/>
    <p:sldId id="295" r:id="rId37"/>
    <p:sldId id="270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afe.nhnnext.org/programm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연습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박은종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0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Hello, </a:t>
            </a:r>
            <a:r>
              <a:rPr lang="en-US" altLang="ko-KR" dirty="0" smtClean="0"/>
              <a:t>world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86564" cy="515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Hello,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72477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4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" y="1340768"/>
            <a:ext cx="7724458" cy="467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4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2219"/>
            <a:ext cx="8640960" cy="521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5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Hello.c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/* This is test </a:t>
            </a:r>
          </a:p>
          <a:p>
            <a:pPr marL="0" indent="0">
              <a:buNone/>
            </a:pPr>
            <a:r>
              <a:rPr lang="ko-KR" altLang="en-US" sz="2400" dirty="0" smtClean="0"/>
              <a:t>수정날짜 </a:t>
            </a:r>
            <a:r>
              <a:rPr lang="en-US" altLang="ko-KR" sz="2400" dirty="0" smtClean="0"/>
              <a:t>: 2014. 2. 25 </a:t>
            </a:r>
          </a:p>
          <a:p>
            <a:pPr marL="0" indent="0">
              <a:buNone/>
            </a:pPr>
            <a:r>
              <a:rPr lang="ko-KR" altLang="en-US" sz="2400" dirty="0" smtClean="0"/>
              <a:t>작성자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박은종 </a:t>
            </a:r>
            <a:r>
              <a:rPr lang="en-US" altLang="ko-KR" sz="2400" dirty="0" smtClean="0"/>
              <a:t>*/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main(void)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274320" lvl="1" indent="0">
              <a:buNone/>
            </a:pPr>
            <a:r>
              <a:rPr lang="en-US" altLang="ko-KR" sz="2400" dirty="0" err="1"/>
              <a:t>printf</a:t>
            </a:r>
            <a:r>
              <a:rPr lang="en-US" altLang="ko-KR" sz="2400" dirty="0"/>
              <a:t>("Hello, World\n");</a:t>
            </a:r>
          </a:p>
          <a:p>
            <a:pPr marL="274320" lvl="1" indent="0">
              <a:buNone/>
            </a:pPr>
            <a:r>
              <a:rPr lang="en-US" altLang="ko-KR" sz="2400" dirty="0"/>
              <a:t>return 0;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1174"/>
            <a:ext cx="6662886" cy="466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6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48640" lvl="2" indent="0">
              <a:buNone/>
            </a:pPr>
            <a:endParaRPr lang="en-US" altLang="ko-KR" sz="2800" dirty="0" smtClean="0"/>
          </a:p>
          <a:p>
            <a:pPr marL="548640" lvl="2" indent="0">
              <a:buNone/>
            </a:pPr>
            <a:r>
              <a:rPr lang="ko-KR" altLang="en-US" sz="2400" dirty="0" smtClean="0"/>
              <a:t>출력         입력</a:t>
            </a:r>
            <a:endParaRPr lang="en-US" altLang="ko-KR" sz="2400" dirty="0" smtClean="0"/>
          </a:p>
          <a:p>
            <a:pPr marL="548640" lvl="2" indent="0">
              <a:buNone/>
            </a:pPr>
            <a:endParaRPr lang="en-US" altLang="ko-KR" sz="2800" dirty="0" smtClean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en-US" altLang="ko-KR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main(</a:t>
            </a:r>
            <a:r>
              <a:rPr lang="en-US" altLang="ko-KR" sz="2800" dirty="0">
                <a:solidFill>
                  <a:srgbClr val="FF0000"/>
                </a:solidFill>
              </a:rPr>
              <a:t>void</a:t>
            </a:r>
            <a:r>
              <a:rPr lang="en-US" altLang="ko-KR" sz="2800" dirty="0"/>
              <a:t>)</a:t>
            </a:r>
          </a:p>
          <a:p>
            <a:pPr marL="548640" lvl="2" indent="0">
              <a:buNone/>
            </a:pPr>
            <a:r>
              <a:rPr lang="en-US" altLang="ko-KR" sz="2800" dirty="0"/>
              <a:t>{</a:t>
            </a:r>
          </a:p>
          <a:p>
            <a:pPr marL="822960" lvl="3" indent="0">
              <a:buNone/>
            </a:pPr>
            <a:r>
              <a:rPr lang="en-US" altLang="ko-KR" sz="2800" dirty="0" err="1"/>
              <a:t>printf</a:t>
            </a:r>
            <a:r>
              <a:rPr lang="en-US" altLang="ko-KR" sz="2800" dirty="0"/>
              <a:t>("Hello, World\n");</a:t>
            </a:r>
          </a:p>
          <a:p>
            <a:pPr marL="822960" lvl="3" indent="0">
              <a:buNone/>
            </a:pPr>
            <a:r>
              <a:rPr lang="en-US" altLang="ko-KR" sz="2800" dirty="0"/>
              <a:t>return 0;</a:t>
            </a:r>
          </a:p>
          <a:p>
            <a:pPr marL="548640" lvl="2" indent="0">
              <a:buNone/>
            </a:pPr>
            <a:r>
              <a:rPr lang="en-US" altLang="ko-KR" sz="2800" dirty="0"/>
              <a:t>}</a:t>
            </a:r>
            <a:endParaRPr lang="ko-KR" altLang="en-US" sz="2800" dirty="0"/>
          </a:p>
          <a:p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1187624" y="220486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2555776" y="220486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“C </a:t>
            </a:r>
            <a:r>
              <a:rPr lang="ko-KR" altLang="en-US" dirty="0" smtClean="0"/>
              <a:t>언어는 하나의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함수와 여러 개의 함수들로 구성된다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함수는 프로그램의 처음 실행위치를 나타내고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언어로 작성된 프로그램은 반드시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함수를 한 개만 가진다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함수는 </a:t>
            </a:r>
            <a:r>
              <a:rPr lang="en-US" altLang="ko-KR" dirty="0" smtClean="0"/>
              <a:t>{</a:t>
            </a:r>
            <a:r>
              <a:rPr lang="ko-KR" altLang="en-US" dirty="0" smtClean="0"/>
              <a:t>로 시작하고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끝난다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필요하다면 헤더 파일을 지정한다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6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 smtClean="0"/>
              <a:t>본인의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주소를 출력한다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경기도 성남시 분당구 </a:t>
            </a:r>
            <a:r>
              <a:rPr lang="ko-KR" altLang="en-US" dirty="0" err="1" smtClean="0"/>
              <a:t>삼평동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ko-KR" altLang="en-US" dirty="0" smtClean="0"/>
              <a:t>전화번호 </a:t>
            </a:r>
            <a:r>
              <a:rPr lang="en-US" altLang="ko-KR" dirty="0" smtClean="0"/>
              <a:t>: 010-111- 2222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이외의 다른 데이터를 출력해 보자</a:t>
            </a:r>
            <a:endParaRPr lang="en-US" altLang="ko-KR" dirty="0" smtClean="0"/>
          </a:p>
          <a:p>
            <a:r>
              <a:rPr lang="ko-KR" altLang="en-US" dirty="0" smtClean="0"/>
              <a:t>다양한 형태의 출력이 가능하다</a:t>
            </a:r>
            <a:endParaRPr lang="en-US" altLang="ko-KR" dirty="0" smtClean="0"/>
          </a:p>
          <a:p>
            <a:r>
              <a:rPr lang="ko-KR" altLang="en-US" dirty="0" smtClean="0"/>
              <a:t>숫자를 출력해 보자</a:t>
            </a:r>
            <a:endParaRPr lang="en-US" altLang="ko-KR" dirty="0" smtClean="0"/>
          </a:p>
          <a:p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main(void){</a:t>
            </a:r>
          </a:p>
          <a:p>
            <a:pPr marL="274320" lvl="1" indent="0">
              <a:buNone/>
            </a:pPr>
            <a:endParaRPr lang="ko-KR" altLang="en-US" sz="2400" dirty="0"/>
          </a:p>
          <a:p>
            <a:pPr marL="548640" lvl="2" indent="0">
              <a:buNone/>
            </a:pPr>
            <a:r>
              <a:rPr lang="en-US" altLang="ko-KR" sz="2400" dirty="0" err="1"/>
              <a:t>printf</a:t>
            </a:r>
            <a:r>
              <a:rPr lang="en-US" altLang="ko-KR" sz="2400" dirty="0"/>
              <a:t>("Hello, World\n");</a:t>
            </a:r>
          </a:p>
          <a:p>
            <a:pPr marL="548640" lvl="2" indent="0">
              <a:buNone/>
            </a:pPr>
            <a:r>
              <a:rPr lang="en-US" altLang="ko-KR" sz="2400" dirty="0" err="1">
                <a:solidFill>
                  <a:srgbClr val="FF0000"/>
                </a:solidFill>
              </a:rPr>
              <a:t>printf</a:t>
            </a:r>
            <a:r>
              <a:rPr lang="en-US" altLang="ko-KR" sz="2400" dirty="0">
                <a:solidFill>
                  <a:srgbClr val="FF0000"/>
                </a:solidFill>
              </a:rPr>
              <a:t>("%d\n", 12345);</a:t>
            </a:r>
          </a:p>
          <a:p>
            <a:pPr marL="548640" lvl="2" indent="0">
              <a:buNone/>
            </a:pPr>
            <a:r>
              <a:rPr lang="en-US" altLang="ko-KR" sz="2400" dirty="0" smtClean="0"/>
              <a:t>return </a:t>
            </a:r>
            <a:r>
              <a:rPr lang="en-US" altLang="ko-KR" sz="2400" dirty="0"/>
              <a:t>0;</a:t>
            </a:r>
          </a:p>
          <a:p>
            <a:pPr marL="274320" lvl="1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228184" y="3933056"/>
            <a:ext cx="273630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%d</a:t>
            </a:r>
            <a:r>
              <a:rPr lang="ko-KR" altLang="en-US" dirty="0" smtClean="0"/>
              <a:t>를 서식 문자</a:t>
            </a:r>
            <a:r>
              <a:rPr lang="en-US" altLang="ko-KR" dirty="0" smtClean="0"/>
              <a:t>(conversion </a:t>
            </a:r>
            <a:r>
              <a:rPr lang="en-US" altLang="ko-KR" dirty="0" err="1" smtClean="0"/>
              <a:t>specifier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5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프로그램연습 수업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프로그램이란 무엇인가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언어는 어떤 프로그래밍 언어 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err="1" smtClean="0"/>
              <a:t>재밌고</a:t>
            </a:r>
            <a:r>
              <a:rPr lang="ko-KR" altLang="en-US" dirty="0" smtClean="0"/>
              <a:t> 신나는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문제 상황을 프로그래밍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내가 생각하는 것을 </a:t>
            </a:r>
            <a:r>
              <a:rPr lang="ko-KR" altLang="en-US" dirty="0" err="1" smtClean="0"/>
              <a:t>코딩하여</a:t>
            </a:r>
            <a:r>
              <a:rPr lang="ko-KR" altLang="en-US" dirty="0" smtClean="0"/>
              <a:t> 가시적으로 만들어본다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%d</a:t>
            </a:r>
            <a:r>
              <a:rPr lang="ko-KR" altLang="en-US" dirty="0" smtClean="0"/>
              <a:t>를 사용하여 다음을 출력해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My age : 20</a:t>
            </a:r>
          </a:p>
          <a:p>
            <a:r>
              <a:rPr lang="ko-KR" altLang="en-US" dirty="0" smtClean="0"/>
              <a:t>오늘은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7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프로그램에서 사용되는 자료를 저장하기 위한 공간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할당 받은 메모리의 주소 대신 부르는 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 실행 중에 값 변경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사용되기 이전에 선언 되어야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variable </a:t>
            </a:r>
            <a:r>
              <a:rPr lang="ko-KR" altLang="en-US" dirty="0" smtClean="0"/>
              <a:t>이라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5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main(void){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>
                <a:solidFill>
                  <a:srgbClr val="FF0000"/>
                </a:solidFill>
              </a:rPr>
              <a:t> = 0;     </a:t>
            </a:r>
            <a:r>
              <a:rPr lang="en-US" altLang="ko-KR" dirty="0" smtClean="0"/>
              <a:t>//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이라는 이름의 변수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// </a:t>
            </a:r>
            <a:r>
              <a:rPr lang="ko-KR" altLang="en-US" dirty="0" smtClean="0"/>
              <a:t>초기값이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}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변수가 정수형이고 정수의 저장이 가능한 메모리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공간을 할당한다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할당된 메모리 공간의 이름을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 하고 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 공간을 사용할 때 이 이름을 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변수를 선언만 하고 초기화 하지 않으면 쓰레기 값이 저장된다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7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선언과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main(void)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274320" lvl="1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num1, num2;</a:t>
            </a:r>
          </a:p>
          <a:p>
            <a:pPr marL="274320" lvl="1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num3=30, num4=40;</a:t>
            </a:r>
          </a:p>
          <a:p>
            <a:pPr marL="274320" lvl="1" indent="0">
              <a:buNone/>
            </a:pPr>
            <a:endParaRPr lang="ko-KR" altLang="en-US" sz="2000" dirty="0"/>
          </a:p>
          <a:p>
            <a:pPr marL="274320" lvl="1" indent="0">
              <a:buNone/>
            </a:pPr>
            <a:r>
              <a:rPr lang="pt-BR" altLang="ko-KR" sz="2000" dirty="0"/>
              <a:t>printf("num1:%d, num2:%d \n", num1, num2);</a:t>
            </a:r>
          </a:p>
          <a:p>
            <a:pPr marL="274320" lvl="1" indent="0">
              <a:buNone/>
            </a:pPr>
            <a:r>
              <a:rPr lang="en-US" altLang="ko-KR" sz="2000" dirty="0"/>
              <a:t>num1=10;</a:t>
            </a:r>
          </a:p>
          <a:p>
            <a:pPr marL="274320" lvl="1" indent="0">
              <a:buNone/>
            </a:pPr>
            <a:r>
              <a:rPr lang="en-US" altLang="ko-KR" sz="2000" dirty="0"/>
              <a:t>num2=20;</a:t>
            </a:r>
          </a:p>
          <a:p>
            <a:pPr marL="274320" lvl="1" indent="0">
              <a:buNone/>
            </a:pPr>
            <a:endParaRPr lang="ko-KR" altLang="en-US" sz="2000" dirty="0"/>
          </a:p>
          <a:p>
            <a:pPr marL="274320" lvl="1" indent="0">
              <a:buNone/>
            </a:pPr>
            <a:r>
              <a:rPr lang="pt-BR" altLang="ko-KR" sz="2000" dirty="0"/>
              <a:t>printf("num1:%d, num2:%d \n", num1, num2);</a:t>
            </a:r>
          </a:p>
          <a:p>
            <a:pPr marL="274320" lvl="1" indent="0">
              <a:buNone/>
            </a:pPr>
            <a:r>
              <a:rPr lang="pt-BR" altLang="ko-KR" sz="2000" dirty="0"/>
              <a:t>printf("num3:%d, num4:%d \n", num3, num4);</a:t>
            </a:r>
          </a:p>
          <a:p>
            <a:pPr marL="274320" lvl="1" indent="0">
              <a:buNone/>
            </a:pPr>
            <a:r>
              <a:rPr lang="en-US" altLang="ko-KR" sz="2000" dirty="0"/>
              <a:t>return 0</a:t>
            </a:r>
            <a:r>
              <a:rPr lang="en-US" altLang="ko-KR" sz="2000" dirty="0" smtClean="0"/>
              <a:t>;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9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LAB-3 </a:t>
            </a:r>
            <a:r>
              <a:rPr lang="ko-KR" altLang="en-US" dirty="0" smtClean="0"/>
              <a:t>덧셈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 </a:t>
            </a:r>
            <a:r>
              <a:rPr lang="en-US" altLang="ko-KR" dirty="0"/>
              <a:t>2</a:t>
            </a:r>
            <a:r>
              <a:rPr lang="ko-KR" altLang="en-US" dirty="0" smtClean="0"/>
              <a:t>를 각각 변수로 선언 하고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두수를 더하고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빼고</a:t>
            </a:r>
            <a:r>
              <a:rPr lang="en-US" altLang="ko-KR" dirty="0" smtClean="0"/>
              <a:t>(-), </a:t>
            </a:r>
            <a:r>
              <a:rPr lang="ko-KR" altLang="en-US" dirty="0" smtClean="0"/>
              <a:t>곱하고</a:t>
            </a:r>
            <a:r>
              <a:rPr lang="en-US" altLang="ko-KR" dirty="0" smtClean="0"/>
              <a:t>(*), </a:t>
            </a:r>
            <a:r>
              <a:rPr lang="ko-KR" altLang="en-US" dirty="0" smtClean="0"/>
              <a:t>나누기</a:t>
            </a:r>
            <a:r>
              <a:rPr lang="en-US" altLang="ko-KR" dirty="0" smtClean="0"/>
              <a:t>(/) </a:t>
            </a:r>
            <a:r>
              <a:rPr lang="ko-KR" altLang="en-US" dirty="0" smtClean="0"/>
              <a:t>한 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를 출력해보세요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8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 시 유의점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변수는 함수의 시작부분에 선언된다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변수의 이름은 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로 구성된다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언어는 대소문자를 구분한다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변수의 이름은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키워드도 변수의 이름으로 사용할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이름 사이에 공백이 있을 수 없다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변수의 이름을 정할 때는 변수의 역할에 어울리는</a:t>
            </a:r>
            <a:r>
              <a:rPr lang="en-US" altLang="ko-KR" dirty="0" smtClean="0">
                <a:solidFill>
                  <a:srgbClr val="FF0000"/>
                </a:solidFill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</a:rPr>
              <a:t>의미 있는 이름을 지어야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타입의 종류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53406"/>
              </p:ext>
            </p:extLst>
          </p:nvPr>
        </p:nvGraphicFramePr>
        <p:xfrm>
          <a:off x="899592" y="2060848"/>
          <a:ext cx="74888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/>
                <a:gridCol w="2496277"/>
                <a:gridCol w="2496277"/>
              </a:tblGrid>
              <a:tr h="341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자료형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값의 표현</a:t>
                      </a:r>
                      <a:endParaRPr lang="ko-KR" altLang="en-US" dirty="0"/>
                    </a:p>
                  </a:txBody>
                  <a:tcPr/>
                </a:tc>
              </a:tr>
              <a:tr h="3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</a:tr>
              <a:tr h="3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</a:tr>
              <a:tr h="3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</a:tr>
              <a:tr h="3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</a:tr>
              <a:tr h="3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</a:t>
                      </a:r>
                      <a:r>
                        <a:rPr lang="en-US" altLang="ko-KR" baseline="0" dirty="0" smtClean="0"/>
                        <a:t> 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</a:tr>
              <a:tr h="3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</a:t>
                      </a:r>
                      <a:endParaRPr lang="ko-KR" altLang="en-US" dirty="0"/>
                    </a:p>
                  </a:txBody>
                  <a:tcPr/>
                </a:tc>
              </a:tr>
              <a:tr h="3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</a:t>
                      </a:r>
                      <a:endParaRPr lang="ko-KR" altLang="en-US" dirty="0"/>
                    </a:p>
                  </a:txBody>
                  <a:tcPr/>
                </a:tc>
              </a:tr>
              <a:tr h="3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 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 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에서 각 변수 타입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정수</a:t>
            </a:r>
            <a:r>
              <a:rPr lang="ko-KR" altLang="en-US" dirty="0"/>
              <a:t>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%d</a:t>
            </a:r>
          </a:p>
          <a:p>
            <a:r>
              <a:rPr lang="ko-KR" altLang="en-US" dirty="0" smtClean="0"/>
              <a:t>문자형 </a:t>
            </a:r>
            <a:r>
              <a:rPr lang="en-US" altLang="ko-KR" dirty="0" smtClean="0"/>
              <a:t>%c</a:t>
            </a:r>
          </a:p>
          <a:p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%f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3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LAB-4 </a:t>
            </a:r>
            <a:r>
              <a:rPr lang="ko-KR" altLang="en-US" dirty="0" smtClean="0"/>
              <a:t>각 변수 타입에 따른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변수를 타입 별로 선언하고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이용해서 출력해 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출력결과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3.14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문자형 </a:t>
            </a:r>
            <a:r>
              <a:rPr lang="en-US" altLang="ko-KR" dirty="0" smtClean="0"/>
              <a:t>:  A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정수형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4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다음의 출력결과는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sz="2100" dirty="0" err="1"/>
              <a:t>int</a:t>
            </a:r>
            <a:r>
              <a:rPr lang="en-US" altLang="ko-KR" sz="2100" dirty="0"/>
              <a:t> main(void)</a:t>
            </a:r>
          </a:p>
          <a:p>
            <a:pPr marL="274320" lvl="1" indent="0">
              <a:buNone/>
            </a:pPr>
            <a:r>
              <a:rPr lang="en-US" altLang="ko-KR" sz="2100" dirty="0"/>
              <a:t>{</a:t>
            </a:r>
          </a:p>
          <a:p>
            <a:pPr marL="274320" lvl="1" indent="0">
              <a:buNone/>
            </a:pPr>
            <a:endParaRPr lang="ko-KR" altLang="en-US" sz="2100" dirty="0"/>
          </a:p>
          <a:p>
            <a:pPr marL="548640" lvl="2" indent="0">
              <a:buNone/>
            </a:pPr>
            <a:r>
              <a:rPr lang="en-US" altLang="ko-KR" sz="2100" dirty="0"/>
              <a:t>char </a:t>
            </a:r>
            <a:r>
              <a:rPr lang="en-US" altLang="ko-KR" sz="2100" dirty="0" err="1"/>
              <a:t>ch</a:t>
            </a:r>
            <a:r>
              <a:rPr lang="en-US" altLang="ko-KR" sz="2100" dirty="0"/>
              <a:t> = 'A';</a:t>
            </a:r>
          </a:p>
          <a:p>
            <a:pPr marL="548640" lvl="2" indent="0">
              <a:buNone/>
            </a:pPr>
            <a:r>
              <a:rPr lang="pt-BR" altLang="ko-KR" sz="2100" dirty="0"/>
              <a:t>printf("%c, %d\n", ch, ch);</a:t>
            </a:r>
          </a:p>
          <a:p>
            <a:pPr marL="274320" lvl="1" indent="0">
              <a:buNone/>
            </a:pPr>
            <a:endParaRPr lang="ko-KR" altLang="en-US" sz="2100" dirty="0"/>
          </a:p>
          <a:p>
            <a:pPr marL="274320" lvl="1" indent="0">
              <a:buNone/>
            </a:pPr>
            <a:r>
              <a:rPr lang="en-US" altLang="ko-KR" sz="2100" dirty="0" smtClean="0"/>
              <a:t>}</a:t>
            </a:r>
          </a:p>
          <a:p>
            <a:pPr marL="274320" lvl="1" indent="0">
              <a:buNone/>
            </a:pPr>
            <a:endParaRPr lang="en-US" altLang="ko-KR" sz="2100" dirty="0"/>
          </a:p>
          <a:p>
            <a:pPr marL="274320" lvl="1" indent="0">
              <a:buNone/>
            </a:pP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6188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우리는 무엇을 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프로그래밍 연습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매</a:t>
            </a:r>
            <a:r>
              <a:rPr lang="ko-KR" altLang="en-US" dirty="0"/>
              <a:t>일</a:t>
            </a:r>
            <a:r>
              <a:rPr lang="ko-KR" altLang="en-US" dirty="0" smtClean="0"/>
              <a:t> 프로그래밍에 투자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예습하기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수업 카페 </a:t>
            </a:r>
            <a:endParaRPr lang="en-US" altLang="ko-KR" dirty="0" smtClean="0"/>
          </a:p>
          <a:p>
            <a:pPr lvl="1"/>
            <a:r>
              <a:rPr lang="en-US" altLang="ko-KR" sz="3200" dirty="0">
                <a:hlinkClick r:id="rId2"/>
              </a:rPr>
              <a:t>http://</a:t>
            </a:r>
            <a:r>
              <a:rPr lang="en-US" altLang="ko-KR" sz="3200" dirty="0" smtClean="0">
                <a:hlinkClick r:id="rId2"/>
              </a:rPr>
              <a:t>cafe.nhnnext.org/programming</a:t>
            </a:r>
            <a:endParaRPr lang="en-US" altLang="ko-KR" sz="3200" dirty="0" smtClean="0"/>
          </a:p>
          <a:p>
            <a:pPr lvl="1"/>
            <a:endParaRPr lang="en-US" altLang="ko-KR" sz="3200" dirty="0" smtClean="0"/>
          </a:p>
          <a:p>
            <a:r>
              <a:rPr lang="ko-KR" altLang="en-US" dirty="0" smtClean="0"/>
              <a:t>참고서적</a:t>
            </a:r>
            <a:endParaRPr lang="en-US" altLang="ko-KR" dirty="0" smtClean="0"/>
          </a:p>
          <a:p>
            <a:pPr lvl="1"/>
            <a:r>
              <a:rPr lang="ko-KR" altLang="en-US" sz="2600" dirty="0" smtClean="0"/>
              <a:t>열혈 </a:t>
            </a:r>
            <a:r>
              <a:rPr lang="en-US" altLang="ko-KR" sz="2600" dirty="0" smtClean="0"/>
              <a:t>C </a:t>
            </a:r>
            <a:r>
              <a:rPr lang="ko-KR" altLang="en-US" sz="2600" dirty="0" smtClean="0"/>
              <a:t>프로그래밍 </a:t>
            </a:r>
            <a:r>
              <a:rPr lang="en-US" altLang="ko-KR" sz="2600" dirty="0" smtClean="0"/>
              <a:t>– </a:t>
            </a:r>
            <a:r>
              <a:rPr lang="ko-KR" altLang="en-US" sz="2600" dirty="0" smtClean="0"/>
              <a:t>오렌지 미디어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68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비트와 바이트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bit : </a:t>
            </a:r>
            <a:r>
              <a:rPr lang="ko-KR" altLang="en-US" dirty="0" smtClean="0"/>
              <a:t>컴퓨터가 표현하는 데이터의 최소 단위로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하나의 값을 저장할 수 있는 메모리의 크기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byte : 1byte = 8bit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2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표현</a:t>
            </a:r>
            <a:r>
              <a:rPr lang="en-US" altLang="ko-KR" dirty="0" smtClean="0"/>
              <a:t>- 2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자료를 표현한다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숫자나 문자도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조합으로 표현된다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	 0           0000000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 1           0000001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	 2           0000010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 3           0000011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 4           0000100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	 5           0000101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66707" y="2204864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71800" y="2204864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4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진수로 표현하면 길이가 길어지므로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진수를 사용하기도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 9                 9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	10		A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11		B</a:t>
            </a:r>
          </a:p>
          <a:p>
            <a:pPr marL="0" indent="0">
              <a:buNone/>
            </a:pPr>
            <a:r>
              <a:rPr lang="en-US" altLang="ko-KR" dirty="0" smtClean="0"/>
              <a:t>	12		C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13		D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14		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15		F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16	        10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66707" y="1988840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3808" y="1988840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err="1"/>
              <a:t>int</a:t>
            </a:r>
            <a:r>
              <a:rPr lang="en-US" altLang="ko-KR" sz="2800" dirty="0"/>
              <a:t> main(void)</a:t>
            </a:r>
          </a:p>
          <a:p>
            <a:pPr marL="0" indent="0">
              <a:buNone/>
            </a:pPr>
            <a:r>
              <a:rPr lang="en-US" altLang="ko-KR" sz="2800" dirty="0"/>
              <a:t>{</a:t>
            </a:r>
          </a:p>
          <a:p>
            <a:pPr marL="274320" lvl="1" indent="0">
              <a:buNone/>
            </a:pPr>
            <a:r>
              <a:rPr lang="en-US" altLang="ko-KR" sz="2500" dirty="0" err="1"/>
              <a:t>int</a:t>
            </a:r>
            <a:r>
              <a:rPr lang="en-US" altLang="ko-KR" sz="2500" dirty="0"/>
              <a:t> num1 = 10;</a:t>
            </a:r>
          </a:p>
          <a:p>
            <a:pPr marL="274320" lvl="1" indent="0">
              <a:buNone/>
            </a:pPr>
            <a:r>
              <a:rPr lang="en-US" altLang="ko-KR" sz="2500" dirty="0" err="1"/>
              <a:t>int</a:t>
            </a:r>
            <a:r>
              <a:rPr lang="en-US" altLang="ko-KR" sz="2500" dirty="0"/>
              <a:t> num2 = 0xA;</a:t>
            </a:r>
          </a:p>
          <a:p>
            <a:pPr marL="274320" lvl="1" indent="0">
              <a:buNone/>
            </a:pPr>
            <a:r>
              <a:rPr lang="en-US" altLang="ko-KR" sz="2500" dirty="0" err="1"/>
              <a:t>int</a:t>
            </a:r>
            <a:r>
              <a:rPr lang="en-US" altLang="ko-KR" sz="2500" dirty="0"/>
              <a:t> num3 = 012;</a:t>
            </a:r>
          </a:p>
          <a:p>
            <a:pPr marL="274320" lvl="1" indent="0">
              <a:buNone/>
            </a:pPr>
            <a:endParaRPr lang="ko-KR" altLang="en-US" sz="2500" dirty="0"/>
          </a:p>
          <a:p>
            <a:pPr marL="274320" lvl="1" indent="0">
              <a:buNone/>
            </a:pPr>
            <a:r>
              <a:rPr lang="pt-BR" altLang="ko-KR" sz="2500" dirty="0"/>
              <a:t>printf("%d, %X, %o", num1, num2, num3</a:t>
            </a:r>
            <a:r>
              <a:rPr lang="pt-BR" altLang="ko-KR" sz="2500" dirty="0" smtClean="0"/>
              <a:t>);</a:t>
            </a:r>
            <a:endParaRPr lang="ko-KR" altLang="en-US" sz="2800" dirty="0"/>
          </a:p>
          <a:p>
            <a:pPr marL="0" indent="0">
              <a:buNone/>
            </a:pPr>
            <a:r>
              <a:rPr lang="en-US" altLang="ko-KR" sz="2800" dirty="0" smtClean="0"/>
              <a:t>}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ko-KR" altLang="en-US" sz="2800" dirty="0" smtClean="0"/>
              <a:t>숫자 </a:t>
            </a:r>
            <a:r>
              <a:rPr lang="en-US" altLang="ko-KR" sz="2800" dirty="0" smtClean="0"/>
              <a:t>1256</a:t>
            </a:r>
            <a:r>
              <a:rPr lang="ko-KR" altLang="en-US" sz="2800" dirty="0" smtClean="0"/>
              <a:t>을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진수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8</a:t>
            </a:r>
            <a:r>
              <a:rPr lang="ko-KR" altLang="en-US" sz="2800" dirty="0" smtClean="0"/>
              <a:t>진수</a:t>
            </a:r>
            <a:r>
              <a:rPr lang="en-US" altLang="ko-KR" sz="2800" dirty="0" smtClean="0"/>
              <a:t>, 16</a:t>
            </a:r>
            <a:r>
              <a:rPr lang="ko-KR" altLang="en-US" sz="2800" dirty="0" smtClean="0"/>
              <a:t>진수로 출력해보자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각각 표현해 보세요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18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 표현해 보세요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 사용한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정수를 저장하기 위해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메모리를 사용하겠다는 뜻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-2,147,483,647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+2,147,483,647 </a:t>
            </a:r>
            <a:r>
              <a:rPr lang="ko-KR" altLang="en-US" dirty="0" smtClean="0"/>
              <a:t>이하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변수의 타입에 대해 더 알아보기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서식에 대해 더 알아보기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01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시간에는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ko-KR" altLang="en-US" dirty="0" smtClean="0"/>
              <a:t>관리를 위한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 알기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타입에 대하여 더 자세히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 smtClean="0"/>
              <a:t>에서 사용되는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2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학기 일정은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시간 수업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위주의 프로그래밍 연습 수업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평가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중간 과제 </a:t>
            </a:r>
            <a:r>
              <a:rPr lang="en-US" altLang="ko-KR" dirty="0" smtClean="0"/>
              <a:t>40%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기말 과제 </a:t>
            </a:r>
            <a:r>
              <a:rPr lang="en-US" altLang="ko-KR" dirty="0" smtClean="0"/>
              <a:t>40%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필기 시험 </a:t>
            </a:r>
            <a:r>
              <a:rPr lang="en-US" altLang="ko-KR" dirty="0" smtClean="0"/>
              <a:t>20%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8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7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1"/>
            <a:ext cx="2304256" cy="235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11560" y="4293096"/>
            <a:ext cx="2376264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코딩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 C, Java, C++…)</a:t>
            </a:r>
            <a:endParaRPr lang="ko-KR" altLang="en-US" sz="2400" dirty="0"/>
          </a:p>
        </p:txBody>
      </p:sp>
      <p:sp>
        <p:nvSpPr>
          <p:cNvPr id="11" name="정육면체 10"/>
          <p:cNvSpPr/>
          <p:nvPr/>
        </p:nvSpPr>
        <p:spPr>
          <a:xfrm>
            <a:off x="3923928" y="4437112"/>
            <a:ext cx="2016224" cy="1224136"/>
          </a:xfrm>
          <a:prstGeom prst="cub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Compiler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131840" y="504918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226008" y="5033074"/>
            <a:ext cx="588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293096"/>
            <a:ext cx="1569631" cy="15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사각형 설명선 16"/>
          <p:cNvSpPr/>
          <p:nvPr/>
        </p:nvSpPr>
        <p:spPr>
          <a:xfrm>
            <a:off x="6948264" y="3284984"/>
            <a:ext cx="2001679" cy="864096"/>
          </a:xfrm>
          <a:prstGeom prst="wedgeRoundRectCallo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컴퓨터에서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1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사람과 컴파일러가 이해할 수 있는 약속된 형태의 언어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컴파일러가 하는 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언어로 작성된 프로그램을 컴퓨터가 이해할 수 있도록 기계어로 번역하는 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하는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1972</a:t>
            </a:r>
            <a:r>
              <a:rPr lang="ko-KR" altLang="en-US" dirty="0" smtClean="0"/>
              <a:t>년 미국의 </a:t>
            </a:r>
            <a:r>
              <a:rPr lang="en-US" altLang="ko-KR" dirty="0" smtClean="0"/>
              <a:t>ATDT Bell </a:t>
            </a:r>
            <a:r>
              <a:rPr lang="ko-KR" altLang="en-US" dirty="0" smtClean="0"/>
              <a:t>연구소에서 </a:t>
            </a:r>
            <a:r>
              <a:rPr lang="en-US" altLang="ko-KR" dirty="0" smtClean="0"/>
              <a:t>Dennis Ritchie</a:t>
            </a:r>
            <a:r>
              <a:rPr lang="ko-KR" altLang="en-US" dirty="0" smtClean="0"/>
              <a:t>에 의해서 </a:t>
            </a:r>
            <a:r>
              <a:rPr lang="en-US" altLang="ko-KR" dirty="0" smtClean="0"/>
              <a:t>C language </a:t>
            </a:r>
            <a:r>
              <a:rPr lang="ko-KR" altLang="en-US" dirty="0" smtClean="0"/>
              <a:t>이전에 </a:t>
            </a:r>
            <a:r>
              <a:rPr lang="en-US" altLang="ko-KR" dirty="0" smtClean="0"/>
              <a:t>B language</a:t>
            </a:r>
            <a:r>
              <a:rPr lang="ko-KR" altLang="en-US" dirty="0"/>
              <a:t>를</a:t>
            </a:r>
            <a:r>
              <a:rPr lang="ko-KR" altLang="en-US" dirty="0" smtClean="0"/>
              <a:t> 보완하여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운영체제를 위한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언어로 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컴파일러 언어로 효율적인 언어이다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절차지향적 언어이다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성능이 좋다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Visual Studio 2012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7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프로그램 완성 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59832" y="1412776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59832" y="2348880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59832" y="4149080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2987824" y="3212977"/>
            <a:ext cx="2376264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에러 발생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3059832" y="5013176"/>
            <a:ext cx="2232248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에러발생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5949280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실행파일 생성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4103948" y="2062054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139952" y="2996952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139952" y="3933056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139952" y="4797152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139952" y="5733256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1520" y="3248981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 수정</a:t>
            </a:r>
            <a:endParaRPr lang="ko-KR" altLang="en-US" dirty="0"/>
          </a:p>
        </p:txBody>
      </p:sp>
      <p:sp>
        <p:nvSpPr>
          <p:cNvPr id="19" name="왼쪽 화살표 18"/>
          <p:cNvSpPr/>
          <p:nvPr/>
        </p:nvSpPr>
        <p:spPr>
          <a:xfrm>
            <a:off x="2483768" y="3501006"/>
            <a:ext cx="504056" cy="1440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로 굽은 화살표 20"/>
          <p:cNvSpPr/>
          <p:nvPr/>
        </p:nvSpPr>
        <p:spPr>
          <a:xfrm flipH="1">
            <a:off x="1367644" y="3933056"/>
            <a:ext cx="1620180" cy="54006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굽은 화살표 23"/>
          <p:cNvSpPr/>
          <p:nvPr/>
        </p:nvSpPr>
        <p:spPr>
          <a:xfrm>
            <a:off x="1367644" y="2600908"/>
            <a:ext cx="1620180" cy="540060"/>
          </a:xfrm>
          <a:prstGeom prst="ben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9992" y="37890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NO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83768" y="3212976"/>
            <a:ext cx="7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 YES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11870" y="4067780"/>
            <a:ext cx="7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 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9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2490</TotalTime>
  <Words>917</Words>
  <Application>Microsoft Office PowerPoint</Application>
  <PresentationFormat>화면 슬라이드 쇼(4:3)</PresentationFormat>
  <Paragraphs>284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원본</vt:lpstr>
      <vt:lpstr>프로그래밍 연습 C언어</vt:lpstr>
      <vt:lpstr>프로그램연습 수업</vt:lpstr>
      <vt:lpstr>우리는 무엇을 할 것인가?</vt:lpstr>
      <vt:lpstr>한 학기 일정은</vt:lpstr>
      <vt:lpstr>프로그래밍 이란?</vt:lpstr>
      <vt:lpstr>프로그래밍 이란?</vt:lpstr>
      <vt:lpstr>C 언어는 무엇인가?</vt:lpstr>
      <vt:lpstr>개발 환경 </vt:lpstr>
      <vt:lpstr>C 프로그램 완성 과정</vt:lpstr>
      <vt:lpstr>Hello, world </vt:lpstr>
      <vt:lpstr>Hello, World</vt:lpstr>
      <vt:lpstr>Hello, world</vt:lpstr>
      <vt:lpstr>Hello, world</vt:lpstr>
      <vt:lpstr>Hello.c</vt:lpstr>
      <vt:lpstr>함수</vt:lpstr>
      <vt:lpstr>함수</vt:lpstr>
      <vt:lpstr>C 언어의 구조</vt:lpstr>
      <vt:lpstr>LAB -1</vt:lpstr>
      <vt:lpstr>printf() 함수</vt:lpstr>
      <vt:lpstr>LAB-2</vt:lpstr>
      <vt:lpstr>변수</vt:lpstr>
      <vt:lpstr>변수의 선언</vt:lpstr>
      <vt:lpstr>변수 선언과 초기화</vt:lpstr>
      <vt:lpstr>LAB-3 덧셈 프로그램</vt:lpstr>
      <vt:lpstr>변수 선언 시 유의점</vt:lpstr>
      <vt:lpstr>변수 타입의 종류</vt:lpstr>
      <vt:lpstr>printf() 에서 각 변수 타입 출력하기</vt:lpstr>
      <vt:lpstr>LAB-4 각 변수 타입에 따른 printf() 출력하기</vt:lpstr>
      <vt:lpstr>다음의 출력결과는?</vt:lpstr>
      <vt:lpstr>비트와 바이트</vt:lpstr>
      <vt:lpstr>데이터의 표현- 2진수</vt:lpstr>
      <vt:lpstr>10진수와 16진수</vt:lpstr>
      <vt:lpstr>10진수, 16진수, 8진수</vt:lpstr>
      <vt:lpstr>문제-1</vt:lpstr>
      <vt:lpstr>지금까지 사용한 int는 ?</vt:lpstr>
      <vt:lpstr>숙제</vt:lpstr>
      <vt:lpstr>다음 시간에는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nhn next</cp:lastModifiedBy>
  <cp:revision>61</cp:revision>
  <dcterms:created xsi:type="dcterms:W3CDTF">2014-02-26T05:35:58Z</dcterms:created>
  <dcterms:modified xsi:type="dcterms:W3CDTF">2014-03-06T13:19:39Z</dcterms:modified>
</cp:coreProperties>
</file>