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ghnIP0L7XZ+P9SGN1QP6cxCdx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876" y="-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954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9fe7d10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99fe7d10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9fe7d10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599fe7d10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9fe7d10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599fe7d10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9fe7d10c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599fe7d10c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9fe7d10c_0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599fe7d10c_0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9fe7d10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99fe7d10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9fe7d10c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599fe7d10c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599fe7d10c_0_30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599fe7d10c_0_30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g599fe7d10c_0_30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599fe7d10c_0_307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599fe7d10c_0_307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g599fe7d10c_0_30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599fe7d10c_0_35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g599fe7d10c_0_35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g599fe7d10c_0_358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599fe7d10c_0_358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599fe7d10c_0_35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9fe7d10c_0_36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599fe7d10c_0_31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g599fe7d10c_0_31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g599fe7d10c_0_31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599fe7d10c_0_3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599fe7d10c_0_3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g599fe7d10c_0_3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g599fe7d10c_0_3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g599fe7d10c_0_3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599fe7d10c_0_3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599fe7d10c_0_3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599fe7d10c_0_32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g599fe7d10c_0_32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g599fe7d10c_0_3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599fe7d10c_0_3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599fe7d10c_0_32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g599fe7d10c_0_32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599fe7d10c_0_3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99fe7d10c_0_33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599fe7d10c_0_3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599fe7d10c_0_33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599fe7d10c_0_33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g599fe7d10c_0_33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g599fe7d10c_0_3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599fe7d10c_0_34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599fe7d10c_0_34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599fe7d10c_0_3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99fe7d10c_0_34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g599fe7d10c_0_3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g599fe7d10c_0_346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599fe7d10c_0_346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g599fe7d10c_0_3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599fe7d10c_0_3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599fe7d10c_0_35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g599fe7d10c_0_35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g599fe7d10c_0_353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g599fe7d10c_0_3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99fe7d10c_0_30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599fe7d10c_0_30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599fe7d10c_0_30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99fe7d10c_0_27"/>
          <p:cNvSpPr txBox="1">
            <a:spLocks noGrp="1"/>
          </p:cNvSpPr>
          <p:nvPr>
            <p:ph type="title"/>
          </p:nvPr>
        </p:nvSpPr>
        <p:spPr>
          <a:xfrm>
            <a:off x="872850" y="209475"/>
            <a:ext cx="790539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200" dirty="0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Feedback Collection and Rating System for Stores</a:t>
            </a:r>
            <a:endParaRPr sz="4200" dirty="0">
              <a:solidFill>
                <a:srgbClr val="F3F3F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sp>
        <p:nvSpPr>
          <p:cNvPr id="73" name="Google Shape;73;g599fe7d10c_0_27"/>
          <p:cNvSpPr txBox="1">
            <a:spLocks noGrp="1"/>
          </p:cNvSpPr>
          <p:nvPr>
            <p:ph type="subTitle" idx="4294967295"/>
          </p:nvPr>
        </p:nvSpPr>
        <p:spPr>
          <a:xfrm>
            <a:off x="867275" y="1724550"/>
            <a:ext cx="7517100" cy="3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dk1"/>
                </a:solidFill>
              </a:rPr>
              <a:t>ACMS Group 7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i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i="1">
                <a:solidFill>
                  <a:schemeClr val="dk1"/>
                </a:solidFill>
              </a:rPr>
              <a:t>Mentor -  Mr. Gourav Sharma</a:t>
            </a:r>
            <a:endParaRPr sz="1600" b="1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Ankita Rai</a:t>
            </a:r>
            <a:endParaRPr sz="1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Nipun Soni</a:t>
            </a:r>
            <a:endParaRPr sz="1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Shikha </a:t>
            </a:r>
            <a:endParaRPr sz="1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Shruti Kalra</a:t>
            </a:r>
            <a:br>
              <a:rPr lang="en" sz="1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" sz="1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Shuchita Dobhal</a:t>
            </a:r>
            <a:endParaRPr sz="1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Indira Gandhi Delhi Technical University for Women</a:t>
            </a:r>
            <a:endParaRPr sz="1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4" name="Google Shape;74;g599fe7d10c_0_27"/>
          <p:cNvPicPr preferRelativeResize="0"/>
          <p:nvPr/>
        </p:nvPicPr>
        <p:blipFill rotWithShape="1">
          <a:blip r:embed="rId3">
            <a:alphaModFix/>
          </a:blip>
          <a:srcRect l="17517" r="17698"/>
          <a:stretch/>
        </p:blipFill>
        <p:spPr>
          <a:xfrm>
            <a:off x="993050" y="3250900"/>
            <a:ext cx="1556323" cy="1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9fe7d10c_0_44"/>
          <p:cNvSpPr txBox="1">
            <a:spLocks noGrp="1"/>
          </p:cNvSpPr>
          <p:nvPr>
            <p:ph type="title" idx="4294967295"/>
          </p:nvPr>
        </p:nvSpPr>
        <p:spPr>
          <a:xfrm>
            <a:off x="307175" y="483550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80" name="Google Shape;80;g599fe7d10c_0_44"/>
          <p:cNvSpPr txBox="1">
            <a:spLocks noGrp="1"/>
          </p:cNvSpPr>
          <p:nvPr>
            <p:ph type="title" idx="4294967295"/>
          </p:nvPr>
        </p:nvSpPr>
        <p:spPr>
          <a:xfrm>
            <a:off x="383375" y="1335550"/>
            <a:ext cx="39993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Currently, Amazon customers can opt for their nearby store shop as delivery address where store owners play a critical role in package management.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product focuses on enhancing customer service by taking feedback from them and setting up a reward system for the store owners.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g599fe7d10c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50" y="273050"/>
            <a:ext cx="4220000" cy="21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599fe7d10c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650" y="2724150"/>
            <a:ext cx="4220000" cy="215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9fe7d10c_0_58"/>
          <p:cNvSpPr txBox="1">
            <a:spLocks noGrp="1"/>
          </p:cNvSpPr>
          <p:nvPr>
            <p:ph type="body" idx="4294967295"/>
          </p:nvPr>
        </p:nvSpPr>
        <p:spPr>
          <a:xfrm>
            <a:off x="-424550" y="788350"/>
            <a:ext cx="5362310" cy="4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 online feedback questionnaire having three questions for rating the customer experience is provided to all the customers.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store performance evaluation system evaluates the performance of a store on the basis of the following traits: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■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average customer feedback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■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no. of successful packages delivered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■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no. of failed deliveries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■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successful pickups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■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pickup failures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■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lost packages.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lang="en" sz="15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reward notification is sent to the store owner’s mobile app whose performance matches or exceeds the Amazon criteria.</a:t>
            </a:r>
            <a:endParaRPr sz="15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g599fe7d10c_0_58"/>
          <p:cNvSpPr txBox="1">
            <a:spLocks noGrp="1"/>
          </p:cNvSpPr>
          <p:nvPr>
            <p:ph type="title" idx="4294967295"/>
          </p:nvPr>
        </p:nvSpPr>
        <p:spPr>
          <a:xfrm>
            <a:off x="5026934" y="168820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dirty="0">
                <a:solidFill>
                  <a:schemeClr val="dk1"/>
                </a:solidFill>
              </a:rPr>
              <a:t>Technical Solutions</a:t>
            </a:r>
            <a:endParaRPr dirty="0"/>
          </a:p>
        </p:txBody>
      </p:sp>
      <p:sp>
        <p:nvSpPr>
          <p:cNvPr id="89" name="Google Shape;89;g599fe7d10c_0_58"/>
          <p:cNvSpPr txBox="1">
            <a:spLocks noGrp="1"/>
          </p:cNvSpPr>
          <p:nvPr>
            <p:ph type="title" idx="4294967295"/>
          </p:nvPr>
        </p:nvSpPr>
        <p:spPr>
          <a:xfrm>
            <a:off x="688525" y="376600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dirty="0">
                <a:solidFill>
                  <a:schemeClr val="dk1"/>
                </a:solidFill>
              </a:rPr>
              <a:t>Scope</a:t>
            </a:r>
            <a:endParaRPr dirty="0"/>
          </a:p>
        </p:txBody>
      </p:sp>
      <p:sp>
        <p:nvSpPr>
          <p:cNvPr id="90" name="Google Shape;90;g599fe7d10c_0_58"/>
          <p:cNvSpPr txBox="1">
            <a:spLocks noGrp="1"/>
          </p:cNvSpPr>
          <p:nvPr>
            <p:ph type="title" idx="4294967295"/>
          </p:nvPr>
        </p:nvSpPr>
        <p:spPr>
          <a:xfrm>
            <a:off x="4839713" y="792270"/>
            <a:ext cx="4302900" cy="3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Fetching data from the database to display it on the page done by implementing thymeleaf format in both frontend and backend.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Customer feedback taken from the customer is stored in </a:t>
            </a:r>
            <a:r>
              <a:rPr lang="en" sz="16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MongoDB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66" y="2925290"/>
            <a:ext cx="1167239" cy="20750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39" y="2925289"/>
            <a:ext cx="1167239" cy="20750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g599fe7d10c_0_523"/>
          <p:cNvGrpSpPr/>
          <p:nvPr/>
        </p:nvGrpSpPr>
        <p:grpSpPr>
          <a:xfrm>
            <a:off x="363025" y="487650"/>
            <a:ext cx="8395306" cy="4320600"/>
            <a:chOff x="363025" y="335250"/>
            <a:chExt cx="8395306" cy="4320600"/>
          </a:xfrm>
        </p:grpSpPr>
        <p:sp>
          <p:nvSpPr>
            <p:cNvPr id="96" name="Google Shape;96;g599fe7d10c_0_523"/>
            <p:cNvSpPr/>
            <p:nvPr/>
          </p:nvSpPr>
          <p:spPr>
            <a:xfrm>
              <a:off x="363025" y="2093976"/>
              <a:ext cx="1483800" cy="77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Customer Feedback</a:t>
              </a:r>
              <a:endParaRPr sz="1800"/>
            </a:p>
          </p:txBody>
        </p:sp>
        <p:sp>
          <p:nvSpPr>
            <p:cNvPr id="97" name="Google Shape;97;g599fe7d10c_0_523"/>
            <p:cNvSpPr/>
            <p:nvPr/>
          </p:nvSpPr>
          <p:spPr>
            <a:xfrm>
              <a:off x="2482973" y="1917608"/>
              <a:ext cx="1483800" cy="1124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Frontend</a:t>
              </a:r>
              <a:endParaRPr sz="1800"/>
            </a:p>
          </p:txBody>
        </p:sp>
        <p:grpSp>
          <p:nvGrpSpPr>
            <p:cNvPr id="98" name="Google Shape;98;g599fe7d10c_0_523"/>
            <p:cNvGrpSpPr/>
            <p:nvPr/>
          </p:nvGrpSpPr>
          <p:grpSpPr>
            <a:xfrm>
              <a:off x="4568164" y="1636776"/>
              <a:ext cx="1805700" cy="1694100"/>
              <a:chOff x="4568164" y="1636776"/>
              <a:chExt cx="1805700" cy="1694100"/>
            </a:xfrm>
          </p:grpSpPr>
          <p:sp>
            <p:nvSpPr>
              <p:cNvPr id="99" name="Google Shape;99;g599fe7d10c_0_523"/>
              <p:cNvSpPr/>
              <p:nvPr/>
            </p:nvSpPr>
            <p:spPr>
              <a:xfrm>
                <a:off x="4568164" y="1636776"/>
                <a:ext cx="1805700" cy="1694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Backend</a:t>
                </a:r>
                <a:endParaRPr sz="18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g599fe7d10c_0_523"/>
              <p:cNvSpPr/>
              <p:nvPr/>
            </p:nvSpPr>
            <p:spPr>
              <a:xfrm>
                <a:off x="4826370" y="2154776"/>
                <a:ext cx="1483800" cy="11202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MongoDB</a:t>
                </a:r>
                <a:endParaRPr sz="1800"/>
              </a:p>
            </p:txBody>
          </p:sp>
        </p:grpSp>
        <p:sp>
          <p:nvSpPr>
            <p:cNvPr id="101" name="Google Shape;101;g599fe7d10c_0_523"/>
            <p:cNvSpPr/>
            <p:nvPr/>
          </p:nvSpPr>
          <p:spPr>
            <a:xfrm>
              <a:off x="6949440" y="335250"/>
              <a:ext cx="1805700" cy="1120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Store Rating Search</a:t>
              </a:r>
              <a:endParaRPr sz="1800"/>
            </a:p>
          </p:txBody>
        </p:sp>
        <p:sp>
          <p:nvSpPr>
            <p:cNvPr id="102" name="Google Shape;102;g599fe7d10c_0_523"/>
            <p:cNvSpPr/>
            <p:nvPr/>
          </p:nvSpPr>
          <p:spPr>
            <a:xfrm>
              <a:off x="6949440" y="3535650"/>
              <a:ext cx="1805700" cy="1120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Other Applications</a:t>
              </a:r>
              <a:endParaRPr sz="1800"/>
            </a:p>
          </p:txBody>
        </p:sp>
        <p:grpSp>
          <p:nvGrpSpPr>
            <p:cNvPr id="103" name="Google Shape;103;g599fe7d10c_0_523"/>
            <p:cNvGrpSpPr/>
            <p:nvPr/>
          </p:nvGrpSpPr>
          <p:grpSpPr>
            <a:xfrm>
              <a:off x="6952631" y="1636776"/>
              <a:ext cx="1805700" cy="1694100"/>
              <a:chOff x="6086031" y="2769198"/>
              <a:chExt cx="1805700" cy="1694100"/>
            </a:xfrm>
          </p:grpSpPr>
          <p:sp>
            <p:nvSpPr>
              <p:cNvPr id="104" name="Google Shape;104;g599fe7d10c_0_523"/>
              <p:cNvSpPr/>
              <p:nvPr/>
            </p:nvSpPr>
            <p:spPr>
              <a:xfrm>
                <a:off x="6086031" y="2769198"/>
                <a:ext cx="1805700" cy="16941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Mobile App</a:t>
                </a:r>
                <a:endParaRPr sz="18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5" name="Google Shape;105;g599fe7d10c_0_523"/>
              <p:cNvSpPr/>
              <p:nvPr/>
            </p:nvSpPr>
            <p:spPr>
              <a:xfrm>
                <a:off x="6344237" y="3287198"/>
                <a:ext cx="1483800" cy="11202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Reward Notification</a:t>
                </a:r>
                <a:endParaRPr sz="1800"/>
              </a:p>
            </p:txBody>
          </p:sp>
        </p:grpSp>
        <p:cxnSp>
          <p:nvCxnSpPr>
            <p:cNvPr id="106" name="Google Shape;106;g599fe7d10c_0_523"/>
            <p:cNvCxnSpPr>
              <a:stCxn id="96" idx="3"/>
              <a:endCxn id="97" idx="1"/>
            </p:cNvCxnSpPr>
            <p:nvPr/>
          </p:nvCxnSpPr>
          <p:spPr>
            <a:xfrm>
              <a:off x="1846825" y="2479026"/>
              <a:ext cx="636000" cy="9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107;g599fe7d10c_0_523"/>
            <p:cNvCxnSpPr>
              <a:stCxn id="97" idx="3"/>
              <a:endCxn id="99" idx="1"/>
            </p:cNvCxnSpPr>
            <p:nvPr/>
          </p:nvCxnSpPr>
          <p:spPr>
            <a:xfrm>
              <a:off x="3966773" y="2479958"/>
              <a:ext cx="601500" cy="39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108;g599fe7d10c_0_523"/>
            <p:cNvCxnSpPr>
              <a:stCxn id="99" idx="3"/>
              <a:endCxn id="104" idx="1"/>
            </p:cNvCxnSpPr>
            <p:nvPr/>
          </p:nvCxnSpPr>
          <p:spPr>
            <a:xfrm>
              <a:off x="6373864" y="2483826"/>
              <a:ext cx="578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109;g599fe7d10c_0_523"/>
            <p:cNvCxnSpPr>
              <a:endCxn id="102" idx="1"/>
            </p:cNvCxnSpPr>
            <p:nvPr/>
          </p:nvCxnSpPr>
          <p:spPr>
            <a:xfrm>
              <a:off x="5471040" y="3330750"/>
              <a:ext cx="1478400" cy="765000"/>
            </a:xfrm>
            <a:prstGeom prst="bentConnector3">
              <a:avLst>
                <a:gd name="adj1" fmla="val 489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10;g599fe7d10c_0_523"/>
            <p:cNvCxnSpPr>
              <a:endCxn id="101" idx="1"/>
            </p:cNvCxnSpPr>
            <p:nvPr/>
          </p:nvCxnSpPr>
          <p:spPr>
            <a:xfrm rot="10800000" flipH="1">
              <a:off x="5478240" y="895350"/>
              <a:ext cx="1471200" cy="748200"/>
            </a:xfrm>
            <a:prstGeom prst="bentConnector3">
              <a:avLst>
                <a:gd name="adj1" fmla="val -1031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1" name="Google Shape;111;g599fe7d10c_0_523"/>
          <p:cNvSpPr txBox="1">
            <a:spLocks noGrp="1"/>
          </p:cNvSpPr>
          <p:nvPr>
            <p:ph type="title" idx="4294967295"/>
          </p:nvPr>
        </p:nvSpPr>
        <p:spPr>
          <a:xfrm>
            <a:off x="612325" y="452800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>
                <a:solidFill>
                  <a:srgbClr val="FFFFFF"/>
                </a:solidFill>
              </a:rPr>
              <a:t>Product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9fe7d10c_0_1398"/>
          <p:cNvSpPr txBox="1">
            <a:spLocks noGrp="1"/>
          </p:cNvSpPr>
          <p:nvPr>
            <p:ph type="title"/>
          </p:nvPr>
        </p:nvSpPr>
        <p:spPr>
          <a:xfrm>
            <a:off x="2011657" y="2066985"/>
            <a:ext cx="6209969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600" dirty="0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PRODUCT DEMO</a:t>
            </a:r>
            <a:endParaRPr sz="4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9fe7d10c_0_72"/>
          <p:cNvSpPr txBox="1">
            <a:spLocks noGrp="1"/>
          </p:cNvSpPr>
          <p:nvPr>
            <p:ph type="title" idx="4294967295"/>
          </p:nvPr>
        </p:nvSpPr>
        <p:spPr>
          <a:xfrm>
            <a:off x="611975" y="483550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Reusability</a:t>
            </a:r>
            <a:endParaRPr/>
          </a:p>
        </p:txBody>
      </p:sp>
      <p:sp>
        <p:nvSpPr>
          <p:cNvPr id="122" name="Google Shape;122;g599fe7d10c_0_72"/>
          <p:cNvSpPr txBox="1">
            <a:spLocks noGrp="1"/>
          </p:cNvSpPr>
          <p:nvPr>
            <p:ph type="title" idx="4294967295"/>
          </p:nvPr>
        </p:nvSpPr>
        <p:spPr>
          <a:xfrm>
            <a:off x="307175" y="1335550"/>
            <a:ext cx="4112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Applicable on other Supply chain participants.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Database table &amp; APIs are designed to be expandable to incorporate future use cases.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Mock files used in the product can be easily replaced or modified while the controller and the classes remain the same.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599fe7d10c_0_72"/>
          <p:cNvSpPr txBox="1">
            <a:spLocks noGrp="1"/>
          </p:cNvSpPr>
          <p:nvPr>
            <p:ph type="title" idx="4294967295"/>
          </p:nvPr>
        </p:nvSpPr>
        <p:spPr>
          <a:xfrm>
            <a:off x="4955375" y="483550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Trade Offs</a:t>
            </a:r>
            <a:endParaRPr/>
          </a:p>
        </p:txBody>
      </p:sp>
      <p:sp>
        <p:nvSpPr>
          <p:cNvPr id="124" name="Google Shape;124;g599fe7d10c_0_72"/>
          <p:cNvSpPr txBox="1">
            <a:spLocks noGrp="1"/>
          </p:cNvSpPr>
          <p:nvPr>
            <p:ph type="title" idx="4294967295"/>
          </p:nvPr>
        </p:nvSpPr>
        <p:spPr>
          <a:xfrm>
            <a:off x="4726775" y="1335550"/>
            <a:ext cx="4112400" cy="3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used MongoDB instead of DynamoDB due to issues in setting up DynamoDB.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Firebase was used instead of MongoDB for the mobile app since Firebase provides push notification system which sends notifications only to the specified users.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9fe7d10c_0_502"/>
          <p:cNvSpPr txBox="1">
            <a:spLocks noGrp="1"/>
          </p:cNvSpPr>
          <p:nvPr>
            <p:ph type="title" idx="4294967295"/>
          </p:nvPr>
        </p:nvSpPr>
        <p:spPr>
          <a:xfrm>
            <a:off x="250187" y="331150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dirty="0">
                <a:solidFill>
                  <a:schemeClr val="dk1"/>
                </a:solidFill>
              </a:rPr>
              <a:t>Scale</a:t>
            </a:r>
            <a:endParaRPr dirty="0"/>
          </a:p>
        </p:txBody>
      </p:sp>
      <p:sp>
        <p:nvSpPr>
          <p:cNvPr id="130" name="Google Shape;130;g599fe7d10c_0_502"/>
          <p:cNvSpPr txBox="1">
            <a:spLocks noGrp="1"/>
          </p:cNvSpPr>
          <p:nvPr>
            <p:ph type="title" idx="4294967295"/>
          </p:nvPr>
        </p:nvSpPr>
        <p:spPr>
          <a:xfrm>
            <a:off x="326387" y="954550"/>
            <a:ext cx="4457400" cy="14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MongoDB can handle upto 3TB of data per node.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database chosen and the schema and APIs used provide fast access to the data.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g599fe7d10c_0_502"/>
          <p:cNvSpPr txBox="1">
            <a:spLocks noGrp="1"/>
          </p:cNvSpPr>
          <p:nvPr>
            <p:ph type="title" idx="4294967295"/>
          </p:nvPr>
        </p:nvSpPr>
        <p:spPr>
          <a:xfrm>
            <a:off x="5028265" y="320537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dirty="0">
                <a:solidFill>
                  <a:schemeClr val="dk1"/>
                </a:solidFill>
              </a:rPr>
              <a:t>Future work</a:t>
            </a:r>
            <a:endParaRPr dirty="0"/>
          </a:p>
        </p:txBody>
      </p:sp>
      <p:sp>
        <p:nvSpPr>
          <p:cNvPr id="132" name="Google Shape;132;g599fe7d10c_0_502"/>
          <p:cNvSpPr txBox="1">
            <a:spLocks noGrp="1"/>
          </p:cNvSpPr>
          <p:nvPr>
            <p:ph type="title" idx="4294967295"/>
          </p:nvPr>
        </p:nvSpPr>
        <p:spPr>
          <a:xfrm>
            <a:off x="4608865" y="780237"/>
            <a:ext cx="4518600" cy="4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 mobile app to MongoDB and send reward notification after processing feedback data collected for a store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Send email to customer after pickup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Validate store id entered during search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 the review given by a customer to a store to the customer database 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Revert back to customers on actions taken based on feedback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of ML to suggest nearest store to customer based on collected ratings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Display average rating of selected store to the customer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g599fe7d10c_0_502"/>
          <p:cNvSpPr txBox="1">
            <a:spLocks noGrp="1"/>
          </p:cNvSpPr>
          <p:nvPr>
            <p:ph type="title" idx="4294967295"/>
          </p:nvPr>
        </p:nvSpPr>
        <p:spPr>
          <a:xfrm>
            <a:off x="250187" y="2312350"/>
            <a:ext cx="59466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dirty="0">
                <a:solidFill>
                  <a:schemeClr val="dk1"/>
                </a:solidFill>
              </a:rPr>
              <a:t>Benefits</a:t>
            </a:r>
            <a:endParaRPr dirty="0"/>
          </a:p>
        </p:txBody>
      </p:sp>
      <p:sp>
        <p:nvSpPr>
          <p:cNvPr id="134" name="Google Shape;134;g599fe7d10c_0_502"/>
          <p:cNvSpPr txBox="1">
            <a:spLocks noGrp="1"/>
          </p:cNvSpPr>
          <p:nvPr>
            <p:ph type="title" idx="4294967295"/>
          </p:nvPr>
        </p:nvSpPr>
        <p:spPr>
          <a:xfrm>
            <a:off x="58032" y="2859550"/>
            <a:ext cx="47892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●"/>
            </a:pPr>
            <a:r>
              <a:rPr lang="en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Increase active participation from the store owners through reward system and constructive feedback.</a:t>
            </a:r>
            <a:endParaRPr sz="15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●"/>
            </a:pPr>
            <a:r>
              <a:rPr lang="en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Help in improving package pickup experience of the customers and hence enhance the quality of services provided by the company.</a:t>
            </a:r>
            <a:endParaRPr sz="15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25" y="0"/>
            <a:ext cx="91596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431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Swiss</vt:lpstr>
      <vt:lpstr>Feedback Collection and Rating System for Stores </vt:lpstr>
      <vt:lpstr>Problem Statement</vt:lpstr>
      <vt:lpstr>Technical Solutions</vt:lpstr>
      <vt:lpstr>Product</vt:lpstr>
      <vt:lpstr>PRODUCT DEMO</vt:lpstr>
      <vt:lpstr>Reusability</vt:lpstr>
      <vt:lpstr>Scale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Collection and Rating System for Stores </dc:title>
  <cp:lastModifiedBy>Shuchita</cp:lastModifiedBy>
  <cp:revision>2</cp:revision>
  <dcterms:modified xsi:type="dcterms:W3CDTF">2019-06-16T17:39:23Z</dcterms:modified>
</cp:coreProperties>
</file>