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41" r:id="rId2"/>
    <p:sldId id="274" r:id="rId3"/>
    <p:sldId id="275" r:id="rId4"/>
    <p:sldId id="291" r:id="rId5"/>
    <p:sldId id="364" r:id="rId6"/>
    <p:sldId id="365" r:id="rId7"/>
    <p:sldId id="385" r:id="rId8"/>
    <p:sldId id="384" r:id="rId9"/>
    <p:sldId id="366" r:id="rId10"/>
    <p:sldId id="367" r:id="rId11"/>
    <p:sldId id="380" r:id="rId12"/>
    <p:sldId id="368" r:id="rId13"/>
    <p:sldId id="353" r:id="rId14"/>
    <p:sldId id="378" r:id="rId15"/>
    <p:sldId id="356" r:id="rId16"/>
    <p:sldId id="351" r:id="rId17"/>
    <p:sldId id="381" r:id="rId18"/>
    <p:sldId id="355" r:id="rId19"/>
    <p:sldId id="386" r:id="rId20"/>
    <p:sldId id="387" r:id="rId21"/>
    <p:sldId id="357" r:id="rId22"/>
    <p:sldId id="358" r:id="rId23"/>
    <p:sldId id="359" r:id="rId24"/>
    <p:sldId id="379" r:id="rId25"/>
    <p:sldId id="336" r:id="rId26"/>
    <p:sldId id="337" r:id="rId27"/>
    <p:sldId id="335" r:id="rId28"/>
    <p:sldId id="369" r:id="rId29"/>
    <p:sldId id="370" r:id="rId30"/>
    <p:sldId id="371" r:id="rId31"/>
    <p:sldId id="373" r:id="rId32"/>
    <p:sldId id="388" r:id="rId33"/>
    <p:sldId id="374" r:id="rId34"/>
    <p:sldId id="375" r:id="rId35"/>
    <p:sldId id="376" r:id="rId36"/>
    <p:sldId id="377" r:id="rId37"/>
    <p:sldId id="360" r:id="rId38"/>
    <p:sldId id="389" r:id="rId39"/>
    <p:sldId id="382" r:id="rId40"/>
    <p:sldId id="383" r:id="rId41"/>
  </p:sldIdLst>
  <p:sldSz cx="9906000" cy="6858000" type="A4"/>
  <p:notesSz cx="6858000" cy="91884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6DB6FF-ECCC-4E5E-9767-7A0D7B9B9F0B}">
          <p14:sldIdLst>
            <p14:sldId id="341"/>
            <p14:sldId id="274"/>
            <p14:sldId id="275"/>
            <p14:sldId id="291"/>
            <p14:sldId id="364"/>
            <p14:sldId id="365"/>
            <p14:sldId id="385"/>
            <p14:sldId id="384"/>
            <p14:sldId id="366"/>
            <p14:sldId id="367"/>
            <p14:sldId id="380"/>
            <p14:sldId id="368"/>
          </p14:sldIdLst>
        </p14:section>
        <p14:section name="Motivation" id="{0C350571-B83E-469F-A034-2FD4EC7BA7F8}">
          <p14:sldIdLst>
            <p14:sldId id="353"/>
            <p14:sldId id="378"/>
            <p14:sldId id="356"/>
            <p14:sldId id="351"/>
            <p14:sldId id="381"/>
            <p14:sldId id="355"/>
            <p14:sldId id="386"/>
            <p14:sldId id="387"/>
          </p14:sldIdLst>
        </p14:section>
        <p14:section name="Content" id="{3016336D-BCBA-4A9E-BC76-B3EC285ADCF4}">
          <p14:sldIdLst>
            <p14:sldId id="357"/>
            <p14:sldId id="358"/>
            <p14:sldId id="359"/>
            <p14:sldId id="379"/>
            <p14:sldId id="336"/>
            <p14:sldId id="337"/>
            <p14:sldId id="335"/>
            <p14:sldId id="369"/>
            <p14:sldId id="370"/>
            <p14:sldId id="371"/>
            <p14:sldId id="373"/>
            <p14:sldId id="388"/>
            <p14:sldId id="374"/>
            <p14:sldId id="375"/>
            <p14:sldId id="376"/>
          </p14:sldIdLst>
        </p14:section>
        <p14:section name="books" id="{585B6CA2-9336-40EF-9692-72F096938204}">
          <p14:sldIdLst>
            <p14:sldId id="377"/>
            <p14:sldId id="360"/>
          </p14:sldIdLst>
        </p14:section>
        <p14:section name="legal" id="{FF041F8A-1401-4EBB-A7C6-B760606BD970}">
          <p14:sldIdLst>
            <p14:sldId id="389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991"/>
    <a:srgbClr val="FF0606"/>
    <a:srgbClr val="FF8400"/>
    <a:srgbClr val="DE8703"/>
    <a:srgbClr val="00247D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86418" autoAdjust="0"/>
  </p:normalViewPr>
  <p:slideViewPr>
    <p:cSldViewPr>
      <p:cViewPr varScale="1">
        <p:scale>
          <a:sx n="162" d="100"/>
          <a:sy n="162" d="100"/>
        </p:scale>
        <p:origin x="3828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18082" bIns="0" numCol="1" anchor="ctr" anchorCtr="0" compatLnSpc="1">
            <a:prstTxWarp prst="textNoShape">
              <a:avLst/>
            </a:prstTxWarp>
          </a:bodyPr>
          <a:lstStyle>
            <a:lvl1pPr algn="ctr" defTabSz="73660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795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324613" bIns="0" numCol="1" anchor="ctr" anchorCtr="0" compatLnSpc="1">
            <a:prstTxWarp prst="textNoShape">
              <a:avLst/>
            </a:prstTxWarp>
          </a:bodyPr>
          <a:lstStyle>
            <a:lvl1pPr algn="r" defTabSz="736600"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460375"/>
            <a:ext cx="5149850" cy="356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58813" y="4135438"/>
            <a:ext cx="5622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834" tIns="43698" rIns="73834" bIns="43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0" y="0"/>
            <a:ext cx="4935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57182" tIns="44422" rIns="88841" bIns="44422">
            <a:spAutoFit/>
          </a:bodyPr>
          <a:lstStyle>
            <a:lvl1pPr marL="542925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000">
                <a:latin typeface="Arial" charset="0"/>
              </a:rPr>
              <a:t>„&lt;Seminartitel&gt;“ </a:t>
            </a:r>
            <a:br>
              <a:rPr lang="de-DE" altLang="en-US" sz="1000">
                <a:latin typeface="Arial" charset="0"/>
              </a:rPr>
            </a:br>
            <a:r>
              <a:rPr lang="de-DE" altLang="en-US" sz="1000">
                <a:latin typeface="Arial" charset="0"/>
              </a:rPr>
              <a:t>&lt;Vortragstitel&gt;</a:t>
            </a:r>
            <a:endParaRPr lang="de-DE" altLang="en-US" sz="3100"/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4014788" y="0"/>
            <a:ext cx="28432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29633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br>
              <a:rPr lang="de-DE" altLang="en-US" sz="1000">
                <a:latin typeface="Arial" charset="0"/>
              </a:rPr>
            </a:br>
            <a:r>
              <a:rPr lang="de-DE" altLang="en-US" sz="1000">
                <a:latin typeface="Arial" charset="0"/>
              </a:rPr>
              <a:t>&lt;Datum&gt;</a:t>
            </a:r>
            <a:endParaRPr lang="de-DE" altLang="en-US" sz="3100"/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0" y="8804275"/>
            <a:ext cx="33178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88841" bIns="44422">
            <a:spAutoFit/>
          </a:bodyPr>
          <a:lstStyle>
            <a:lvl1pPr marL="4508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200"/>
              <a:t>© </a:t>
            </a:r>
            <a:r>
              <a:rPr lang="en-US" altLang="en-US" sz="1000" b="1">
                <a:latin typeface="Arial" charset="0"/>
              </a:rPr>
              <a:t>Compass Security AG</a:t>
            </a:r>
            <a:endParaRPr lang="de-DE" altLang="en-US" sz="3100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4470400" y="8804275"/>
            <a:ext cx="2387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46717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en-US" sz="1000">
                <a:latin typeface="Arial" charset="0"/>
              </a:rPr>
              <a:t>Seite </a:t>
            </a:r>
            <a:fld id="{17D751CE-AEF4-479E-9B93-BB0BDE67F26B}" type="slidenum">
              <a:rPr lang="de-DE" altLang="en-US" sz="1000" smtClean="0"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0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0500" indent="-190500" algn="l" defTabSz="760413" rtl="0" eaLnBrk="0" fontAlgn="base" hangingPunct="0">
      <a:spcBef>
        <a:spcPts val="400"/>
      </a:spcBef>
      <a:spcAft>
        <a:spcPct val="0"/>
      </a:spcAft>
      <a:buSzPct val="75000"/>
      <a:buFont typeface="Wingdings" pitchFamily="2" charset="2"/>
      <a:buChar char="u"/>
      <a:tabLst>
        <a:tab pos="1143000" algn="l"/>
      </a:tabLs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76250" indent="-95250" algn="l" defTabSz="760413" rtl="0" eaLnBrk="0" fontAlgn="base" hangingPunct="0">
      <a:spcBef>
        <a:spcPts val="3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-93663" algn="l" defTabSz="760413" rtl="0" eaLnBrk="0" fontAlgn="base" hangingPunct="0">
      <a:spcBef>
        <a:spcPts val="200"/>
      </a:spcBef>
      <a:spcAft>
        <a:spcPct val="0"/>
      </a:spcAft>
      <a:buClr>
        <a:schemeClr val="tx1"/>
      </a:buClr>
      <a:buSzPct val="65000"/>
      <a:buFont typeface="Wingdings" pitchFamily="2" charset="2"/>
      <a:buChar char="¡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42988" indent="-92075" algn="l" defTabSz="760413" rtl="0" eaLnBrk="0" fontAlgn="base" hangingPunct="0">
      <a:spcBef>
        <a:spcPts val="200"/>
      </a:spcBef>
      <a:spcAft>
        <a:spcPct val="0"/>
      </a:spcAft>
      <a:buSzPct val="100000"/>
      <a:buChar char="–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31913" indent="-98425" algn="l" defTabSz="760413" rtl="0" eaLnBrk="0" fontAlgn="base" hangingPunct="0">
      <a:spcBef>
        <a:spcPts val="200"/>
      </a:spcBef>
      <a:spcAft>
        <a:spcPct val="0"/>
      </a:spcAft>
      <a:buChar char="•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Who knew about this module?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429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Fragen erwünscht</a:t>
            </a:r>
          </a:p>
          <a:p>
            <a:r>
              <a:rPr lang="en-US"/>
              <a:t>Aufstrecken / schnippen / Reinreden</a:t>
            </a:r>
          </a:p>
          <a:p>
            <a:r>
              <a:rPr lang="en-US"/>
              <a:t>Interkation (w</a:t>
            </a:r>
            <a:r>
              <a:rPr lang="en-US" baseline="0"/>
              <a:t>ie kurs)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601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people what they want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04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people what they want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04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895600" y="0"/>
            <a:ext cx="6324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endParaRPr lang="de-CH" altLang="en-US" sz="2400">
              <a:latin typeface="Verdana" pitchFamily="34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6" name="Picture 27" descr="sidebar_or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17"/>
            <p:cNvSpPr>
              <a:spLocks noChangeArrowheads="1"/>
            </p:cNvSpPr>
            <p:nvPr/>
          </p:nvSpPr>
          <p:spPr bwMode="auto">
            <a:xfrm flipH="1">
              <a:off x="0" y="1616"/>
              <a:ext cx="145" cy="1950"/>
            </a:xfrm>
            <a:prstGeom prst="rect">
              <a:avLst/>
            </a:prstGeom>
            <a:solidFill>
              <a:srgbClr val="002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cxnSp>
        <p:nvCxnSpPr>
          <p:cNvPr id="8" name="Gerade Verbindung 16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600700" y="5937250"/>
            <a:ext cx="4111625" cy="865188"/>
            <a:chOff x="3853" y="3740"/>
            <a:chExt cx="2265" cy="545"/>
          </a:xfrm>
        </p:grpSpPr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5202" y="3740"/>
              <a:ext cx="91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>
                  <a:solidFill>
                    <a:schemeClr val="bg2"/>
                  </a:solidFill>
                  <a:latin typeface="Avenir LT Std 45 Book" pitchFamily="34" charset="0"/>
                </a:rPr>
                <a:t>Tel	+41 55 214 41 60</a:t>
              </a:r>
            </a:p>
            <a:p>
              <a:pPr>
                <a:defRPr/>
              </a:pPr>
              <a:r>
                <a:rPr lang="de-CH" altLang="en-US" sz="1200" dirty="0">
                  <a:solidFill>
                    <a:schemeClr val="bg2"/>
                  </a:solidFill>
                  <a:latin typeface="Avenir LT Std 45 Book" pitchFamily="34" charset="0"/>
                </a:rPr>
                <a:t>Fax 	+41 55 214 41 61</a:t>
              </a:r>
            </a:p>
            <a:p>
              <a:pPr>
                <a:defRPr/>
              </a:pPr>
              <a:r>
                <a:rPr lang="de-CH" altLang="en-US" sz="1200" dirty="0">
                  <a:solidFill>
                    <a:schemeClr val="bg2"/>
                  </a:solidFill>
                  <a:latin typeface="Avenir LT Std 45 Book" pitchFamily="34" charset="0"/>
                </a:rPr>
                <a:t>team@csnc.ch  </a:t>
              </a:r>
            </a:p>
            <a:p>
              <a:pPr>
                <a:defRPr/>
              </a:pPr>
              <a:r>
                <a:rPr lang="de-CH" altLang="en-US" sz="1200" dirty="0">
                  <a:solidFill>
                    <a:schemeClr val="bg2"/>
                  </a:solidFill>
                  <a:latin typeface="Avenir LT Std 45 Book" pitchFamily="34" charset="0"/>
                </a:rPr>
                <a:t>www.csnc.ch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853" y="3740"/>
              <a:ext cx="130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err="1">
                  <a:solidFill>
                    <a:schemeClr val="bg2"/>
                  </a:solidFill>
                  <a:latin typeface="Avenir LT Std 45 Book" pitchFamily="34" charset="0"/>
                </a:rPr>
                <a:t>Compass</a:t>
              </a:r>
              <a:r>
                <a:rPr lang="de-CH" altLang="en-US" sz="1200" dirty="0">
                  <a:solidFill>
                    <a:schemeClr val="bg2"/>
                  </a:solidFill>
                  <a:latin typeface="Avenir LT Std 45 Book" pitchFamily="34" charset="0"/>
                </a:rPr>
                <a:t> Security Schweiz AG</a:t>
              </a:r>
            </a:p>
            <a:p>
              <a:pPr>
                <a:defRPr/>
              </a:pPr>
              <a:r>
                <a:rPr lang="de-CH" altLang="en-US" sz="1200" dirty="0">
                  <a:solidFill>
                    <a:schemeClr val="bg2"/>
                  </a:solidFill>
                  <a:latin typeface="Avenir LT Std 45 Book" pitchFamily="34" charset="0"/>
                </a:rPr>
                <a:t>Werkstrasse 20</a:t>
              </a:r>
            </a:p>
            <a:p>
              <a:pPr>
                <a:defRPr/>
              </a:pPr>
              <a:r>
                <a:rPr lang="de-CH" altLang="en-US" sz="1200" dirty="0">
                  <a:solidFill>
                    <a:schemeClr val="bg2"/>
                  </a:solidFill>
                  <a:latin typeface="Avenir LT Std 45 Book" pitchFamily="34" charset="0"/>
                </a:rPr>
                <a:t>Postfach 2038</a:t>
              </a:r>
            </a:p>
            <a:p>
              <a:pPr>
                <a:defRPr/>
              </a:pPr>
              <a:r>
                <a:rPr lang="de-CH" altLang="en-US" sz="1200" dirty="0">
                  <a:solidFill>
                    <a:schemeClr val="bg2"/>
                  </a:solidFill>
                  <a:latin typeface="Avenir LT Std 45 Book" pitchFamily="34" charset="0"/>
                </a:rPr>
                <a:t>CH-8645 Jona</a:t>
              </a:r>
            </a:p>
          </p:txBody>
        </p:sp>
      </p:grpSp>
      <p:pic>
        <p:nvPicPr>
          <p:cNvPr id="12" name="Picture 23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3988" y="4581525"/>
            <a:ext cx="6696075" cy="1201738"/>
          </a:xfrm>
        </p:spPr>
        <p:txBody>
          <a:bodyPr/>
          <a:lstStyle>
            <a:lvl1pPr marL="0" indent="0">
              <a:spcBef>
                <a:spcPct val="20000"/>
              </a:spcBef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23988" y="2565400"/>
            <a:ext cx="6696075" cy="160496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90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8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188" y="0"/>
            <a:ext cx="2057400" cy="6297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3988" y="0"/>
            <a:ext cx="6019800" cy="6297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6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4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4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7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3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7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1035" name="Picture 35" descr="sidebar_60trans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hteck 13"/>
            <p:cNvSpPr>
              <a:spLocks noChangeArrowheads="1"/>
            </p:cNvSpPr>
            <p:nvPr/>
          </p:nvSpPr>
          <p:spPr bwMode="auto">
            <a:xfrm flipH="1">
              <a:off x="0" y="0"/>
              <a:ext cx="382" cy="397"/>
            </a:xfrm>
            <a:prstGeom prst="rect">
              <a:avLst/>
            </a:prstGeom>
            <a:solidFill>
              <a:srgbClr val="FF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23988" y="6473825"/>
            <a:ext cx="2430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dirty="0">
                <a:solidFill>
                  <a:schemeClr val="bg2"/>
                </a:solidFill>
                <a:latin typeface="Avenir LT Std 45 Book" pitchFamily="34" charset="0"/>
              </a:rPr>
              <a:t>© </a:t>
            </a:r>
            <a:r>
              <a:rPr lang="de-CH" altLang="en-US" sz="1200" dirty="0" err="1">
                <a:solidFill>
                  <a:schemeClr val="bg2"/>
                </a:solidFill>
                <a:latin typeface="Avenir LT Std 45 Book" pitchFamily="34" charset="0"/>
              </a:rPr>
              <a:t>Compass</a:t>
            </a:r>
            <a:r>
              <a:rPr lang="de-CH" altLang="en-US" sz="1200" dirty="0">
                <a:solidFill>
                  <a:schemeClr val="bg2"/>
                </a:solidFill>
                <a:latin typeface="Avenir LT Std 45 Book" pitchFamily="34" charset="0"/>
              </a:rPr>
              <a:t> Security Schweiz AG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8489950" y="64897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solidFill>
                  <a:schemeClr val="bg2"/>
                </a:solidFill>
                <a:latin typeface="Avenir LT Std 45 Book" pitchFamily="34" charset="0"/>
              </a:rPr>
              <a:t>Slide </a:t>
            </a:r>
            <a:fld id="{0A82DF90-168F-4898-BC3B-5DDE1B284FBD}" type="slidenum"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pPr algn="r">
                <a:defRPr/>
              </a:pPr>
              <a:t>‹#›</a:t>
            </a:fld>
            <a:endParaRPr lang="en-US" altLang="en-US" sz="1200">
              <a:solidFill>
                <a:schemeClr val="bg2"/>
              </a:solidFill>
              <a:latin typeface="Avenir LT Std 45 Book" pitchFamily="34" charset="0"/>
            </a:endParaRPr>
          </a:p>
        </p:txBody>
      </p:sp>
      <p:cxnSp>
        <p:nvCxnSpPr>
          <p:cNvPr id="1029" name="Gerade Verbindung 16"/>
          <p:cNvCxnSpPr>
            <a:cxnSpLocks noChangeShapeType="1"/>
          </p:cNvCxnSpPr>
          <p:nvPr/>
        </p:nvCxnSpPr>
        <p:spPr bwMode="auto">
          <a:xfrm>
            <a:off x="0" y="6453188"/>
            <a:ext cx="9896475" cy="26987"/>
          </a:xfrm>
          <a:prstGeom prst="line">
            <a:avLst/>
          </a:prstGeom>
          <a:noFill/>
          <a:ln w="19050" algn="ctr">
            <a:solidFill>
              <a:srgbClr val="FF8400">
                <a:alpha val="74901"/>
              </a:srgb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0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3988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Text</a:t>
            </a:r>
          </a:p>
          <a:p>
            <a:pPr lvl="1"/>
            <a:r>
              <a:rPr lang="en-US" altLang="en-US"/>
              <a:t>Code</a:t>
            </a:r>
          </a:p>
          <a:p>
            <a:pPr lvl="2"/>
            <a:r>
              <a:rPr lang="en-US" altLang="en-US"/>
              <a:t>Second Layer</a:t>
            </a:r>
          </a:p>
          <a:p>
            <a:pPr lvl="3"/>
            <a:r>
              <a:rPr lang="en-US" altLang="en-US"/>
              <a:t>Third Layer</a:t>
            </a:r>
          </a:p>
          <a:p>
            <a:pPr lvl="4"/>
            <a:r>
              <a:rPr lang="en-US" altLang="en-US"/>
              <a:t>Forth Layer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23988" y="0"/>
            <a:ext cx="55451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1033" name="Rectangle 33"/>
          <p:cNvSpPr>
            <a:spLocks noChangeArrowheads="1"/>
          </p:cNvSpPr>
          <p:nvPr/>
        </p:nvSpPr>
        <p:spPr bwMode="auto">
          <a:xfrm>
            <a:off x="4953000" y="64801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>
                <a:solidFill>
                  <a:schemeClr val="bg2"/>
                </a:solidFill>
                <a:latin typeface="Avenir LT Std 45 Book" pitchFamily="34" charset="0"/>
              </a:rPr>
              <a:t>www.csnc.ch</a:t>
            </a:r>
          </a:p>
        </p:txBody>
      </p:sp>
      <p:pic>
        <p:nvPicPr>
          <p:cNvPr id="1034" name="Picture 14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9pPr>
    </p:titleStyle>
    <p:bodyStyle>
      <a:lvl1pPr marL="379413" indent="-379413" algn="l" defTabSz="762000" rtl="0" eaLnBrk="1" fontAlgn="base" hangingPunct="1">
        <a:spcBef>
          <a:spcPct val="100000"/>
        </a:spcBef>
        <a:spcAft>
          <a:spcPct val="0"/>
        </a:spcAft>
        <a:buClr>
          <a:schemeClr val="bg2"/>
        </a:buClr>
        <a:buFont typeface="Marlett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2913" indent="14288" algn="l" defTabSz="762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 pitchFamily="49" charset="0"/>
        <a:defRPr sz="2000">
          <a:solidFill>
            <a:srgbClr val="00247D"/>
          </a:solidFill>
          <a:latin typeface="Courier New" pitchFamily="49" charset="0"/>
        </a:defRPr>
      </a:lvl2pPr>
      <a:lvl3pPr marL="901700" indent="-327025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3pPr>
      <a:lvl4pPr marL="1376363" indent="-279400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4pPr>
      <a:lvl5pPr marL="18811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5pPr>
      <a:lvl6pPr marL="23383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6pPr>
      <a:lvl7pPr marL="27955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7pPr>
      <a:lvl8pPr marL="32527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8pPr>
      <a:lvl9pPr marL="37099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ing-lab.com/" TargetMode="External"/><Relationship Id="rId2" Type="http://schemas.openxmlformats.org/officeDocument/2006/relationships/hyperlink" Target="https://exploit.cours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fhed2017.slack.com/shared_invite/MTQzNzkxODMyOTE2LTE0ODc1ODEyMzMtYTJmNDUzZmNmNQ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Dobin Rutishauser</a:t>
            </a:r>
          </a:p>
          <a:p>
            <a:r>
              <a:rPr lang="en-US" dirty="0"/>
              <a:t>2016, 2017, 2018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Exploiting and Defense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620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</a:t>
            </a:r>
          </a:p>
          <a:p>
            <a:r>
              <a:rPr lang="en-US" dirty="0">
                <a:hlinkClick r:id="rId2"/>
              </a:rPr>
              <a:t>https://exploit.courses</a:t>
            </a:r>
            <a:endParaRPr lang="en-US" dirty="0"/>
          </a:p>
          <a:p>
            <a:pPr lvl="2"/>
            <a:r>
              <a:rPr lang="en-US" dirty="0"/>
              <a:t>Online exploit development website</a:t>
            </a:r>
          </a:p>
          <a:p>
            <a:pPr lvl="2"/>
            <a:r>
              <a:rPr lang="en-US" dirty="0"/>
              <a:t>Access to your own Linux via JavaScript terminal</a:t>
            </a:r>
          </a:p>
          <a:p>
            <a:pPr lvl="2"/>
            <a:r>
              <a:rPr lang="en-US" dirty="0"/>
              <a:t>Uses Hacking-Lab accounts</a:t>
            </a:r>
          </a:p>
          <a:p>
            <a:pPr lvl="2"/>
            <a:r>
              <a:rPr lang="en-US" dirty="0"/>
              <a:t>Solve challenges online</a:t>
            </a:r>
          </a:p>
          <a:p>
            <a:pPr lvl="3"/>
            <a:r>
              <a:rPr lang="en-US" dirty="0"/>
              <a:t>Write exploits</a:t>
            </a:r>
          </a:p>
          <a:p>
            <a:pPr lvl="3"/>
            <a:r>
              <a:rPr lang="en-US" dirty="0"/>
              <a:t>Debug stuff</a:t>
            </a:r>
          </a:p>
          <a:p>
            <a:r>
              <a:rPr lang="en-US" dirty="0">
                <a:hlinkClick r:id="rId3"/>
              </a:rPr>
              <a:t>https://www.hacking-lab.com</a:t>
            </a:r>
            <a:endParaRPr lang="en-US" dirty="0"/>
          </a:p>
          <a:p>
            <a:pPr lvl="2"/>
            <a:r>
              <a:rPr lang="en-US" dirty="0"/>
              <a:t>Half-online challenges website</a:t>
            </a:r>
          </a:p>
          <a:p>
            <a:pPr lvl="2"/>
            <a:r>
              <a:rPr lang="en-US" dirty="0"/>
              <a:t>Uses HLCD (Kali-based Linux Distribution)</a:t>
            </a:r>
          </a:p>
          <a:p>
            <a:pPr lvl="2"/>
            <a:r>
              <a:rPr lang="en-US" dirty="0"/>
              <a:t>VPN-Based</a:t>
            </a:r>
          </a:p>
          <a:p>
            <a:pPr lvl="2"/>
            <a:r>
              <a:rPr lang="en-US" dirty="0"/>
              <a:t>Use this if you don’t like </a:t>
            </a:r>
            <a:r>
              <a:rPr lang="en-US" dirty="0" err="1"/>
              <a:t>exploit.courses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158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Slack (optional)</a:t>
            </a:r>
          </a:p>
          <a:p>
            <a:pPr lvl="2"/>
            <a:r>
              <a:rPr lang="en-US"/>
              <a:t>Chat++</a:t>
            </a:r>
          </a:p>
          <a:p>
            <a:pPr lvl="2"/>
            <a:r>
              <a:rPr lang="en-US" u="sng">
                <a:hlinkClick r:id="rId2"/>
              </a:rPr>
              <a:t>https://bfhed2017.slack.com/shared_invite/MTQzNzkxODMyOTE2LTE0ODc1ODEyMzMtYTJmNDUzZmNmNQ</a:t>
            </a:r>
            <a:endParaRPr lang="de-CH"/>
          </a:p>
          <a:p>
            <a:r>
              <a:rPr lang="en-US"/>
              <a:t> </a:t>
            </a:r>
            <a:endParaRPr lang="de-CH"/>
          </a:p>
          <a:p>
            <a:r>
              <a:rPr lang="de-CH"/>
              <a:t>Und Quizlet (optional):</a:t>
            </a:r>
          </a:p>
          <a:p>
            <a:pPr lvl="2"/>
            <a:r>
              <a:rPr lang="en-US"/>
              <a:t>Quizes</a:t>
            </a:r>
            <a:endParaRPr lang="de-CH"/>
          </a:p>
          <a:p>
            <a:pPr lvl="2"/>
            <a:r>
              <a:rPr lang="de-CH" u="sng"/>
              <a:t>https://quizlet.com/join/AnKsUcWHC</a:t>
            </a:r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290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Female executive raising hand during a business lecture amid colleagu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1124744"/>
            <a:ext cx="7388924" cy="539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0668" y="4293096"/>
            <a:ext cx="74433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solidFill>
                  <a:srgbClr val="F709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Siiiiii</a:t>
            </a:r>
            <a:r>
              <a:rPr lang="en-US" sz="5400" b="1" dirty="0">
                <a:solidFill>
                  <a:srgbClr val="F709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709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</a:t>
            </a:r>
            <a:r>
              <a:rPr lang="en-US" sz="5400" b="1" dirty="0">
                <a:solidFill>
                  <a:srgbClr val="F709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709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ähhhhh</a:t>
            </a:r>
            <a:endParaRPr lang="en-US" sz="5400" b="1" dirty="0">
              <a:solidFill>
                <a:srgbClr val="F7099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5400" b="1" dirty="0">
                <a:solidFill>
                  <a:srgbClr val="F709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 </a:t>
            </a:r>
            <a:r>
              <a:rPr lang="en-US" sz="5400" b="1" dirty="0" err="1">
                <a:solidFill>
                  <a:srgbClr val="F709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isch</a:t>
            </a:r>
            <a:r>
              <a:rPr lang="en-US" sz="5400" b="1" dirty="0">
                <a:solidFill>
                  <a:srgbClr val="F709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709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doch</a:t>
            </a:r>
            <a:r>
              <a:rPr lang="en-US" sz="5400" b="1" dirty="0">
                <a:solidFill>
                  <a:srgbClr val="F709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32 bit?</a:t>
            </a:r>
            <a:endParaRPr lang="de-CH" sz="5400" b="1" dirty="0">
              <a:solidFill>
                <a:srgbClr val="F7099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365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Motivation for Exploiting &amp; Defense</a:t>
            </a:r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4554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the hacker:</a:t>
            </a:r>
          </a:p>
          <a:p>
            <a:pPr lvl="2"/>
            <a:r>
              <a:rPr lang="en-US" sz="1800" dirty="0"/>
              <a:t>Develop exploits</a:t>
            </a:r>
          </a:p>
          <a:p>
            <a:pPr lvl="2"/>
            <a:r>
              <a:rPr lang="en-US" sz="1800" dirty="0"/>
              <a:t>Debugging of C/C++ code</a:t>
            </a:r>
          </a:p>
          <a:p>
            <a:pPr lvl="2"/>
            <a:r>
              <a:rPr lang="en-US" sz="1800" dirty="0"/>
              <a:t>Disassembly &amp; reversing of assembler code</a:t>
            </a:r>
          </a:p>
          <a:p>
            <a:pPr lvl="2"/>
            <a:r>
              <a:rPr lang="en-US" sz="1800" dirty="0">
                <a:latin typeface="Avenir LT Std 65 Medium" pitchFamily="34" charset="0"/>
              </a:rPr>
              <a:t>Being 31337</a:t>
            </a:r>
          </a:p>
          <a:p>
            <a:r>
              <a:rPr lang="en-US" sz="2400" dirty="0"/>
              <a:t>For the Sysadmin</a:t>
            </a:r>
          </a:p>
          <a:p>
            <a:pPr lvl="2"/>
            <a:r>
              <a:rPr lang="en-US" sz="1800" dirty="0">
                <a:latin typeface="Avenir LT Std 65 Medium" pitchFamily="34" charset="0"/>
              </a:rPr>
              <a:t>Judge security level of operating systems, and applications</a:t>
            </a:r>
          </a:p>
          <a:p>
            <a:pPr lvl="2"/>
            <a:r>
              <a:rPr lang="en-US" sz="1800" dirty="0">
                <a:latin typeface="Avenir LT Std 65 Medium" pitchFamily="34" charset="0"/>
              </a:rPr>
              <a:t>Harden and protect servers, clients</a:t>
            </a:r>
          </a:p>
          <a:p>
            <a:r>
              <a:rPr lang="en-US" sz="2400" dirty="0"/>
              <a:t>For the CISO:</a:t>
            </a:r>
          </a:p>
          <a:p>
            <a:pPr lvl="2"/>
            <a:r>
              <a:rPr lang="en-US" sz="1800" dirty="0"/>
              <a:t>Assess CVSS scores</a:t>
            </a:r>
          </a:p>
          <a:p>
            <a:pPr lvl="2"/>
            <a:r>
              <a:rPr lang="en-US" sz="1800" dirty="0"/>
              <a:t>Assess (new) security mitigations</a:t>
            </a:r>
          </a:p>
          <a:p>
            <a:pPr lvl="2"/>
            <a:r>
              <a:rPr lang="en-US" sz="1800" dirty="0">
                <a:latin typeface="Avenir LT Std 65 Medium" pitchFamily="34" charset="0"/>
              </a:rPr>
              <a:t>Better risk analysis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349898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everyone:</a:t>
            </a:r>
          </a:p>
          <a:p>
            <a:pPr lvl="2"/>
            <a:r>
              <a:rPr lang="en-US" sz="2000" dirty="0"/>
              <a:t>How do functions work?</a:t>
            </a:r>
          </a:p>
          <a:p>
            <a:pPr lvl="2"/>
            <a:r>
              <a:rPr lang="en-US" sz="2000" dirty="0"/>
              <a:t>How does the memory allocator work?</a:t>
            </a:r>
          </a:p>
          <a:p>
            <a:pPr lvl="2"/>
            <a:r>
              <a:rPr lang="en-US" sz="2000" dirty="0"/>
              <a:t>What’s the difference between </a:t>
            </a:r>
            <a:r>
              <a:rPr lang="en-US" sz="2000" dirty="0" err="1"/>
              <a:t>userspace</a:t>
            </a:r>
            <a:r>
              <a:rPr lang="en-US" sz="2000" dirty="0"/>
              <a:t> and </a:t>
            </a:r>
            <a:r>
              <a:rPr lang="en-US" sz="2000" dirty="0" err="1"/>
              <a:t>kernelspace</a:t>
            </a:r>
            <a:r>
              <a:rPr lang="en-US" sz="2000" dirty="0"/>
              <a:t>?</a:t>
            </a:r>
          </a:p>
          <a:p>
            <a:pPr lvl="2"/>
            <a:r>
              <a:rPr lang="en-US" sz="2000" dirty="0">
                <a:latin typeface="Avenir LT Std 65 Medium" pitchFamily="34" charset="0"/>
              </a:rPr>
              <a:t>How does computer work?!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77452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de-CH" dirty="0"/>
          </a:p>
        </p:txBody>
      </p:sp>
      <p:sp>
        <p:nvSpPr>
          <p:cNvPr id="4" name="AutoShape 2" descr="https://encrypted-tbn1.gstatic.com/images?q=tbn:ANd9GcSe89vQd1RWeL53Ns4uDlyUQuSnHHWSdE2W_lbUWPPOwyiUzzJ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28" name="Picture 4" descr="C:\Users\drutisha.COMPASS\Desktop\Flammar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94" y="27456"/>
            <a:ext cx="8146001" cy="678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6249144" y="260648"/>
            <a:ext cx="3528392" cy="115212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/>
              <a:t>Looking behind the curtain</a:t>
            </a:r>
          </a:p>
        </p:txBody>
      </p:sp>
    </p:spTree>
    <p:extLst>
      <p:ext uri="{BB962C8B-B14F-4D97-AF65-F5344CB8AC3E}">
        <p14:creationId xmlns:p14="http://schemas.microsoft.com/office/powerpoint/2010/main" val="18070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A97E-6949-47C7-BBAD-72C622FC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EC81-DA24-4C6A-B4C0-23A9FEB36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Image result for matrix code">
            <a:extLst>
              <a:ext uri="{FF2B5EF4-FFF2-40B4-BE49-F238E27FC236}">
                <a16:creationId xmlns:a16="http://schemas.microsoft.com/office/drawing/2014/main" id="{795079E5-E333-46FB-AB73-A51FC7720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906000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21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CH" dirty="0"/>
          </a:p>
        </p:txBody>
      </p:sp>
      <p:pic>
        <p:nvPicPr>
          <p:cNvPr id="1026" name="Picture 2" descr="https://www.zerodium.com/images/zerodium_pr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03" y="260648"/>
            <a:ext cx="9928903" cy="659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15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CH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68930"/>
            <a:ext cx="9057456" cy="664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61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Intro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090F-04A3-4A2F-8E4F-C34FE0F1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https://zerodium.com/images/zerodium_prices_mobiles.png">
            <a:extLst>
              <a:ext uri="{FF2B5EF4-FFF2-40B4-BE49-F238E27FC236}">
                <a16:creationId xmlns:a16="http://schemas.microsoft.com/office/drawing/2014/main" id="{7DFC0251-CEFC-470C-995F-6799F3A28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917575"/>
            <a:ext cx="8496944" cy="539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54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3988" y="2565400"/>
            <a:ext cx="8065516" cy="1604963"/>
          </a:xfrm>
        </p:spPr>
        <p:txBody>
          <a:bodyPr/>
          <a:lstStyle/>
          <a:p>
            <a:r>
              <a:rPr lang="en-US" dirty="0"/>
              <a:t>Content of the next 8 Friday afternoons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166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want to learn:</a:t>
            </a:r>
          </a:p>
          <a:p>
            <a:pPr lvl="2"/>
            <a:r>
              <a:rPr lang="en-US" sz="2000" dirty="0"/>
              <a:t>What </a:t>
            </a:r>
            <a:r>
              <a:rPr lang="en-US" sz="2000" dirty="0">
                <a:latin typeface="Avenir LT Std 55 Roman" pitchFamily="34" charset="0"/>
              </a:rPr>
              <a:t>memory corruptions</a:t>
            </a:r>
            <a:r>
              <a:rPr lang="en-US" sz="2000" dirty="0"/>
              <a:t> are</a:t>
            </a:r>
          </a:p>
          <a:p>
            <a:pPr lvl="2"/>
            <a:r>
              <a:rPr lang="en-US" sz="2000" dirty="0"/>
              <a:t>What </a:t>
            </a:r>
            <a:r>
              <a:rPr lang="en-US" sz="2000" dirty="0">
                <a:latin typeface="Avenir LT Std 55 Roman" pitchFamily="34" charset="0"/>
              </a:rPr>
              <a:t>buffer overflows </a:t>
            </a:r>
            <a:r>
              <a:rPr lang="en-US" sz="2000" dirty="0"/>
              <a:t>are</a:t>
            </a:r>
          </a:p>
          <a:p>
            <a:pPr lvl="2"/>
            <a:r>
              <a:rPr lang="en-US" sz="2000" dirty="0"/>
              <a:t>What </a:t>
            </a:r>
            <a:r>
              <a:rPr lang="en-US" sz="2000" dirty="0">
                <a:latin typeface="Avenir LT Std 55 Roman" pitchFamily="34" charset="0"/>
              </a:rPr>
              <a:t>exploits</a:t>
            </a:r>
            <a:r>
              <a:rPr lang="en-US" sz="2000" dirty="0"/>
              <a:t> are</a:t>
            </a:r>
          </a:p>
          <a:p>
            <a:pPr lvl="2"/>
            <a:r>
              <a:rPr lang="en-US" sz="2000" dirty="0"/>
              <a:t>How exploits are being created</a:t>
            </a:r>
          </a:p>
          <a:p>
            <a:pPr lvl="2"/>
            <a:r>
              <a:rPr lang="en-US" sz="2000" dirty="0"/>
              <a:t>To exploit a </a:t>
            </a:r>
            <a:r>
              <a:rPr lang="en-US" sz="2000" dirty="0">
                <a:latin typeface="Avenir LT Std 55 Roman" pitchFamily="34" charset="0"/>
              </a:rPr>
              <a:t>local application</a:t>
            </a:r>
          </a:p>
          <a:p>
            <a:pPr lvl="2"/>
            <a:r>
              <a:rPr lang="en-US" sz="2000" dirty="0"/>
              <a:t>To exploit a </a:t>
            </a:r>
            <a:r>
              <a:rPr lang="en-US" sz="2000" dirty="0">
                <a:latin typeface="Avenir LT Std 55 Roman" pitchFamily="34" charset="0"/>
              </a:rPr>
              <a:t>remote application</a:t>
            </a:r>
          </a:p>
          <a:p>
            <a:pPr lvl="2"/>
            <a:r>
              <a:rPr lang="en-US" sz="2000" dirty="0"/>
              <a:t>Learn about </a:t>
            </a:r>
            <a:r>
              <a:rPr lang="en-US" sz="2000" dirty="0">
                <a:latin typeface="Avenir LT Std 55 Roman" pitchFamily="34" charset="0"/>
              </a:rPr>
              <a:t>anti-exploiting technologies</a:t>
            </a:r>
          </a:p>
          <a:p>
            <a:pPr lvl="2"/>
            <a:r>
              <a:rPr lang="en-US" sz="2000" dirty="0"/>
              <a:t>To </a:t>
            </a:r>
            <a:r>
              <a:rPr lang="en-US" sz="2000" dirty="0">
                <a:latin typeface="Avenir LT Std 55 Roman" pitchFamily="34" charset="0"/>
              </a:rPr>
              <a:t>circumvent</a:t>
            </a:r>
            <a:r>
              <a:rPr lang="en-US" sz="2000" dirty="0"/>
              <a:t> all common anti-exploiting technologies for Linux</a:t>
            </a:r>
          </a:p>
          <a:p>
            <a:pPr lvl="2"/>
            <a:r>
              <a:rPr lang="en-US" sz="2000" dirty="0"/>
              <a:t>See how Windows does it</a:t>
            </a:r>
          </a:p>
          <a:p>
            <a:pPr lvl="2"/>
            <a:r>
              <a:rPr lang="en-US" sz="2000" dirty="0"/>
              <a:t>Use Use-After-Free</a:t>
            </a:r>
          </a:p>
          <a:p>
            <a:pPr lvl="2"/>
            <a:r>
              <a:rPr lang="en-US" sz="2000" dirty="0"/>
              <a:t>Hack browsers</a:t>
            </a:r>
          </a:p>
          <a:p>
            <a:pPr lvl="2"/>
            <a:r>
              <a:rPr lang="en-US" sz="2000" strike="sngStrike" dirty="0"/>
              <a:t>Hack </a:t>
            </a:r>
            <a:r>
              <a:rPr lang="en-US" sz="2000" strike="sngStrike" dirty="0" err="1"/>
              <a:t>facebook</a:t>
            </a:r>
            <a:r>
              <a:rPr lang="en-US" sz="2000" strike="sngStrike" dirty="0"/>
              <a:t> “for a friend”</a:t>
            </a:r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739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will actually learn:</a:t>
            </a:r>
          </a:p>
          <a:p>
            <a:pPr lvl="2"/>
            <a:r>
              <a:rPr lang="en-US" dirty="0"/>
              <a:t>Intel x86</a:t>
            </a:r>
          </a:p>
          <a:p>
            <a:pPr lvl="3"/>
            <a:r>
              <a:rPr lang="en-US" dirty="0"/>
              <a:t>Architecture</a:t>
            </a:r>
          </a:p>
          <a:p>
            <a:pPr lvl="3"/>
            <a:r>
              <a:rPr lang="en-US" dirty="0"/>
              <a:t>CPU</a:t>
            </a:r>
          </a:p>
          <a:p>
            <a:pPr lvl="3"/>
            <a:r>
              <a:rPr lang="en-US" dirty="0"/>
              <a:t>Registers</a:t>
            </a:r>
          </a:p>
          <a:p>
            <a:pPr lvl="2"/>
            <a:r>
              <a:rPr lang="en-US" dirty="0"/>
              <a:t>Linux</a:t>
            </a:r>
          </a:p>
          <a:p>
            <a:pPr lvl="3"/>
            <a:r>
              <a:rPr lang="en-US" dirty="0" err="1"/>
              <a:t>Userspace</a:t>
            </a:r>
            <a:r>
              <a:rPr lang="en-US" dirty="0"/>
              <a:t> memory layout, stacks, heap</a:t>
            </a:r>
          </a:p>
          <a:p>
            <a:pPr lvl="3"/>
            <a:r>
              <a:rPr lang="en-US" dirty="0" err="1"/>
              <a:t>Syscalls</a:t>
            </a:r>
            <a:endParaRPr lang="en-US" dirty="0"/>
          </a:p>
          <a:p>
            <a:pPr lvl="3"/>
            <a:r>
              <a:rPr lang="en-US" dirty="0"/>
              <a:t>Sockets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dirty="0"/>
              <a:t>Programming Languages</a:t>
            </a:r>
          </a:p>
          <a:p>
            <a:pPr lvl="3"/>
            <a:r>
              <a:rPr lang="en-US" dirty="0"/>
              <a:t>Assembler</a:t>
            </a:r>
          </a:p>
          <a:p>
            <a:pPr lvl="3"/>
            <a:r>
              <a:rPr lang="en-US" dirty="0"/>
              <a:t>C</a:t>
            </a:r>
          </a:p>
          <a:p>
            <a:pPr lvl="3"/>
            <a:r>
              <a:rPr lang="en-US" dirty="0"/>
              <a:t>Python</a:t>
            </a:r>
          </a:p>
          <a:p>
            <a:pPr lvl="3"/>
            <a:r>
              <a:rPr lang="en-US" dirty="0"/>
              <a:t>Bash</a:t>
            </a:r>
          </a:p>
          <a:p>
            <a:pPr lvl="2"/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4699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841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29.03.2019</a:t>
            </a:r>
          </a:p>
          <a:p>
            <a:r>
              <a:rPr lang="en-US" dirty="0"/>
              <a:t>Theory:</a:t>
            </a:r>
          </a:p>
          <a:p>
            <a:pPr lvl="2"/>
            <a:r>
              <a:rPr lang="en-US" dirty="0"/>
              <a:t>0x01 Intro (this)</a:t>
            </a:r>
          </a:p>
          <a:p>
            <a:pPr lvl="2"/>
            <a:r>
              <a:rPr lang="en-US" dirty="0"/>
              <a:t>0x02 Intro Technical</a:t>
            </a:r>
          </a:p>
          <a:p>
            <a:pPr lvl="2"/>
            <a:r>
              <a:rPr lang="en-US" dirty="0"/>
              <a:t>0x10 Intel Architecture</a:t>
            </a:r>
          </a:p>
          <a:p>
            <a:pPr lvl="2"/>
            <a:r>
              <a:rPr lang="en-US" dirty="0"/>
              <a:t>0x11 Memory Layout</a:t>
            </a:r>
          </a:p>
          <a:p>
            <a:r>
              <a:rPr lang="en-US" dirty="0"/>
              <a:t>Challenges:</a:t>
            </a:r>
          </a:p>
          <a:p>
            <a:pPr lvl="2"/>
            <a:r>
              <a:rPr lang="en-US" dirty="0"/>
              <a:t>0: Introduction to memory layout - basic</a:t>
            </a:r>
          </a:p>
          <a:p>
            <a:pPr lvl="2"/>
            <a:r>
              <a:rPr lang="en-US" dirty="0"/>
              <a:t>1: Introduction to memory layout - advanced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8956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05.04.2019</a:t>
            </a:r>
          </a:p>
          <a:p>
            <a:r>
              <a:rPr lang="en-US" dirty="0"/>
              <a:t>Theory:</a:t>
            </a:r>
          </a:p>
          <a:p>
            <a:pPr lvl="2"/>
            <a:r>
              <a:rPr lang="en-US" dirty="0"/>
              <a:t>0x12 C Array and Data Structures</a:t>
            </a:r>
          </a:p>
          <a:p>
            <a:pPr lvl="2"/>
            <a:r>
              <a:rPr lang="en-US" dirty="0"/>
              <a:t>0x30 Assembler Intro</a:t>
            </a:r>
          </a:p>
          <a:p>
            <a:pPr lvl="2"/>
            <a:r>
              <a:rPr lang="en-US" dirty="0"/>
              <a:t>0x31 Shellcode</a:t>
            </a:r>
          </a:p>
          <a:p>
            <a:pPr lvl="2"/>
            <a:r>
              <a:rPr lang="en-US" dirty="0"/>
              <a:t>0x32 Function Call Convention</a:t>
            </a:r>
          </a:p>
          <a:p>
            <a:pPr lvl="2"/>
            <a:r>
              <a:rPr lang="en-US" dirty="0"/>
              <a:t>0x33 Debugging</a:t>
            </a:r>
          </a:p>
          <a:p>
            <a:r>
              <a:rPr lang="en-US" dirty="0"/>
              <a:t>Challenges:</a:t>
            </a:r>
          </a:p>
          <a:p>
            <a:pPr lvl="2"/>
            <a:r>
              <a:rPr lang="en-US" dirty="0"/>
              <a:t>2: C buffer analysis - simple </a:t>
            </a:r>
          </a:p>
          <a:p>
            <a:pPr lvl="2"/>
            <a:r>
              <a:rPr lang="en-US" dirty="0"/>
              <a:t>3: Introduction to shellcode development </a:t>
            </a:r>
          </a:p>
          <a:p>
            <a:pPr lvl="2"/>
            <a:r>
              <a:rPr lang="en-US" dirty="0"/>
              <a:t>7: Function Call Convention in x86 (32bit) </a:t>
            </a:r>
          </a:p>
          <a:p>
            <a:pPr lvl="2"/>
            <a:r>
              <a:rPr lang="en-US" dirty="0"/>
              <a:t>8: C buffer analysis - with debugging </a:t>
            </a:r>
          </a:p>
          <a:p>
            <a:pPr lvl="2"/>
            <a:r>
              <a:rPr lang="en-US" dirty="0"/>
              <a:t>9: Simple Buffer overflow - variable overwrite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2541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12.04.2019</a:t>
            </a:r>
          </a:p>
          <a:p>
            <a:r>
              <a:rPr lang="en-US" dirty="0"/>
              <a:t>Theory:</a:t>
            </a:r>
          </a:p>
          <a:p>
            <a:pPr lvl="2"/>
            <a:r>
              <a:rPr lang="en-US" dirty="0"/>
              <a:t>0x41 Buffer Overflow</a:t>
            </a:r>
          </a:p>
          <a:p>
            <a:pPr lvl="2"/>
            <a:r>
              <a:rPr lang="en-US" dirty="0"/>
              <a:t>0x42 Exploit</a:t>
            </a:r>
          </a:p>
          <a:p>
            <a:pPr lvl="2"/>
            <a:r>
              <a:rPr lang="en-US" dirty="0"/>
              <a:t>0x44 Remote Exploit</a:t>
            </a:r>
          </a:p>
          <a:p>
            <a:r>
              <a:rPr lang="en-US" dirty="0"/>
              <a:t>Challenges:</a:t>
            </a:r>
          </a:p>
          <a:p>
            <a:pPr lvl="2"/>
            <a:r>
              <a:rPr lang="en-US" dirty="0"/>
              <a:t>11: Development of a buffer overflow exploit - 32 bit </a:t>
            </a:r>
          </a:p>
          <a:p>
            <a:pPr lvl="2"/>
            <a:r>
              <a:rPr lang="en-US" dirty="0"/>
              <a:t>12: Development of a buffer overflow exploit - 64 bit</a:t>
            </a:r>
          </a:p>
          <a:p>
            <a:pPr lvl="2"/>
            <a:r>
              <a:rPr lang="en-US" dirty="0"/>
              <a:t>13: Development of a remote buffer overflow exploit - 64 bit </a:t>
            </a:r>
            <a:endParaRPr lang="de-CH" dirty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6765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26.04.2019</a:t>
            </a:r>
          </a:p>
          <a:p>
            <a:r>
              <a:rPr lang="en-US" dirty="0"/>
              <a:t>Theory:</a:t>
            </a:r>
          </a:p>
          <a:p>
            <a:pPr lvl="2"/>
            <a:r>
              <a:rPr lang="en-US" dirty="0"/>
              <a:t>0x51 Exploit Mitigation</a:t>
            </a:r>
          </a:p>
          <a:p>
            <a:pPr lvl="2"/>
            <a:r>
              <a:rPr lang="en-US" dirty="0"/>
              <a:t>0x52 Defeat Exploit Mitigation</a:t>
            </a:r>
          </a:p>
          <a:p>
            <a:pPr lvl="2"/>
            <a:r>
              <a:rPr lang="en-US" dirty="0"/>
              <a:t>0x53 Exploit Mitigation – PIE</a:t>
            </a:r>
          </a:p>
          <a:p>
            <a:pPr lvl="2"/>
            <a:r>
              <a:rPr lang="en-US" dirty="0"/>
              <a:t>0x54 Defeat Exploit Mitigation ROP</a:t>
            </a:r>
          </a:p>
          <a:p>
            <a:r>
              <a:rPr lang="en-US" dirty="0"/>
              <a:t>Challenges:</a:t>
            </a:r>
          </a:p>
          <a:p>
            <a:pPr lvl="2"/>
            <a:r>
              <a:rPr lang="en-US" dirty="0"/>
              <a:t>14: Stack canary brute force</a:t>
            </a:r>
          </a:p>
          <a:p>
            <a:pPr lvl="2"/>
            <a:r>
              <a:rPr lang="en-US" dirty="0"/>
              <a:t>15: Simple remote buffer overflow exploit - ASLR/DEP/64bit </a:t>
            </a:r>
          </a:p>
          <a:p>
            <a:pPr lvl="2"/>
            <a:r>
              <a:rPr lang="en-US" dirty="0"/>
              <a:t>16: Remote buffer overflow with ROP - DEP/64bit </a:t>
            </a:r>
          </a:p>
          <a:p>
            <a:pPr lvl="2"/>
            <a:r>
              <a:rPr lang="en-US" dirty="0"/>
              <a:t>17: Remote buffer overflow with ROP - DEP/ASLR/64bit </a:t>
            </a:r>
            <a:endParaRPr lang="de-CH" dirty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6473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03.05.2019</a:t>
            </a:r>
          </a:p>
          <a:p>
            <a:r>
              <a:rPr lang="en-US" dirty="0"/>
              <a:t>Theory:</a:t>
            </a:r>
          </a:p>
          <a:p>
            <a:pPr lvl="2"/>
            <a:r>
              <a:rPr lang="en-US" dirty="0"/>
              <a:t>0x55: Defeat Exploit Mitigation – Heap Intro</a:t>
            </a:r>
          </a:p>
          <a:p>
            <a:pPr lvl="2"/>
            <a:r>
              <a:rPr lang="en-US" dirty="0"/>
              <a:t>0x56: Defeat Exploit Mitigation – Heap Attacks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Challenges:</a:t>
            </a:r>
          </a:p>
          <a:p>
            <a:pPr lvl="2"/>
            <a:r>
              <a:rPr lang="en-US" dirty="0"/>
              <a:t>31: Heap use-after-free analysis</a:t>
            </a:r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993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Dobin Rutishauser</a:t>
            </a:r>
          </a:p>
          <a:p>
            <a:r>
              <a:rPr lang="en-US" dirty="0"/>
              <a:t>Working as Security Analyst @ Compass Security</a:t>
            </a:r>
          </a:p>
          <a:p>
            <a:pPr lvl="2"/>
            <a:r>
              <a:rPr lang="en-US" dirty="0"/>
              <a:t>Penetration Tests</a:t>
            </a:r>
          </a:p>
          <a:p>
            <a:pPr lvl="2"/>
            <a:r>
              <a:rPr lang="en-US" dirty="0" err="1"/>
              <a:t>Webapp</a:t>
            </a:r>
            <a:r>
              <a:rPr lang="en-US" dirty="0"/>
              <a:t> Checks</a:t>
            </a:r>
          </a:p>
          <a:p>
            <a:pPr lvl="2"/>
            <a:r>
              <a:rPr lang="en-US" dirty="0"/>
              <a:t>Architecture Reviews</a:t>
            </a:r>
          </a:p>
          <a:p>
            <a:pPr lvl="2"/>
            <a:r>
              <a:rPr lang="en-US" dirty="0"/>
              <a:t>&amp; lots more</a:t>
            </a:r>
          </a:p>
          <a:p>
            <a:r>
              <a:rPr lang="en-US" dirty="0"/>
              <a:t>Interested in </a:t>
            </a:r>
            <a:r>
              <a:rPr lang="en-US" strike="sngStrike" dirty="0"/>
              <a:t>Hacking</a:t>
            </a:r>
            <a:r>
              <a:rPr lang="en-US" dirty="0"/>
              <a:t> Security since a young age (1998+)</a:t>
            </a:r>
          </a:p>
          <a:p>
            <a:endParaRPr lang="en-US" dirty="0"/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556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10.05.2019</a:t>
            </a:r>
          </a:p>
          <a:p>
            <a:r>
              <a:rPr lang="en-US" dirty="0"/>
              <a:t>Theory:</a:t>
            </a:r>
          </a:p>
          <a:p>
            <a:pPr lvl="2"/>
            <a:r>
              <a:rPr lang="en-US" dirty="0"/>
              <a:t>0x60: Windows Exploiting</a:t>
            </a:r>
          </a:p>
          <a:p>
            <a:pPr lvl="2"/>
            <a:r>
              <a:rPr lang="en-US" dirty="0"/>
              <a:t>0x70: Secure Coding</a:t>
            </a:r>
          </a:p>
          <a:p>
            <a:pPr lvl="2"/>
            <a:r>
              <a:rPr lang="en-US" dirty="0"/>
              <a:t>0x71: Fuzzing</a:t>
            </a:r>
          </a:p>
          <a:p>
            <a:r>
              <a:rPr lang="en-US" dirty="0"/>
              <a:t>Challenges:</a:t>
            </a:r>
          </a:p>
          <a:p>
            <a:pPr lvl="2"/>
            <a:r>
              <a:rPr lang="en-US" dirty="0"/>
              <a:t>60: Linux Hardening</a:t>
            </a:r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2622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17.05.2017</a:t>
            </a:r>
          </a:p>
          <a:p>
            <a:r>
              <a:rPr lang="en-US" dirty="0"/>
              <a:t>Theory:</a:t>
            </a:r>
          </a:p>
          <a:p>
            <a:pPr lvl="2"/>
            <a:r>
              <a:rPr lang="en-US" dirty="0"/>
              <a:t>0x72: Linux Hardening</a:t>
            </a:r>
          </a:p>
          <a:p>
            <a:pPr lvl="2"/>
            <a:r>
              <a:rPr lang="en-US" dirty="0"/>
              <a:t>0x73: Kernel Exploitation</a:t>
            </a:r>
          </a:p>
          <a:p>
            <a:pPr lvl="2"/>
            <a:r>
              <a:rPr lang="en-US" dirty="0"/>
              <a:t>0x74: Hardware Hacking</a:t>
            </a:r>
          </a:p>
          <a:p>
            <a:endParaRPr lang="en-US" dirty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09743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FF48-8F46-4DA2-85FB-DF70B343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0ED6-1475-404E-9F23-F3C7C409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24.05.2017</a:t>
            </a:r>
          </a:p>
          <a:p>
            <a:r>
              <a:rPr lang="en-US" dirty="0"/>
              <a:t>Theory:</a:t>
            </a:r>
          </a:p>
          <a:p>
            <a:pPr lvl="2"/>
            <a:r>
              <a:rPr lang="en-US" dirty="0"/>
              <a:t>Puffer</a:t>
            </a:r>
          </a:p>
          <a:p>
            <a:pPr lvl="2"/>
            <a:r>
              <a:rPr lang="en-US" dirty="0"/>
              <a:t>Case Studies</a:t>
            </a:r>
          </a:p>
          <a:p>
            <a:pPr lvl="2"/>
            <a:r>
              <a:rPr lang="en-US" dirty="0"/>
              <a:t>Questions</a:t>
            </a:r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5145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-15552" y="764704"/>
            <a:ext cx="1296147" cy="609329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noFill/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136576" y="980728"/>
            <a:ext cx="2880321" cy="55590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Architecture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62124" y="4223711"/>
            <a:ext cx="2736303" cy="556529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Shellcode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673080" y="1484784"/>
            <a:ext cx="3744416" cy="720080"/>
          </a:xfrm>
          <a:prstGeom prst="roundRect">
            <a:avLst/>
          </a:prstGeom>
          <a:ln>
            <a:solidFill>
              <a:srgbClr val="FF84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Buffer Overflow</a:t>
            </a:r>
            <a:endParaRPr kumimoji="0" lang="de-CH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73080" y="2732025"/>
            <a:ext cx="3744416" cy="72008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Exploit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62125" y="5841268"/>
            <a:ext cx="2736304" cy="468052"/>
          </a:xfrm>
          <a:prstGeom prst="roundRect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136576" y="1741004"/>
            <a:ext cx="2880321" cy="53586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Memor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Layout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673080" y="3748460"/>
            <a:ext cx="3744416" cy="49385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Exploit</a:t>
            </a: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673080" y="4653136"/>
            <a:ext cx="374441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Exploit Mitigations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93060" y="5589240"/>
            <a:ext cx="410445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Defeat Exploit Mitigations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 bwMode="auto">
          <a:xfrm>
            <a:off x="7545288" y="2204864"/>
            <a:ext cx="0" cy="527161"/>
          </a:xfrm>
          <a:prstGeom prst="straightConnector1">
            <a:avLst/>
          </a:prstGeom>
          <a:ln>
            <a:solidFill>
              <a:srgbClr val="FF84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 bwMode="auto">
          <a:xfrm>
            <a:off x="7545288" y="3452105"/>
            <a:ext cx="0" cy="296355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 bwMode="auto">
          <a:xfrm>
            <a:off x="7545288" y="4242310"/>
            <a:ext cx="0" cy="410826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 bwMode="auto">
          <a:xfrm>
            <a:off x="7545288" y="5373216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" idx="2"/>
            <a:endCxn id="9" idx="0"/>
          </p:cNvCxnSpPr>
          <p:nvPr/>
        </p:nvCxnSpPr>
        <p:spPr bwMode="auto">
          <a:xfrm>
            <a:off x="2576737" y="1536636"/>
            <a:ext cx="0" cy="204368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1280593" y="4950583"/>
            <a:ext cx="2736305" cy="53749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Calls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136576" y="2468444"/>
            <a:ext cx="2880321" cy="55747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Arrays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>
            <a:stCxn id="24" idx="3"/>
            <a:endCxn id="7" idx="1"/>
          </p:cNvCxnSpPr>
          <p:nvPr/>
        </p:nvCxnSpPr>
        <p:spPr bwMode="auto">
          <a:xfrm flipV="1">
            <a:off x="4016898" y="3092065"/>
            <a:ext cx="1656182" cy="2127264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7" idx="1"/>
          </p:cNvCxnSpPr>
          <p:nvPr/>
        </p:nvCxnSpPr>
        <p:spPr bwMode="auto">
          <a:xfrm flipV="1">
            <a:off x="3998427" y="3092065"/>
            <a:ext cx="1674653" cy="140991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25" idx="3"/>
            <a:endCxn id="6" idx="1"/>
          </p:cNvCxnSpPr>
          <p:nvPr/>
        </p:nvCxnSpPr>
        <p:spPr bwMode="auto">
          <a:xfrm flipV="1">
            <a:off x="4016897" y="1844824"/>
            <a:ext cx="1656183" cy="90235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7" idx="1"/>
          </p:cNvCxnSpPr>
          <p:nvPr/>
        </p:nvCxnSpPr>
        <p:spPr bwMode="auto">
          <a:xfrm flipV="1">
            <a:off x="3998429" y="3092065"/>
            <a:ext cx="1674651" cy="298322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  <a:stCxn id="9" idx="2"/>
            <a:endCxn id="25" idx="0"/>
          </p:cNvCxnSpPr>
          <p:nvPr/>
        </p:nvCxnSpPr>
        <p:spPr bwMode="auto">
          <a:xfrm>
            <a:off x="2576737" y="2276872"/>
            <a:ext cx="0" cy="19157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4" idx="3"/>
            <a:endCxn id="6" idx="1"/>
          </p:cNvCxnSpPr>
          <p:nvPr/>
        </p:nvCxnSpPr>
        <p:spPr bwMode="auto">
          <a:xfrm>
            <a:off x="4016897" y="1258682"/>
            <a:ext cx="1656183" cy="58614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  <a:stCxn id="9" idx="3"/>
            <a:endCxn id="6" idx="1"/>
          </p:cNvCxnSpPr>
          <p:nvPr/>
        </p:nvCxnSpPr>
        <p:spPr bwMode="auto">
          <a:xfrm flipV="1">
            <a:off x="4016897" y="1844824"/>
            <a:ext cx="1656183" cy="16411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cxnSpLocks/>
            <a:stCxn id="4" idx="1"/>
            <a:endCxn id="2" idx="1"/>
          </p:cNvCxnSpPr>
          <p:nvPr/>
        </p:nvCxnSpPr>
        <p:spPr bwMode="auto">
          <a:xfrm rot="10800000" flipV="1">
            <a:off x="776536" y="1258682"/>
            <a:ext cx="360040" cy="3286442"/>
          </a:xfrm>
          <a:prstGeom prst="bentConnector3">
            <a:avLst>
              <a:gd name="adj1" fmla="val 163493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cxnSpLocks/>
            <a:stCxn id="9" idx="1"/>
            <a:endCxn id="2" idx="1"/>
          </p:cNvCxnSpPr>
          <p:nvPr/>
        </p:nvCxnSpPr>
        <p:spPr bwMode="auto">
          <a:xfrm rot="10800000" flipV="1">
            <a:off x="776536" y="2008938"/>
            <a:ext cx="360040" cy="2536186"/>
          </a:xfrm>
          <a:prstGeom prst="bentConnector3">
            <a:avLst>
              <a:gd name="adj1" fmla="val 163493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 bwMode="auto">
          <a:xfrm>
            <a:off x="1262123" y="3582280"/>
            <a:ext cx="2736304" cy="46805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Assembler</a:t>
            </a: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Straight Arrow Connector 139"/>
          <p:cNvCxnSpPr>
            <a:stCxn id="139" idx="2"/>
            <a:endCxn id="5" idx="0"/>
          </p:cNvCxnSpPr>
          <p:nvPr/>
        </p:nvCxnSpPr>
        <p:spPr bwMode="auto">
          <a:xfrm>
            <a:off x="2630275" y="4050332"/>
            <a:ext cx="1" cy="173379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9" idx="3"/>
            <a:endCxn id="7" idx="1"/>
          </p:cNvCxnSpPr>
          <p:nvPr/>
        </p:nvCxnSpPr>
        <p:spPr bwMode="auto">
          <a:xfrm flipV="1">
            <a:off x="3998427" y="3092065"/>
            <a:ext cx="1674653" cy="72424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4880992" y="764704"/>
            <a:ext cx="0" cy="5544616"/>
          </a:xfrm>
          <a:prstGeom prst="line">
            <a:avLst/>
          </a:prstGeom>
          <a:ln>
            <a:prstDash val="lg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 bwMode="auto">
          <a:xfrm>
            <a:off x="776536" y="3429000"/>
            <a:ext cx="3384376" cy="2232248"/>
          </a:xfrm>
          <a:prstGeom prst="rect">
            <a:avLst/>
          </a:prstGeom>
          <a:noFill/>
          <a:ln w="9525" cap="rnd" cmpd="sng" algn="ctr">
            <a:solidFill>
              <a:srgbClr val="7030A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7425" y="836712"/>
            <a:ext cx="3384376" cy="2298307"/>
          </a:xfrm>
          <a:prstGeom prst="rect">
            <a:avLst/>
          </a:prstGeom>
          <a:noFill/>
          <a:ln w="9525" cap="rnd" cmpd="sng" algn="ctr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28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 bwMode="auto">
          <a:xfrm>
            <a:off x="1384868" y="22312"/>
            <a:ext cx="8553400" cy="681337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noFill/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6456" y="2708920"/>
            <a:ext cx="1914740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Mitigations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628419" y="5439424"/>
            <a:ext cx="1800200" cy="1008112"/>
          </a:xfrm>
          <a:prstGeom prst="roundRect">
            <a:avLst/>
          </a:prstGeom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kumimoji="0" lang="de-CH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924016" y="4393429"/>
            <a:ext cx="792088" cy="504056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PIE</a:t>
            </a:r>
            <a:endParaRPr kumimoji="0" lang="de-CH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635984" y="3391733"/>
            <a:ext cx="1800200" cy="1008112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ASLR</a:t>
            </a:r>
            <a:endParaRPr kumimoji="0" lang="de-CH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635984" y="1562405"/>
            <a:ext cx="1800200" cy="100811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 Canary</a:t>
            </a:r>
            <a:endParaRPr kumimoji="0" lang="de-CH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628419" y="360731"/>
            <a:ext cx="1728192" cy="403973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ASCII Armor</a:t>
            </a: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Elbow Connector 10"/>
          <p:cNvCxnSpPr>
            <a:cxnSpLocks/>
            <a:stCxn id="4" idx="3"/>
            <a:endCxn id="7" idx="1"/>
          </p:cNvCxnSpPr>
          <p:nvPr/>
        </p:nvCxnSpPr>
        <p:spPr bwMode="auto">
          <a:xfrm>
            <a:off x="1971196" y="3212976"/>
            <a:ext cx="664788" cy="682813"/>
          </a:xfrm>
          <a:prstGeom prst="bentConnector3">
            <a:avLst/>
          </a:prstGeom>
          <a:ln w="19050"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cxnSpLocks/>
            <a:stCxn id="4" idx="3"/>
            <a:endCxn id="5" idx="1"/>
          </p:cNvCxnSpPr>
          <p:nvPr/>
        </p:nvCxnSpPr>
        <p:spPr bwMode="auto">
          <a:xfrm>
            <a:off x="1971196" y="3212976"/>
            <a:ext cx="657223" cy="2730504"/>
          </a:xfrm>
          <a:prstGeom prst="bentConnector3">
            <a:avLst/>
          </a:prstGeom>
          <a:ln w="19050"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cxnSpLocks/>
            <a:stCxn id="4" idx="3"/>
            <a:endCxn id="8" idx="1"/>
          </p:cNvCxnSpPr>
          <p:nvPr/>
        </p:nvCxnSpPr>
        <p:spPr bwMode="auto">
          <a:xfrm flipV="1">
            <a:off x="1971196" y="2066461"/>
            <a:ext cx="664788" cy="1146515"/>
          </a:xfrm>
          <a:prstGeom prst="bentConnector3">
            <a:avLst>
              <a:gd name="adj1" fmla="val 50000"/>
            </a:avLst>
          </a:prstGeom>
          <a:ln w="19050"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cxnSpLocks/>
            <a:stCxn id="4" idx="3"/>
            <a:endCxn id="9" idx="1"/>
          </p:cNvCxnSpPr>
          <p:nvPr/>
        </p:nvCxnSpPr>
        <p:spPr bwMode="auto">
          <a:xfrm flipV="1">
            <a:off x="1971196" y="562718"/>
            <a:ext cx="657223" cy="2650258"/>
          </a:xfrm>
          <a:prstGeom prst="bentConnector3">
            <a:avLst>
              <a:gd name="adj1" fmla="val 50000"/>
            </a:avLst>
          </a:prstGeom>
          <a:ln w="19050"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 bwMode="auto">
          <a:xfrm>
            <a:off x="6516851" y="3225106"/>
            <a:ext cx="2756629" cy="473483"/>
          </a:xfrm>
          <a:prstGeom prst="roundRect">
            <a:avLst/>
          </a:prstGeom>
          <a:ln w="6350"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 RIP Overwrite</a:t>
            </a: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6076965" y="2132856"/>
            <a:ext cx="3484547" cy="473483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Brute Force</a:t>
            </a:r>
            <a:endParaRPr kumimoji="0" lang="de-CH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076965" y="1562405"/>
            <a:ext cx="3484547" cy="473483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 Overflows</a:t>
            </a:r>
            <a:endParaRPr kumimoji="0" lang="de-CH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6077741" y="980729"/>
            <a:ext cx="3287216" cy="360040"/>
          </a:xfrm>
          <a:prstGeom prst="roundRect">
            <a:avLst/>
          </a:prstGeom>
          <a:ln w="6350"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 Local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Vars</a:t>
            </a: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077740" y="360731"/>
            <a:ext cx="3287215" cy="403973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 Write</a:t>
            </a: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6516852" y="3812024"/>
            <a:ext cx="2756628" cy="473483"/>
          </a:xfrm>
          <a:prstGeom prst="roundRect">
            <a:avLst/>
          </a:prstGeom>
          <a:ln w="6350"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NOP Slide</a:t>
            </a: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516851" y="4353678"/>
            <a:ext cx="2756629" cy="473483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 Disclosure</a:t>
            </a:r>
            <a:endParaRPr kumimoji="0" lang="de-CH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6037172" y="5439424"/>
            <a:ext cx="2520280" cy="473483"/>
          </a:xfrm>
          <a:prstGeom prst="roundRect">
            <a:avLst/>
          </a:prstGeom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 2 PLT</a:t>
            </a:r>
            <a:endParaRPr kumimoji="0" lang="de-CH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037947" y="6046111"/>
            <a:ext cx="2520280" cy="473483"/>
          </a:xfrm>
          <a:prstGeom prst="roundRect">
            <a:avLst/>
          </a:prstGeom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</a:t>
            </a:r>
            <a:endParaRPr kumimoji="0" lang="de-CH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Elbow Connector 37"/>
          <p:cNvCxnSpPr>
            <a:stCxn id="7" idx="3"/>
            <a:endCxn id="34" idx="1"/>
          </p:cNvCxnSpPr>
          <p:nvPr/>
        </p:nvCxnSpPr>
        <p:spPr bwMode="auto">
          <a:xfrm>
            <a:off x="4436184" y="3895789"/>
            <a:ext cx="2080667" cy="694631"/>
          </a:xfrm>
          <a:prstGeom prst="bentConnector3">
            <a:avLst/>
          </a:prstGeom>
          <a:ln w="19050">
            <a:solidFill>
              <a:srgbClr val="7030A0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cxnSpLocks/>
            <a:stCxn id="7" idx="3"/>
            <a:endCxn id="33" idx="1"/>
          </p:cNvCxnSpPr>
          <p:nvPr/>
        </p:nvCxnSpPr>
        <p:spPr bwMode="auto">
          <a:xfrm>
            <a:off x="4436184" y="3895789"/>
            <a:ext cx="2080668" cy="152977"/>
          </a:xfrm>
          <a:prstGeom prst="bentConnector3">
            <a:avLst/>
          </a:prstGeom>
          <a:ln w="19050">
            <a:solidFill>
              <a:srgbClr val="7030A0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cxnSpLocks/>
            <a:stCxn id="7" idx="3"/>
            <a:endCxn id="28" idx="1"/>
          </p:cNvCxnSpPr>
          <p:nvPr/>
        </p:nvCxnSpPr>
        <p:spPr bwMode="auto">
          <a:xfrm flipV="1">
            <a:off x="4436184" y="3461848"/>
            <a:ext cx="2080667" cy="433941"/>
          </a:xfrm>
          <a:prstGeom prst="bentConnector3">
            <a:avLst/>
          </a:prstGeom>
          <a:ln w="19050">
            <a:solidFill>
              <a:srgbClr val="7030A0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3"/>
          </p:cNvCxnSpPr>
          <p:nvPr/>
        </p:nvCxnSpPr>
        <p:spPr bwMode="auto">
          <a:xfrm flipV="1">
            <a:off x="4428619" y="5877272"/>
            <a:ext cx="1609328" cy="66208"/>
          </a:xfrm>
          <a:prstGeom prst="bentConnector3">
            <a:avLst/>
          </a:prstGeom>
          <a:ln w="19050">
            <a:solidFill>
              <a:srgbClr val="00B0F0"/>
            </a:solidFill>
            <a:prstDash val="solid"/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3"/>
            <a:endCxn id="36" idx="1"/>
          </p:cNvCxnSpPr>
          <p:nvPr/>
        </p:nvCxnSpPr>
        <p:spPr bwMode="auto">
          <a:xfrm>
            <a:off x="4428619" y="5943480"/>
            <a:ext cx="1609328" cy="339373"/>
          </a:xfrm>
          <a:prstGeom prst="bentConnector3">
            <a:avLst/>
          </a:prstGeom>
          <a:ln w="19050">
            <a:solidFill>
              <a:srgbClr val="00B0F0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8" idx="3"/>
            <a:endCxn id="32" idx="1"/>
          </p:cNvCxnSpPr>
          <p:nvPr/>
        </p:nvCxnSpPr>
        <p:spPr bwMode="auto">
          <a:xfrm flipV="1">
            <a:off x="4436184" y="562718"/>
            <a:ext cx="1641556" cy="1503743"/>
          </a:xfrm>
          <a:prstGeom prst="bentConnector3">
            <a:avLst/>
          </a:prstGeom>
          <a:ln w="19050">
            <a:solidFill>
              <a:schemeClr val="accent6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" idx="3"/>
            <a:endCxn id="31" idx="1"/>
          </p:cNvCxnSpPr>
          <p:nvPr/>
        </p:nvCxnSpPr>
        <p:spPr bwMode="auto">
          <a:xfrm flipV="1">
            <a:off x="4436184" y="1160749"/>
            <a:ext cx="1641557" cy="905712"/>
          </a:xfrm>
          <a:prstGeom prst="bentConnector3">
            <a:avLst/>
          </a:prstGeom>
          <a:ln w="19050">
            <a:solidFill>
              <a:schemeClr val="accent6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3"/>
            <a:endCxn id="30" idx="1"/>
          </p:cNvCxnSpPr>
          <p:nvPr/>
        </p:nvCxnSpPr>
        <p:spPr bwMode="auto">
          <a:xfrm flipV="1">
            <a:off x="4436184" y="1799147"/>
            <a:ext cx="1640781" cy="267314"/>
          </a:xfrm>
          <a:prstGeom prst="bentConnector3">
            <a:avLst/>
          </a:prstGeom>
          <a:ln w="19050">
            <a:solidFill>
              <a:schemeClr val="accent6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8" idx="3"/>
            <a:endCxn id="29" idx="1"/>
          </p:cNvCxnSpPr>
          <p:nvPr/>
        </p:nvCxnSpPr>
        <p:spPr bwMode="auto">
          <a:xfrm>
            <a:off x="4436184" y="2066461"/>
            <a:ext cx="1640781" cy="303137"/>
          </a:xfrm>
          <a:prstGeom prst="bentConnector3">
            <a:avLst>
              <a:gd name="adj1" fmla="val 50416"/>
            </a:avLst>
          </a:prstGeom>
          <a:ln w="19050">
            <a:solidFill>
              <a:schemeClr val="accent6"/>
            </a:solidFill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7" idx="3"/>
            <a:endCxn id="35" idx="1"/>
          </p:cNvCxnSpPr>
          <p:nvPr/>
        </p:nvCxnSpPr>
        <p:spPr bwMode="auto">
          <a:xfrm>
            <a:off x="4436184" y="3895789"/>
            <a:ext cx="1600988" cy="1780377"/>
          </a:xfrm>
          <a:prstGeom prst="bentConnector3">
            <a:avLst>
              <a:gd name="adj1" fmla="val 51279"/>
            </a:avLst>
          </a:prstGeom>
          <a:ln w="9525">
            <a:solidFill>
              <a:srgbClr val="7030A0"/>
            </a:solidFill>
            <a:prstDash val="dash"/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 bwMode="auto">
          <a:xfrm>
            <a:off x="4880992" y="116632"/>
            <a:ext cx="0" cy="6624736"/>
          </a:xfrm>
          <a:prstGeom prst="line">
            <a:avLst/>
          </a:prstGeom>
          <a:ln>
            <a:prstDash val="lg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 bwMode="auto">
          <a:xfrm flipV="1">
            <a:off x="4436185" y="2570519"/>
            <a:ext cx="1641558" cy="1325269"/>
          </a:xfrm>
          <a:prstGeom prst="bentConnector3">
            <a:avLst>
              <a:gd name="adj1" fmla="val 55404"/>
            </a:avLst>
          </a:prstGeom>
          <a:ln w="6350">
            <a:solidFill>
              <a:srgbClr val="7030A0"/>
            </a:solidFill>
            <a:prstDash val="dash"/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67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And:</a:t>
            </a:r>
            <a:endParaRPr lang="de-CH"/>
          </a:p>
        </p:txBody>
      </p:sp>
      <p:sp>
        <p:nvSpPr>
          <p:cNvPr id="4" name="Rounded Rectangle 3"/>
          <p:cNvSpPr/>
          <p:nvPr/>
        </p:nvSpPr>
        <p:spPr bwMode="auto">
          <a:xfrm>
            <a:off x="1264608" y="980728"/>
            <a:ext cx="4176464" cy="79208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Exploiting 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495548" y="1520788"/>
            <a:ext cx="4176464" cy="79208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Secure Coding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264608" y="2132856"/>
            <a:ext cx="4176464" cy="79208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Fuzzing</a:t>
            </a: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495548" y="2708920"/>
            <a:ext cx="4176464" cy="79208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Linux Hardening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08584" y="3212976"/>
            <a:ext cx="4176464" cy="79208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 Security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495548" y="3789040"/>
            <a:ext cx="4176464" cy="79208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Studies</a:t>
            </a: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541BA0FB-258B-49F3-81ED-40D96976691D}"/>
              </a:ext>
            </a:extLst>
          </p:cNvPr>
          <p:cNvSpPr/>
          <p:nvPr/>
        </p:nvSpPr>
        <p:spPr bwMode="auto">
          <a:xfrm>
            <a:off x="1264608" y="4437112"/>
            <a:ext cx="4176464" cy="79208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Exploits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99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 Oral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(mainly) relevant for the oral exam?</a:t>
            </a:r>
          </a:p>
          <a:p>
            <a:pPr lvl="2"/>
            <a:r>
              <a:rPr lang="en-US" sz="2000" dirty="0"/>
              <a:t>How does memory corruption work?</a:t>
            </a:r>
          </a:p>
          <a:p>
            <a:pPr lvl="2"/>
            <a:r>
              <a:rPr lang="en-US" sz="2000" dirty="0"/>
              <a:t>How does an exploit work?</a:t>
            </a:r>
          </a:p>
          <a:p>
            <a:pPr lvl="2"/>
            <a:r>
              <a:rPr lang="en-US" sz="2000" dirty="0"/>
              <a:t>What exploit mitigations exist?</a:t>
            </a:r>
          </a:p>
          <a:p>
            <a:pPr lvl="2"/>
            <a:r>
              <a:rPr lang="en-US" sz="2000" dirty="0"/>
              <a:t>How can these exploit mitigations be circumvented?</a:t>
            </a:r>
          </a:p>
          <a:p>
            <a:pPr marL="574675" lvl="2" indent="0">
              <a:buNone/>
            </a:pPr>
            <a:endParaRPr lang="en-US" sz="2000" dirty="0"/>
          </a:p>
          <a:p>
            <a:r>
              <a:rPr lang="en-US" sz="2400" dirty="0"/>
              <a:t>More theoretical, not so much the nitty gritty details</a:t>
            </a:r>
          </a:p>
          <a:p>
            <a:r>
              <a:rPr lang="en-US" sz="2400" dirty="0"/>
              <a:t>Typical question:</a:t>
            </a:r>
          </a:p>
          <a:p>
            <a:pPr lvl="2"/>
            <a:r>
              <a:rPr lang="en-US" sz="2000" dirty="0"/>
              <a:t>Explain me how a buffer overflow exploit works</a:t>
            </a:r>
          </a:p>
          <a:p>
            <a:pPr lvl="2"/>
            <a:r>
              <a:rPr lang="en-US" sz="2000" dirty="0"/>
              <a:t>Now we introduce ASLR. What do you need to change?</a:t>
            </a:r>
          </a:p>
          <a:p>
            <a:pPr marL="115888" lvl="1"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0345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Books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http://media.wiley.com/product_data/coverImage300/3X/04700802/047008023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124744"/>
            <a:ext cx="4104456" cy="515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4" y="908720"/>
            <a:ext cx="4386537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381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Legal Issue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4623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A604-51E0-4264-B94D-01EC44BF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CH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BB1E-D7DA-494F-8B36-5D901A7DD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hack other people’s systems</a:t>
            </a:r>
          </a:p>
          <a:p>
            <a:r>
              <a:rPr lang="de-CH" dirty="0"/>
              <a:t>«Damit der Tatbestand des </a:t>
            </a:r>
            <a:r>
              <a:rPr lang="de-CH" b="1" dirty="0"/>
              <a:t>strafbaren Hackens</a:t>
            </a:r>
            <a:r>
              <a:rPr lang="de-CH" dirty="0"/>
              <a:t> erfüllt ist, müssen </a:t>
            </a:r>
            <a:r>
              <a:rPr lang="de-CH" b="1" dirty="0"/>
              <a:t>folgende Voraussetzungen kumulativ</a:t>
            </a:r>
            <a:r>
              <a:rPr lang="de-CH" dirty="0"/>
              <a:t> erfüllt sein:</a:t>
            </a:r>
          </a:p>
          <a:p>
            <a:pPr lvl="2"/>
            <a:r>
              <a:rPr lang="de-CH" b="1" dirty="0"/>
              <a:t>Eindringen</a:t>
            </a:r>
            <a:r>
              <a:rPr lang="de-CH" dirty="0"/>
              <a:t> in das</a:t>
            </a:r>
            <a:r>
              <a:rPr lang="de-CH" b="1" dirty="0"/>
              <a:t> Datenverarbeitungssystem</a:t>
            </a:r>
            <a:r>
              <a:rPr lang="de-CH" dirty="0"/>
              <a:t>;</a:t>
            </a:r>
          </a:p>
          <a:p>
            <a:pPr lvl="2"/>
            <a:r>
              <a:rPr lang="de-CH" b="1" dirty="0"/>
              <a:t>fremdes Datenverarbeitungssystem</a:t>
            </a:r>
            <a:r>
              <a:rPr lang="de-CH" dirty="0"/>
              <a:t>;</a:t>
            </a:r>
          </a:p>
          <a:p>
            <a:pPr lvl="2"/>
            <a:r>
              <a:rPr lang="de-CH" dirty="0"/>
              <a:t>Eindringen auf dem Weg der von </a:t>
            </a:r>
            <a:r>
              <a:rPr lang="de-CH" b="1" dirty="0"/>
              <a:t>Datenübertragungseinrichtungen;</a:t>
            </a:r>
            <a:endParaRPr lang="de-CH" dirty="0"/>
          </a:p>
          <a:p>
            <a:pPr lvl="2"/>
            <a:r>
              <a:rPr lang="de-CH" b="1" dirty="0"/>
              <a:t>besondere Sicherung</a:t>
            </a:r>
            <a:r>
              <a:rPr lang="de-CH" dirty="0"/>
              <a:t> gegen Zugriff.</a:t>
            </a:r>
            <a:r>
              <a:rPr lang="de-CH"/>
              <a:t> </a:t>
            </a:r>
            <a:endParaRPr lang="de-CH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de-CH" dirty="0"/>
              <a:t>https://www.lexwiki.ch/hacken/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052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got a bit overboard when I was little</a:t>
            </a:r>
            <a:endParaRPr lang="de-CH" dirty="0"/>
          </a:p>
        </p:txBody>
      </p:sp>
      <p:pic>
        <p:nvPicPr>
          <p:cNvPr id="1026" name="Picture 2" descr="http://i.imgur.com/ppNcl5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764704"/>
            <a:ext cx="7560840" cy="606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886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AAB9-2C24-4F1C-9657-884F605B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International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2199-1512-4AE3-AEDA-714E545F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Wassenaar</a:t>
            </a:r>
          </a:p>
          <a:p>
            <a:pPr lvl="2"/>
            <a:r>
              <a:rPr lang="en-US" dirty="0"/>
              <a:t>Arms Control Treaty </a:t>
            </a:r>
          </a:p>
          <a:p>
            <a:pPr lvl="3"/>
            <a:r>
              <a:rPr lang="en-US" dirty="0"/>
              <a:t>Anti-proliferation of Nukes and stuff</a:t>
            </a:r>
          </a:p>
          <a:p>
            <a:pPr lvl="2"/>
            <a:r>
              <a:rPr lang="en-US" dirty="0"/>
              <a:t>Includes now (?):</a:t>
            </a:r>
          </a:p>
          <a:p>
            <a:pPr lvl="3"/>
            <a:r>
              <a:rPr lang="en-US" dirty="0"/>
              <a:t>Intrusion malware</a:t>
            </a:r>
          </a:p>
          <a:p>
            <a:pPr lvl="3"/>
            <a:r>
              <a:rPr lang="en-US" dirty="0"/>
              <a:t>Intrusion exploits</a:t>
            </a:r>
          </a:p>
          <a:p>
            <a:pPr lvl="3"/>
            <a:r>
              <a:rPr lang="en-US" dirty="0"/>
              <a:t>IP surveillance</a:t>
            </a:r>
          </a:p>
          <a:p>
            <a:pPr lvl="2"/>
            <a:r>
              <a:rPr lang="en-US" dirty="0"/>
              <a:t>-&gt; Exploits are now weapons…</a:t>
            </a:r>
          </a:p>
          <a:p>
            <a:pPr lvl="3"/>
            <a:r>
              <a:rPr lang="en-US" dirty="0"/>
              <a:t>Not allowed to transport over the border</a:t>
            </a:r>
          </a:p>
          <a:p>
            <a:pPr lvl="3"/>
            <a:r>
              <a:rPr lang="en-US" dirty="0"/>
              <a:t>Exception: If they are open source</a:t>
            </a:r>
          </a:p>
          <a:p>
            <a:pPr lvl="3"/>
            <a:r>
              <a:rPr lang="en-US" dirty="0"/>
              <a:t>(stop selling 0-days to Chinese </a:t>
            </a:r>
            <a:r>
              <a:rPr lang="en-US" dirty="0" err="1"/>
              <a:t>gov</a:t>
            </a:r>
            <a:r>
              <a:rPr lang="en-US" dirty="0"/>
              <a:t>!)</a:t>
            </a:r>
          </a:p>
          <a:p>
            <a:r>
              <a:rPr lang="de-CH" dirty="0"/>
              <a:t>http://blog.erratasec.com/2015/05/some-notes-about-wassenaar.html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71DB0D0-502F-41B3-9D8E-1BD9ACCE2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52" y="15567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17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Compass</a:t>
            </a:r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764704"/>
            <a:ext cx="7340384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62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Compass is hiring (always)</a:t>
            </a:r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1412776"/>
            <a:ext cx="8496944" cy="448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51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20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6EA5-B6D9-4B47-A961-D773399E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806D-DEE6-4E46-9FB5-A5BBF583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u="sng" dirty="0"/>
              <a:t>Exploit &amp; Defense</a:t>
            </a:r>
          </a:p>
          <a:p>
            <a:endParaRPr lang="de-CH" dirty="0"/>
          </a:p>
          <a:p>
            <a:r>
              <a:rPr lang="de-CH" dirty="0"/>
              <a:t>We will write </a:t>
            </a:r>
            <a:r>
              <a:rPr lang="de-CH" b="1" dirty="0"/>
              <a:t>exploits</a:t>
            </a:r>
            <a:r>
              <a:rPr lang="de-CH" dirty="0"/>
              <a:t> to </a:t>
            </a:r>
            <a:r>
              <a:rPr lang="de-CH" b="1" dirty="0"/>
              <a:t>exploit</a:t>
            </a:r>
            <a:r>
              <a:rPr lang="de-CH" dirty="0"/>
              <a:t> </a:t>
            </a:r>
            <a:r>
              <a:rPr lang="de-CH" b="1" dirty="0"/>
              <a:t>buffer-overflows</a:t>
            </a:r>
          </a:p>
          <a:p>
            <a:endParaRPr lang="de-CH" dirty="0"/>
          </a:p>
          <a:p>
            <a:r>
              <a:rPr lang="de-CH" dirty="0"/>
              <a:t>We will analyze what </a:t>
            </a:r>
            <a:r>
              <a:rPr lang="de-CH" b="1" dirty="0"/>
              <a:t>defenses </a:t>
            </a:r>
            <a:r>
              <a:rPr lang="de-CH" dirty="0"/>
              <a:t>exist to</a:t>
            </a:r>
            <a:r>
              <a:rPr lang="de-CH" b="1" dirty="0"/>
              <a:t> </a:t>
            </a:r>
            <a:r>
              <a:rPr lang="de-CH" dirty="0"/>
              <a:t>make writing exploits harder</a:t>
            </a:r>
          </a:p>
        </p:txBody>
      </p:sp>
    </p:spTree>
    <p:extLst>
      <p:ext uri="{BB962C8B-B14F-4D97-AF65-F5344CB8AC3E}">
        <p14:creationId xmlns:p14="http://schemas.microsoft.com/office/powerpoint/2010/main" val="388292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2270223"/>
      </p:ext>
    </p:extLst>
  </p:cSld>
  <p:clrMapOvr>
    <a:masterClrMapping/>
  </p:clrMapOvr>
</p:sld>
</file>

<file path=ppt/theme/theme1.xml><?xml version="1.0" encoding="utf-8"?>
<a:theme xmlns:a="http://schemas.openxmlformats.org/drawingml/2006/main" name="CSCH_presentation_empty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2DB9"/>
      </a:accent6>
      <a:hlink>
        <a:srgbClr val="000000"/>
      </a:hlink>
      <a:folHlink>
        <a:srgbClr val="000000"/>
      </a:folHlink>
    </a:clrScheme>
    <a:fontScheme name="compass_security_firmenpraesentation_master_7">
      <a:majorFont>
        <a:latin typeface="Avenir LT Std 55 Roman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compass_security_firmenpraesentation_master_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_security_firmenpraesentation_master_7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CSCH_presentation_empty_english</Template>
  <TotalTime>0</TotalTime>
  <Words>890</Words>
  <Application>Microsoft Office PowerPoint</Application>
  <PresentationFormat>A4 Paper (210x297 mm)</PresentationFormat>
  <Paragraphs>264</Paragraphs>
  <Slides>40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Arial Rounded MT Bold</vt:lpstr>
      <vt:lpstr>Avenir LT Std 45 Book</vt:lpstr>
      <vt:lpstr>Avenir LT Std 55 Roman</vt:lpstr>
      <vt:lpstr>Avenir LT Std 65 Medium</vt:lpstr>
      <vt:lpstr>Courier New</vt:lpstr>
      <vt:lpstr>Marlett</vt:lpstr>
      <vt:lpstr>Verdana</vt:lpstr>
      <vt:lpstr>Wingdings</vt:lpstr>
      <vt:lpstr>CSCH_presentation_empty_english</vt:lpstr>
      <vt:lpstr>Exploiting and Defense</vt:lpstr>
      <vt:lpstr>Intro</vt:lpstr>
      <vt:lpstr>About Me</vt:lpstr>
      <vt:lpstr>I got a bit overboard when I was little</vt:lpstr>
      <vt:lpstr>Compass</vt:lpstr>
      <vt:lpstr>Compass is hiring (always)</vt:lpstr>
      <vt:lpstr>Content</vt:lpstr>
      <vt:lpstr>Content</vt:lpstr>
      <vt:lpstr>Lecture</vt:lpstr>
      <vt:lpstr>Lecture</vt:lpstr>
      <vt:lpstr>Lecture</vt:lpstr>
      <vt:lpstr>Lecture</vt:lpstr>
      <vt:lpstr>Motivation</vt:lpstr>
      <vt:lpstr>Motivation</vt:lpstr>
      <vt:lpstr>Motivation</vt:lpstr>
      <vt:lpstr>Content</vt:lpstr>
      <vt:lpstr>Motivation</vt:lpstr>
      <vt:lpstr>Motivation</vt:lpstr>
      <vt:lpstr>Motivation</vt:lpstr>
      <vt:lpstr>PowerPoint Presentation</vt:lpstr>
      <vt:lpstr>Content of the next 8 Friday afternoons</vt:lpstr>
      <vt:lpstr>Content</vt:lpstr>
      <vt:lpstr>Content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Plan</vt:lpstr>
      <vt:lpstr>Content</vt:lpstr>
      <vt:lpstr>PowerPoint Presentation</vt:lpstr>
      <vt:lpstr>And:</vt:lpstr>
      <vt:lpstr>Exam Oral</vt:lpstr>
      <vt:lpstr>Books</vt:lpstr>
      <vt:lpstr>Legal Issue</vt:lpstr>
      <vt:lpstr>Legal CH</vt:lpstr>
      <vt:lpstr>Legal International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Dobin Rutishauser</dc:creator>
  <cp:lastModifiedBy>Dobin Rutishauser</cp:lastModifiedBy>
  <cp:revision>119</cp:revision>
  <cp:lastPrinted>1999-09-08T18:00:21Z</cp:lastPrinted>
  <dcterms:created xsi:type="dcterms:W3CDTF">2016-03-14T12:32:55Z</dcterms:created>
  <dcterms:modified xsi:type="dcterms:W3CDTF">2019-03-28T17:18:51Z</dcterms:modified>
</cp:coreProperties>
</file>