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5" r:id="rId2"/>
    <p:sldId id="371" r:id="rId3"/>
    <p:sldId id="276" r:id="rId4"/>
    <p:sldId id="277" r:id="rId5"/>
    <p:sldId id="368" r:id="rId6"/>
    <p:sldId id="278" r:id="rId7"/>
    <p:sldId id="279" r:id="rId8"/>
    <p:sldId id="369" r:id="rId9"/>
    <p:sldId id="349" r:id="rId10"/>
    <p:sldId id="347" r:id="rId11"/>
    <p:sldId id="348" r:id="rId12"/>
    <p:sldId id="350" r:id="rId13"/>
    <p:sldId id="352" r:id="rId14"/>
    <p:sldId id="355" r:id="rId15"/>
    <p:sldId id="359" r:id="rId16"/>
    <p:sldId id="370" r:id="rId17"/>
    <p:sldId id="353" r:id="rId18"/>
    <p:sldId id="351" r:id="rId19"/>
    <p:sldId id="361" r:id="rId20"/>
    <p:sldId id="372" r:id="rId21"/>
    <p:sldId id="356" r:id="rId22"/>
    <p:sldId id="357" r:id="rId23"/>
    <p:sldId id="358" r:id="rId24"/>
    <p:sldId id="365" r:id="rId25"/>
    <p:sldId id="367" r:id="rId26"/>
    <p:sldId id="366" r:id="rId27"/>
    <p:sldId id="373" r:id="rId28"/>
    <p:sldId id="374" r:id="rId29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bin Rutishauser" initials="D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  <a:srgbClr val="FF0606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 autoAdjust="0"/>
  </p:normalViewPr>
  <p:slideViewPr>
    <p:cSldViewPr>
      <p:cViewPr varScale="1">
        <p:scale>
          <a:sx n="135" d="100"/>
          <a:sy n="135" d="100"/>
        </p:scale>
        <p:origin x="564" y="12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>
                <a:latin typeface="Arial" charset="0"/>
              </a:rPr>
              <a:t>„&lt;Seminartitel&gt;“ </a:t>
            </a:r>
            <a:br>
              <a:rPr lang="de-DE" altLang="en-US" sz="1000">
                <a:latin typeface="Arial" charset="0"/>
              </a:rPr>
            </a:br>
            <a:r>
              <a:rPr lang="de-DE" altLang="en-US" sz="1000">
                <a:latin typeface="Arial" charset="0"/>
              </a:rPr>
              <a:t>&lt;Vortragstitel&gt;</a:t>
            </a:r>
            <a:endParaRPr lang="de-DE" altLang="en-US" sz="310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br>
              <a:rPr lang="de-DE" altLang="en-US" sz="1000">
                <a:latin typeface="Arial" charset="0"/>
              </a:rPr>
            </a:br>
            <a:r>
              <a:rPr lang="de-DE" altLang="en-US" sz="1000">
                <a:latin typeface="Arial" charset="0"/>
              </a:rPr>
              <a:t>&lt;Datum&gt;</a:t>
            </a:r>
            <a:endParaRPr lang="de-DE" altLang="en-US" sz="310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/>
              <a:t>© </a:t>
            </a:r>
            <a:r>
              <a:rPr lang="en-US" altLang="en-US" sz="1000" b="1">
                <a:latin typeface="Arial" charset="0"/>
              </a:rPr>
              <a:t>Compass Security AG</a:t>
            </a:r>
            <a:endParaRPr lang="de-DE" altLang="en-US" sz="310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</a:t>
            </a:r>
          </a:p>
          <a:p>
            <a:pPr lvl="1"/>
            <a:r>
              <a:rPr lang="en-US" altLang="en-US"/>
              <a:t>Code</a:t>
            </a:r>
          </a:p>
          <a:p>
            <a:pPr lvl="2"/>
            <a:r>
              <a:rPr lang="en-US" altLang="en-US"/>
              <a:t>Second Layer</a:t>
            </a:r>
          </a:p>
          <a:p>
            <a:pPr lvl="3"/>
            <a:r>
              <a:rPr lang="en-US" altLang="en-US"/>
              <a:t>Third Layer</a:t>
            </a:r>
          </a:p>
          <a:p>
            <a:pPr lvl="4"/>
            <a:r>
              <a:rPr lang="en-US" altLang="en-US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it.course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Linux Userspace Process Memory Layout</a:t>
            </a: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  <a:endParaRPr lang="de-C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08" y="1268760"/>
            <a:ext cx="8229600" cy="5029200"/>
          </a:xfrm>
        </p:spPr>
        <p:txBody>
          <a:bodyPr/>
          <a:lstStyle/>
          <a:p>
            <a:r>
              <a:rPr lang="en-US" dirty="0"/>
              <a:t>Programs are stored in ELF files</a:t>
            </a:r>
          </a:p>
          <a:p>
            <a:r>
              <a:rPr lang="en-US" dirty="0"/>
              <a:t>ELF: Executable and Linkable Format</a:t>
            </a:r>
          </a:p>
          <a:p>
            <a:pPr lvl="2"/>
            <a:r>
              <a:rPr lang="en-US" dirty="0"/>
              <a:t>Previously: “</a:t>
            </a:r>
            <a:r>
              <a:rPr lang="en-US" dirty="0" err="1"/>
              <a:t>a.out</a:t>
            </a:r>
            <a:r>
              <a:rPr lang="en-US" dirty="0"/>
              <a:t>” (Linux 1.2)</a:t>
            </a:r>
          </a:p>
          <a:p>
            <a:pPr lvl="2"/>
            <a:r>
              <a:rPr lang="en-US" dirty="0"/>
              <a:t>Like COFF, PE (EXE), COM, …</a:t>
            </a:r>
          </a:p>
          <a:p>
            <a:r>
              <a:rPr lang="en-US" dirty="0"/>
              <a:t>ELF types:</a:t>
            </a:r>
          </a:p>
          <a:p>
            <a:pPr lvl="2"/>
            <a:r>
              <a:rPr lang="en-US" dirty="0"/>
              <a:t>ET_EXEC: Executable File</a:t>
            </a:r>
          </a:p>
          <a:p>
            <a:pPr lvl="2"/>
            <a:r>
              <a:rPr lang="en-US" dirty="0"/>
              <a:t>ET_REL: Relocatable File</a:t>
            </a:r>
          </a:p>
          <a:p>
            <a:pPr lvl="2"/>
            <a:r>
              <a:rPr lang="en-US" dirty="0"/>
              <a:t>ET_DYN: Shared Object File</a:t>
            </a:r>
          </a:p>
          <a:p>
            <a:r>
              <a:rPr lang="en-US" dirty="0"/>
              <a:t>ELF “views”:</a:t>
            </a:r>
          </a:p>
          <a:p>
            <a:pPr lvl="2"/>
            <a:r>
              <a:rPr lang="en-US" dirty="0"/>
              <a:t>Sections</a:t>
            </a:r>
          </a:p>
          <a:p>
            <a:pPr lvl="2"/>
            <a:r>
              <a:rPr lang="en-US" dirty="0"/>
              <a:t>Segments</a:t>
            </a:r>
          </a:p>
          <a:p>
            <a:r>
              <a:rPr lang="en-US" dirty="0"/>
              <a:t>$ </a:t>
            </a:r>
            <a:r>
              <a:rPr lang="en-US" dirty="0" err="1"/>
              <a:t>readelf</a:t>
            </a:r>
            <a:r>
              <a:rPr lang="en-US" dirty="0"/>
              <a:t> –l &lt;binary&gt;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99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980728"/>
            <a:ext cx="3240360" cy="51125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980728"/>
            <a:ext cx="3240360" cy="3600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 Header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68824" y="1772816"/>
            <a:ext cx="3240360" cy="864096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368824" y="2636912"/>
            <a:ext cx="3240360" cy="1728192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8824" y="4365104"/>
            <a:ext cx="3240360" cy="1296144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57256" y="3039751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Segments</a:t>
            </a:r>
            <a:endParaRPr lang="de-CH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3381524" y="2276872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3368824" y="3645024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08584" y="3275402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Sections</a:t>
            </a:r>
            <a:endParaRPr lang="de-CH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Elbow Connector 38"/>
          <p:cNvCxnSpPr>
            <a:stCxn id="6" idx="3"/>
            <a:endCxn id="11" idx="3"/>
          </p:cNvCxnSpPr>
          <p:nvPr/>
        </p:nvCxnSpPr>
        <p:spPr bwMode="auto">
          <a:xfrm>
            <a:off x="6609184" y="1556792"/>
            <a:ext cx="12700" cy="648072"/>
          </a:xfrm>
          <a:prstGeom prst="bentConnector3">
            <a:avLst>
              <a:gd name="adj1" fmla="val 1800000"/>
            </a:avLst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3"/>
            <a:endCxn id="14" idx="3"/>
          </p:cNvCxnSpPr>
          <p:nvPr/>
        </p:nvCxnSpPr>
        <p:spPr bwMode="auto">
          <a:xfrm>
            <a:off x="6609184" y="1556792"/>
            <a:ext cx="12700" cy="3456384"/>
          </a:xfrm>
          <a:prstGeom prst="bentConnector3">
            <a:avLst>
              <a:gd name="adj1" fmla="val 1800000"/>
            </a:avLst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" idx="1"/>
          </p:cNvCxnSpPr>
          <p:nvPr/>
        </p:nvCxnSpPr>
        <p:spPr bwMode="auto">
          <a:xfrm flipH="1">
            <a:off x="2864768" y="5877272"/>
            <a:ext cx="504056" cy="0"/>
          </a:xfrm>
          <a:prstGeom prst="line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 flipV="1">
            <a:off x="2864768" y="1988840"/>
            <a:ext cx="0" cy="3888432"/>
          </a:xfrm>
          <a:prstGeom prst="line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>
            <a:off x="2864768" y="1988840"/>
            <a:ext cx="504056" cy="0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>
            <a:off x="2864768" y="2430470"/>
            <a:ext cx="504056" cy="0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 bwMode="auto">
          <a:xfrm>
            <a:off x="2864768" y="4005064"/>
            <a:ext cx="504056" cy="0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2864768" y="3081491"/>
            <a:ext cx="504056" cy="0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2864768" y="5013176"/>
            <a:ext cx="504056" cy="0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3368824" y="1340768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 Header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5661248"/>
            <a:ext cx="3240360" cy="432048"/>
          </a:xfrm>
          <a:prstGeom prst="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Section Header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609184" y="3081491"/>
            <a:ext cx="216024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1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908720"/>
            <a:ext cx="9777536" cy="5904656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 lvl="1"/>
            <a:r>
              <a:rPr lang="de-CH" sz="1600" b="1" dirty="0" err="1"/>
              <a:t>Program</a:t>
            </a:r>
            <a:r>
              <a:rPr lang="de-CH" sz="1600" b="1" dirty="0"/>
              <a:t> Headers:</a:t>
            </a:r>
          </a:p>
          <a:p>
            <a:pPr lvl="1"/>
            <a:r>
              <a:rPr lang="de-CH" sz="1600" dirty="0"/>
              <a:t>  Type           </a:t>
            </a:r>
            <a:r>
              <a:rPr lang="de-CH" sz="1600" b="1" dirty="0"/>
              <a:t>Offset</a:t>
            </a:r>
            <a:r>
              <a:rPr lang="de-CH" sz="1600" dirty="0"/>
              <a:t>        </a:t>
            </a:r>
            <a:r>
              <a:rPr lang="de-CH" sz="1600" b="1" dirty="0" err="1"/>
              <a:t>VirtAddr</a:t>
            </a:r>
            <a:r>
              <a:rPr lang="de-CH" sz="1600" dirty="0"/>
              <a:t>       </a:t>
            </a:r>
            <a:r>
              <a:rPr lang="de-CH" sz="1600" b="1" dirty="0" err="1"/>
              <a:t>PhysAddr</a:t>
            </a:r>
            <a:endParaRPr lang="de-CH" sz="1600" b="1" dirty="0"/>
          </a:p>
          <a:p>
            <a:pPr lvl="1"/>
            <a:r>
              <a:rPr lang="de-CH" sz="1600" dirty="0"/>
              <a:t>                 </a:t>
            </a:r>
            <a:r>
              <a:rPr lang="de-CH" sz="1600" b="1" dirty="0" err="1"/>
              <a:t>FileSiz</a:t>
            </a:r>
            <a:r>
              <a:rPr lang="de-CH" sz="1600" dirty="0"/>
              <a:t>       </a:t>
            </a:r>
            <a:r>
              <a:rPr lang="de-CH" sz="1600" b="1" dirty="0" err="1"/>
              <a:t>MemSiz</a:t>
            </a:r>
            <a:r>
              <a:rPr lang="de-CH" sz="1600" dirty="0"/>
              <a:t>          </a:t>
            </a:r>
            <a:r>
              <a:rPr lang="de-CH" sz="1600" b="1" dirty="0"/>
              <a:t>Flags  </a:t>
            </a:r>
            <a:r>
              <a:rPr lang="de-CH" sz="1600" b="1" dirty="0" err="1"/>
              <a:t>Align</a:t>
            </a:r>
            <a:endParaRPr lang="de-CH" sz="1600" b="1" dirty="0"/>
          </a:p>
          <a:p>
            <a:pPr lvl="1"/>
            <a:r>
              <a:rPr lang="de-CH" sz="1600" dirty="0"/>
              <a:t>  PHDR           0x00000040    0x0000400040   0x0000000000400040</a:t>
            </a:r>
          </a:p>
          <a:p>
            <a:pPr lvl="1"/>
            <a:r>
              <a:rPr lang="de-CH" sz="1600" dirty="0"/>
              <a:t>                 0x000001c0    0x00000001c0    R E    8</a:t>
            </a:r>
          </a:p>
          <a:p>
            <a:pPr lvl="1"/>
            <a:r>
              <a:rPr lang="de-CH" sz="1600" dirty="0"/>
              <a:t>  INTERP         0x00000200    0x0000400200   0x0000000000400200</a:t>
            </a:r>
          </a:p>
          <a:p>
            <a:pPr lvl="1"/>
            <a:r>
              <a:rPr lang="de-CH" sz="1600" dirty="0"/>
              <a:t>                 0x0000001c    0x000000001c    R      1</a:t>
            </a:r>
          </a:p>
          <a:p>
            <a:pPr lvl="1"/>
            <a:r>
              <a:rPr lang="de-CH" sz="1600" b="1" dirty="0">
                <a:solidFill>
                  <a:srgbClr val="FF0606"/>
                </a:solidFill>
              </a:rPr>
              <a:t>  </a:t>
            </a:r>
            <a:r>
              <a:rPr lang="de-CH" sz="1600" b="1" dirty="0">
                <a:solidFill>
                  <a:srgbClr val="FF0000"/>
                </a:solidFill>
              </a:rPr>
              <a:t>LOAD</a:t>
            </a:r>
            <a:r>
              <a:rPr lang="de-CH" sz="1600" dirty="0"/>
              <a:t>           0x00000000    0x0000400000   </a:t>
            </a:r>
            <a:r>
              <a:rPr lang="de-CH" sz="1600" b="1" dirty="0"/>
              <a:t>0x0000000000400000</a:t>
            </a:r>
          </a:p>
          <a:p>
            <a:pPr lvl="1"/>
            <a:r>
              <a:rPr lang="de-CH" sz="1600" dirty="0"/>
              <a:t>                 0x00000b24    0x0000000b24    </a:t>
            </a:r>
            <a:r>
              <a:rPr lang="de-CH" sz="1600" b="1" dirty="0"/>
              <a:t>R E</a:t>
            </a:r>
            <a:r>
              <a:rPr lang="de-CH" sz="1600" dirty="0"/>
              <a:t>    200000</a:t>
            </a:r>
          </a:p>
          <a:p>
            <a:pPr lvl="1"/>
            <a:r>
              <a:rPr lang="de-CH" sz="1600" dirty="0"/>
              <a:t>  </a:t>
            </a:r>
            <a:r>
              <a:rPr lang="de-CH" sz="1600" b="1" dirty="0">
                <a:solidFill>
                  <a:srgbClr val="FF8400"/>
                </a:solidFill>
              </a:rPr>
              <a:t>LOAD</a:t>
            </a:r>
            <a:r>
              <a:rPr lang="de-CH" sz="1600" dirty="0"/>
              <a:t>           0x00000b28    0x0000600b28   </a:t>
            </a:r>
            <a:r>
              <a:rPr lang="de-CH" sz="1600" b="1" dirty="0"/>
              <a:t>0x0000000000600b28</a:t>
            </a:r>
          </a:p>
          <a:p>
            <a:pPr lvl="1"/>
            <a:r>
              <a:rPr lang="de-CH" sz="1600" dirty="0"/>
              <a:t>                 0x00000270    0x0000000278    </a:t>
            </a:r>
            <a:r>
              <a:rPr lang="de-CH" sz="1600" b="1" dirty="0"/>
              <a:t>RW</a:t>
            </a:r>
            <a:r>
              <a:rPr lang="de-CH" sz="1600" dirty="0"/>
              <a:t>     200000</a:t>
            </a:r>
          </a:p>
          <a:p>
            <a:pPr lvl="1"/>
            <a:r>
              <a:rPr lang="de-CH" sz="1600" dirty="0"/>
              <a:t>  DYNAMIC        0x00000b40    0x0000600b40   0x0000000000600b40</a:t>
            </a:r>
          </a:p>
          <a:p>
            <a:pPr lvl="1"/>
            <a:r>
              <a:rPr lang="de-CH" sz="1600" dirty="0"/>
              <a:t>                 0x000001e0    0x00000001e0    RW     8</a:t>
            </a:r>
          </a:p>
          <a:p>
            <a:pPr lvl="1"/>
            <a:r>
              <a:rPr lang="de-CH" sz="1600" dirty="0"/>
              <a:t>  NOTE           0x0000021c    0x000040021c   0x000000000040021c</a:t>
            </a:r>
          </a:p>
          <a:p>
            <a:pPr lvl="1"/>
            <a:r>
              <a:rPr lang="de-CH" sz="1600" dirty="0"/>
              <a:t>                 0x00000044    0x0000000044    R      4</a:t>
            </a:r>
          </a:p>
          <a:p>
            <a:pPr lvl="1"/>
            <a:r>
              <a:rPr lang="de-CH" sz="1600" dirty="0"/>
              <a:t>  GNU_EH_FRAME   0x000009ac    0x00004009ac   0x00000000004009ac</a:t>
            </a:r>
          </a:p>
          <a:p>
            <a:pPr lvl="1"/>
            <a:r>
              <a:rPr lang="de-CH" sz="1600" dirty="0"/>
              <a:t>                 0x00000044    0x0000000044    R      4</a:t>
            </a:r>
          </a:p>
          <a:p>
            <a:pPr lvl="1"/>
            <a:r>
              <a:rPr lang="de-CH" sz="1600" dirty="0"/>
              <a:t>  </a:t>
            </a:r>
            <a:r>
              <a:rPr lang="de-CH" sz="1600" b="1" dirty="0">
                <a:solidFill>
                  <a:srgbClr val="00B050"/>
                </a:solidFill>
              </a:rPr>
              <a:t>GNU_STACK</a:t>
            </a:r>
            <a:r>
              <a:rPr lang="de-CH" sz="1600" dirty="0"/>
              <a:t>      0x00000000    0x0000000000   0x0000000000000000</a:t>
            </a:r>
          </a:p>
          <a:p>
            <a:pPr lvl="1"/>
            <a:r>
              <a:rPr lang="de-CH" sz="1600" dirty="0"/>
              <a:t>                 0x00000000    0x0000000000    </a:t>
            </a:r>
            <a:r>
              <a:rPr lang="de-CH" sz="1600" b="1" dirty="0"/>
              <a:t>RW</a:t>
            </a:r>
            <a:r>
              <a:rPr lang="de-CH" sz="1600" dirty="0"/>
              <a:t>     10</a:t>
            </a:r>
          </a:p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58599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sz="1600" b="1" dirty="0"/>
              <a:t>$ </a:t>
            </a:r>
            <a:r>
              <a:rPr lang="de-CH" sz="1600" b="1" dirty="0" err="1"/>
              <a:t>readelf</a:t>
            </a:r>
            <a:r>
              <a:rPr lang="de-CH" sz="1600" b="1" dirty="0"/>
              <a:t> –l challenge0</a:t>
            </a:r>
          </a:p>
          <a:p>
            <a:pPr lvl="1"/>
            <a:endParaRPr lang="de-CH" sz="1600" b="1" dirty="0"/>
          </a:p>
          <a:p>
            <a:pPr lvl="1"/>
            <a:r>
              <a:rPr lang="de-CH" sz="1600" b="1" dirty="0" err="1"/>
              <a:t>Section</a:t>
            </a:r>
            <a:r>
              <a:rPr lang="de-CH" sz="1600" b="1" dirty="0"/>
              <a:t> </a:t>
            </a:r>
            <a:r>
              <a:rPr lang="de-CH" sz="1600" b="1" dirty="0" err="1"/>
              <a:t>to</a:t>
            </a:r>
            <a:r>
              <a:rPr lang="de-CH" sz="1600" b="1" dirty="0"/>
              <a:t> Segment </a:t>
            </a:r>
            <a:r>
              <a:rPr lang="de-CH" sz="1600" b="1" dirty="0" err="1"/>
              <a:t>mapping</a:t>
            </a:r>
            <a:r>
              <a:rPr lang="de-CH" sz="1600" b="1" dirty="0"/>
              <a:t>:</a:t>
            </a:r>
          </a:p>
          <a:p>
            <a:pPr lvl="1"/>
            <a:r>
              <a:rPr lang="de-CH" sz="1600" dirty="0"/>
              <a:t>  Segment </a:t>
            </a:r>
            <a:r>
              <a:rPr lang="de-CH" sz="1600" dirty="0" err="1"/>
              <a:t>Sections</a:t>
            </a:r>
            <a:r>
              <a:rPr lang="de-CH" sz="1600" dirty="0"/>
              <a:t>...</a:t>
            </a:r>
          </a:p>
          <a:p>
            <a:pPr lvl="1"/>
            <a:r>
              <a:rPr lang="de-CH" sz="1600" dirty="0"/>
              <a:t>   00     </a:t>
            </a:r>
          </a:p>
          <a:p>
            <a:pPr lvl="1"/>
            <a:r>
              <a:rPr lang="de-CH" sz="1600" dirty="0"/>
              <a:t>   01     .</a:t>
            </a:r>
            <a:r>
              <a:rPr lang="de-CH" sz="1600" dirty="0" err="1"/>
              <a:t>interp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</a:t>
            </a:r>
            <a:r>
              <a:rPr lang="de-CH" sz="1600" b="1" dirty="0">
                <a:solidFill>
                  <a:srgbClr val="FF0606"/>
                </a:solidFill>
              </a:rPr>
              <a:t>02</a:t>
            </a:r>
            <a:r>
              <a:rPr lang="de-CH" sz="1600" dirty="0"/>
              <a:t>     .</a:t>
            </a:r>
            <a:r>
              <a:rPr lang="de-CH" sz="1600" dirty="0" err="1"/>
              <a:t>interp</a:t>
            </a:r>
            <a:r>
              <a:rPr lang="de-CH" sz="1600" dirty="0"/>
              <a:t> .</a:t>
            </a:r>
            <a:r>
              <a:rPr lang="de-CH" sz="1600" dirty="0" err="1"/>
              <a:t>note.ABI</a:t>
            </a:r>
            <a:r>
              <a:rPr lang="de-CH" sz="1600" dirty="0"/>
              <a:t>-tag .</a:t>
            </a:r>
            <a:r>
              <a:rPr lang="de-CH" sz="1600" dirty="0" err="1"/>
              <a:t>note.gnu.build-id</a:t>
            </a:r>
            <a:r>
              <a:rPr lang="de-CH" sz="1600" dirty="0"/>
              <a:t> .</a:t>
            </a:r>
            <a:r>
              <a:rPr lang="de-CH" sz="1600" dirty="0" err="1"/>
              <a:t>gnu.hash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       .</a:t>
            </a:r>
            <a:r>
              <a:rPr lang="de-CH" sz="1600" dirty="0" err="1"/>
              <a:t>dynsym</a:t>
            </a:r>
            <a:r>
              <a:rPr lang="de-CH" sz="1600" dirty="0"/>
              <a:t> .</a:t>
            </a:r>
            <a:r>
              <a:rPr lang="de-CH" sz="1600" dirty="0" err="1"/>
              <a:t>dynstr</a:t>
            </a:r>
            <a:r>
              <a:rPr lang="de-CH" sz="1600" dirty="0"/>
              <a:t> .</a:t>
            </a:r>
            <a:r>
              <a:rPr lang="de-CH" sz="1600" dirty="0" err="1"/>
              <a:t>gnu.version</a:t>
            </a:r>
            <a:r>
              <a:rPr lang="de-CH" sz="1600" dirty="0"/>
              <a:t> .</a:t>
            </a:r>
            <a:r>
              <a:rPr lang="de-CH" sz="1600" dirty="0" err="1"/>
              <a:t>gnu.version_r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       .</a:t>
            </a:r>
            <a:r>
              <a:rPr lang="de-CH" sz="1600" dirty="0" err="1"/>
              <a:t>rela.dyn</a:t>
            </a:r>
            <a:r>
              <a:rPr lang="de-CH" sz="1600" dirty="0"/>
              <a:t> .</a:t>
            </a:r>
            <a:r>
              <a:rPr lang="de-CH" sz="1600" dirty="0" err="1"/>
              <a:t>rela.plt</a:t>
            </a:r>
            <a:r>
              <a:rPr lang="de-CH" sz="1600" dirty="0"/>
              <a:t> .</a:t>
            </a:r>
            <a:r>
              <a:rPr lang="de-CH" sz="1600" dirty="0" err="1"/>
              <a:t>init</a:t>
            </a:r>
            <a:r>
              <a:rPr lang="de-CH" sz="1600" dirty="0"/>
              <a:t> .</a:t>
            </a:r>
            <a:r>
              <a:rPr lang="de-CH" sz="1600" b="1" dirty="0" err="1"/>
              <a:t>plt</a:t>
            </a:r>
            <a:r>
              <a:rPr lang="de-CH" sz="1600" b="1" dirty="0"/>
              <a:t> .</a:t>
            </a:r>
            <a:r>
              <a:rPr lang="de-CH" sz="1600" b="1" dirty="0" err="1"/>
              <a:t>text</a:t>
            </a:r>
            <a:r>
              <a:rPr lang="de-CH" sz="1600" b="1" dirty="0"/>
              <a:t> </a:t>
            </a:r>
            <a:r>
              <a:rPr lang="de-CH" sz="1600" dirty="0"/>
              <a:t>.</a:t>
            </a:r>
            <a:r>
              <a:rPr lang="de-CH" sz="1600" dirty="0" err="1"/>
              <a:t>fini</a:t>
            </a:r>
            <a:r>
              <a:rPr lang="de-CH" sz="1600" dirty="0"/>
              <a:t> </a:t>
            </a:r>
            <a:r>
              <a:rPr lang="de-CH" sz="1600" b="1" dirty="0"/>
              <a:t>.</a:t>
            </a:r>
            <a:r>
              <a:rPr lang="de-CH" sz="1600" b="1" dirty="0" err="1"/>
              <a:t>rodata</a:t>
            </a:r>
            <a:r>
              <a:rPr lang="de-CH" sz="1600" b="1" dirty="0"/>
              <a:t> </a:t>
            </a:r>
          </a:p>
          <a:p>
            <a:pPr lvl="1"/>
            <a:r>
              <a:rPr lang="de-CH" sz="1600" dirty="0"/>
              <a:t>          .</a:t>
            </a:r>
            <a:r>
              <a:rPr lang="de-CH" sz="1600" dirty="0" err="1"/>
              <a:t>eh_frame_hdr</a:t>
            </a:r>
            <a:r>
              <a:rPr lang="de-CH" sz="1600" dirty="0"/>
              <a:t> .</a:t>
            </a:r>
            <a:r>
              <a:rPr lang="de-CH" sz="1600" dirty="0" err="1"/>
              <a:t>eh_frame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</a:t>
            </a:r>
            <a:r>
              <a:rPr lang="de-CH" sz="1600" b="1" dirty="0">
                <a:solidFill>
                  <a:srgbClr val="FF8400"/>
                </a:solidFill>
              </a:rPr>
              <a:t>03</a:t>
            </a:r>
            <a:r>
              <a:rPr lang="de-CH" sz="1600" dirty="0"/>
              <a:t>     .</a:t>
            </a:r>
            <a:r>
              <a:rPr lang="de-CH" sz="1600" dirty="0" err="1"/>
              <a:t>init_array</a:t>
            </a:r>
            <a:r>
              <a:rPr lang="de-CH" sz="1600" dirty="0"/>
              <a:t> .</a:t>
            </a:r>
            <a:r>
              <a:rPr lang="de-CH" sz="1600" dirty="0" err="1"/>
              <a:t>fini_array</a:t>
            </a:r>
            <a:r>
              <a:rPr lang="de-CH" sz="1600" dirty="0"/>
              <a:t> .</a:t>
            </a:r>
            <a:r>
              <a:rPr lang="de-CH" sz="1600" dirty="0" err="1"/>
              <a:t>jcr</a:t>
            </a:r>
            <a:r>
              <a:rPr lang="de-CH" sz="1600" dirty="0"/>
              <a:t> .</a:t>
            </a:r>
            <a:r>
              <a:rPr lang="de-CH" sz="1600" dirty="0" err="1"/>
              <a:t>dynamic</a:t>
            </a:r>
            <a:r>
              <a:rPr lang="de-CH" sz="1600" dirty="0"/>
              <a:t> </a:t>
            </a:r>
            <a:r>
              <a:rPr lang="de-CH" sz="1600" b="1" dirty="0"/>
              <a:t>.</a:t>
            </a:r>
            <a:r>
              <a:rPr lang="de-CH" sz="1600" b="1" dirty="0" err="1"/>
              <a:t>got</a:t>
            </a:r>
            <a:r>
              <a:rPr lang="de-CH" sz="1600" b="1" dirty="0"/>
              <a:t> .</a:t>
            </a:r>
            <a:r>
              <a:rPr lang="de-CH" sz="1600" b="1" dirty="0" err="1"/>
              <a:t>got.plt</a:t>
            </a:r>
            <a:r>
              <a:rPr lang="de-CH" sz="1600" b="1" dirty="0"/>
              <a:t> </a:t>
            </a:r>
          </a:p>
          <a:p>
            <a:pPr lvl="1"/>
            <a:r>
              <a:rPr lang="de-CH" sz="1600" dirty="0"/>
              <a:t>          </a:t>
            </a:r>
            <a:r>
              <a:rPr lang="de-CH" sz="1600" b="1" dirty="0"/>
              <a:t>.</a:t>
            </a:r>
            <a:r>
              <a:rPr lang="de-CH" sz="1600" b="1" dirty="0" err="1"/>
              <a:t>data</a:t>
            </a:r>
            <a:r>
              <a:rPr lang="de-CH" sz="1600" b="1" dirty="0"/>
              <a:t> .</a:t>
            </a:r>
            <a:r>
              <a:rPr lang="de-CH" sz="1600" b="1" dirty="0" err="1"/>
              <a:t>bss</a:t>
            </a:r>
            <a:r>
              <a:rPr lang="de-CH" sz="1600" b="1" dirty="0"/>
              <a:t> </a:t>
            </a:r>
          </a:p>
          <a:p>
            <a:pPr lvl="1"/>
            <a:r>
              <a:rPr lang="de-CH" sz="1600" dirty="0"/>
              <a:t>   04     .</a:t>
            </a:r>
            <a:r>
              <a:rPr lang="de-CH" sz="1600" dirty="0" err="1"/>
              <a:t>dynamic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05     .</a:t>
            </a:r>
            <a:r>
              <a:rPr lang="de-CH" sz="1600" dirty="0" err="1"/>
              <a:t>note.ABI</a:t>
            </a:r>
            <a:r>
              <a:rPr lang="de-CH" sz="1600" dirty="0"/>
              <a:t>-tag .</a:t>
            </a:r>
            <a:r>
              <a:rPr lang="de-CH" sz="1600" dirty="0" err="1"/>
              <a:t>note.gnu.build-id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06     .</a:t>
            </a:r>
            <a:r>
              <a:rPr lang="de-CH" sz="1600" dirty="0" err="1"/>
              <a:t>eh_frame_hdr</a:t>
            </a:r>
            <a:r>
              <a:rPr lang="de-CH" sz="1600" dirty="0"/>
              <a:t> </a:t>
            </a:r>
          </a:p>
          <a:p>
            <a:pPr lvl="1"/>
            <a:r>
              <a:rPr lang="de-CH" sz="1600" dirty="0"/>
              <a:t>   </a:t>
            </a:r>
            <a:r>
              <a:rPr lang="de-CH" sz="1600" b="1" dirty="0">
                <a:solidFill>
                  <a:srgbClr val="00B050"/>
                </a:solidFill>
              </a:rPr>
              <a:t>07</a:t>
            </a:r>
            <a:r>
              <a:rPr lang="de-CH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11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Sections:</a:t>
            </a:r>
          </a:p>
          <a:p>
            <a:pPr lvl="2"/>
            <a:r>
              <a:rPr lang="en-US" sz="2000" dirty="0"/>
              <a:t>.text: Executable instructions</a:t>
            </a:r>
          </a:p>
          <a:p>
            <a:pPr lvl="2"/>
            <a:r>
              <a:rPr lang="en-US" sz="2000" dirty="0"/>
              <a:t>.</a:t>
            </a:r>
            <a:r>
              <a:rPr lang="en-US" sz="2000" dirty="0" err="1"/>
              <a:t>bss</a:t>
            </a:r>
            <a:r>
              <a:rPr lang="en-US" sz="2000" dirty="0"/>
              <a:t>: </a:t>
            </a:r>
            <a:r>
              <a:rPr lang="en-US" sz="2000" dirty="0" err="1"/>
              <a:t>Unitialized</a:t>
            </a:r>
            <a:r>
              <a:rPr lang="en-US" sz="2000" dirty="0"/>
              <a:t> data (usually the heap)</a:t>
            </a:r>
          </a:p>
          <a:p>
            <a:pPr lvl="2"/>
            <a:r>
              <a:rPr lang="en-US" sz="2000" dirty="0"/>
              <a:t>.data: initialized data</a:t>
            </a:r>
          </a:p>
          <a:p>
            <a:pPr lvl="2"/>
            <a:r>
              <a:rPr lang="en-US" sz="2000" dirty="0"/>
              <a:t>.</a:t>
            </a:r>
            <a:r>
              <a:rPr lang="en-US" sz="2000" dirty="0" err="1"/>
              <a:t>rodata</a:t>
            </a:r>
            <a:r>
              <a:rPr lang="en-US" sz="2000" dirty="0"/>
              <a:t>: Read-Only data</a:t>
            </a:r>
          </a:p>
          <a:p>
            <a:pPr lvl="2"/>
            <a:r>
              <a:rPr lang="en-US" sz="2000" dirty="0"/>
              <a:t>.got: Global Offset Table</a:t>
            </a:r>
          </a:p>
          <a:p>
            <a:pPr lvl="2"/>
            <a:r>
              <a:rPr lang="en-US" sz="2000" dirty="0"/>
              <a:t>.</a:t>
            </a:r>
            <a:r>
              <a:rPr lang="en-US" sz="2000" dirty="0" err="1"/>
              <a:t>plt</a:t>
            </a:r>
            <a:r>
              <a:rPr lang="en-US" sz="2000" dirty="0"/>
              <a:t>: Procedure Linkage Table</a:t>
            </a:r>
          </a:p>
          <a:p>
            <a:pPr lvl="2"/>
            <a:r>
              <a:rPr lang="en-US" sz="2000" dirty="0"/>
              <a:t>.</a:t>
            </a:r>
            <a:r>
              <a:rPr lang="en-US" sz="2000" dirty="0" err="1"/>
              <a:t>init</a:t>
            </a:r>
            <a:r>
              <a:rPr lang="en-US" sz="2000" dirty="0"/>
              <a:t>/.</a:t>
            </a:r>
            <a:r>
              <a:rPr lang="en-US" sz="2000" dirty="0" err="1"/>
              <a:t>fini</a:t>
            </a:r>
            <a:r>
              <a:rPr lang="en-US" sz="2000" dirty="0"/>
              <a:t>: Initialization instructions (“</a:t>
            </a:r>
            <a:r>
              <a:rPr lang="en-US" sz="2000" dirty="0" err="1"/>
              <a:t>glibc</a:t>
            </a:r>
            <a:r>
              <a:rPr lang="en-US" sz="2000" dirty="0"/>
              <a:t>”)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58773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908720"/>
            <a:ext cx="9777536" cy="5904656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 lvl="1"/>
            <a:r>
              <a:rPr lang="de-CH" sz="1800" b="1" dirty="0" err="1"/>
              <a:t>Program</a:t>
            </a:r>
            <a:r>
              <a:rPr lang="de-CH" sz="1800" b="1" dirty="0"/>
              <a:t> Headers:</a:t>
            </a:r>
          </a:p>
          <a:p>
            <a:pPr lvl="1"/>
            <a:r>
              <a:rPr lang="de-CH" sz="1800" dirty="0"/>
              <a:t>     Type           Offset                 </a:t>
            </a:r>
            <a:r>
              <a:rPr lang="de-CH" sz="1800" dirty="0" err="1"/>
              <a:t>PhysAddr</a:t>
            </a:r>
            <a:endParaRPr lang="de-CH" sz="1800" dirty="0"/>
          </a:p>
          <a:p>
            <a:pPr lvl="1"/>
            <a:r>
              <a:rPr lang="de-CH" sz="1800" dirty="0"/>
              <a:t>                    </a:t>
            </a:r>
            <a:r>
              <a:rPr lang="de-CH" sz="1800" dirty="0" err="1"/>
              <a:t>FileSiz</a:t>
            </a:r>
            <a:r>
              <a:rPr lang="de-CH" sz="1800" dirty="0"/>
              <a:t>                Flags  </a:t>
            </a:r>
            <a:r>
              <a:rPr lang="de-CH" sz="1800" dirty="0" err="1"/>
              <a:t>Align</a:t>
            </a:r>
            <a:endParaRPr lang="de-CH" sz="1800" dirty="0"/>
          </a:p>
          <a:p>
            <a:pPr lvl="1"/>
            <a:r>
              <a:rPr lang="de-CH" sz="1800" b="1" dirty="0"/>
              <a:t>(</a:t>
            </a:r>
            <a:r>
              <a:rPr lang="de-CH" sz="1800" b="1" dirty="0">
                <a:solidFill>
                  <a:srgbClr val="00B050"/>
                </a:solidFill>
              </a:rPr>
              <a:t>02</a:t>
            </a:r>
            <a:r>
              <a:rPr lang="de-CH" sz="1800" b="1" dirty="0"/>
              <a:t>) LOAD</a:t>
            </a:r>
            <a:r>
              <a:rPr lang="de-CH" sz="1800" dirty="0"/>
              <a:t>           0x0000000000000000     </a:t>
            </a:r>
            <a:r>
              <a:rPr lang="de-CH" sz="1800" b="1" dirty="0"/>
              <a:t>0x0000000000400000</a:t>
            </a:r>
          </a:p>
          <a:p>
            <a:pPr lvl="1"/>
            <a:r>
              <a:rPr lang="de-CH" sz="1800" dirty="0"/>
              <a:t>                    0x0000000000000b24     </a:t>
            </a:r>
            <a:r>
              <a:rPr lang="de-CH" sz="1800" b="1" dirty="0"/>
              <a:t>R E</a:t>
            </a:r>
            <a:r>
              <a:rPr lang="de-CH" sz="1800" dirty="0"/>
              <a:t>    200000</a:t>
            </a:r>
          </a:p>
          <a:p>
            <a:pPr lvl="1"/>
            <a:r>
              <a:rPr lang="de-CH" sz="1800" b="1" dirty="0"/>
              <a:t>(</a:t>
            </a:r>
            <a:r>
              <a:rPr lang="de-CH" sz="1800" b="1" dirty="0">
                <a:solidFill>
                  <a:srgbClr val="FF8400"/>
                </a:solidFill>
              </a:rPr>
              <a:t>03</a:t>
            </a:r>
            <a:r>
              <a:rPr lang="de-CH" sz="1800" b="1" dirty="0"/>
              <a:t>)</a:t>
            </a:r>
            <a:r>
              <a:rPr lang="de-CH" sz="1800" dirty="0"/>
              <a:t> </a:t>
            </a:r>
            <a:r>
              <a:rPr lang="de-CH" sz="1800" b="1" dirty="0"/>
              <a:t>LOAD</a:t>
            </a:r>
            <a:r>
              <a:rPr lang="de-CH" sz="1800" dirty="0"/>
              <a:t>           0x0000000000000b28     </a:t>
            </a:r>
            <a:r>
              <a:rPr lang="de-CH" sz="1800" b="1" dirty="0"/>
              <a:t>0x0000000000600b28</a:t>
            </a:r>
          </a:p>
          <a:p>
            <a:pPr lvl="1"/>
            <a:r>
              <a:rPr lang="de-CH" sz="1800" dirty="0"/>
              <a:t>                    0x0000000000000270     </a:t>
            </a:r>
            <a:r>
              <a:rPr lang="de-CH" sz="1800" b="1" dirty="0"/>
              <a:t>RW</a:t>
            </a:r>
            <a:r>
              <a:rPr lang="de-CH" sz="1800" dirty="0"/>
              <a:t>     200000</a:t>
            </a:r>
          </a:p>
          <a:p>
            <a:pPr lvl="1"/>
            <a:r>
              <a:rPr lang="de-CH" sz="1800" b="1" dirty="0"/>
              <a:t>(</a:t>
            </a:r>
            <a:r>
              <a:rPr lang="de-CH" sz="1800" b="1" dirty="0">
                <a:solidFill>
                  <a:srgbClr val="FF0000"/>
                </a:solidFill>
              </a:rPr>
              <a:t>07</a:t>
            </a:r>
            <a:r>
              <a:rPr lang="de-CH" sz="1800" b="1" dirty="0"/>
              <a:t>)  GNU_STACK</a:t>
            </a:r>
            <a:r>
              <a:rPr lang="de-CH" sz="1800" dirty="0"/>
              <a:t>     0x0000000000000000     </a:t>
            </a:r>
            <a:r>
              <a:rPr lang="de-CH" sz="1800" dirty="0" err="1"/>
              <a:t>0x0000000000000000</a:t>
            </a:r>
            <a:endParaRPr lang="de-CH" sz="1800" dirty="0"/>
          </a:p>
          <a:p>
            <a:pPr lvl="1"/>
            <a:r>
              <a:rPr lang="de-CH" sz="1800" dirty="0"/>
              <a:t>                    0x0000000000000000     </a:t>
            </a:r>
            <a:r>
              <a:rPr lang="de-CH" sz="1800" b="1" dirty="0"/>
              <a:t>RW</a:t>
            </a:r>
            <a:r>
              <a:rPr lang="de-CH" sz="1800" dirty="0"/>
              <a:t>     10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de-CH" dirty="0"/>
              <a:t>   </a:t>
            </a:r>
            <a:r>
              <a:rPr lang="de-CH" b="1" dirty="0">
                <a:solidFill>
                  <a:srgbClr val="00B050"/>
                </a:solidFill>
              </a:rPr>
              <a:t>02</a:t>
            </a:r>
            <a:r>
              <a:rPr lang="de-CH" b="1" dirty="0"/>
              <a:t>     </a:t>
            </a:r>
            <a:r>
              <a:rPr lang="de-CH" dirty="0"/>
              <a:t>.</a:t>
            </a:r>
            <a:r>
              <a:rPr lang="de-CH" dirty="0" err="1"/>
              <a:t>init</a:t>
            </a:r>
            <a:r>
              <a:rPr lang="de-CH" dirty="0"/>
              <a:t> .</a:t>
            </a:r>
            <a:r>
              <a:rPr lang="de-CH" b="1" dirty="0" err="1"/>
              <a:t>plt</a:t>
            </a:r>
            <a:r>
              <a:rPr lang="de-CH" b="1" dirty="0"/>
              <a:t> .</a:t>
            </a:r>
            <a:r>
              <a:rPr lang="de-CH" b="1" dirty="0" err="1"/>
              <a:t>text</a:t>
            </a:r>
            <a:r>
              <a:rPr lang="de-CH" b="1" dirty="0"/>
              <a:t> </a:t>
            </a:r>
            <a:r>
              <a:rPr lang="de-CH" dirty="0"/>
              <a:t>.</a:t>
            </a:r>
            <a:r>
              <a:rPr lang="de-CH" dirty="0" err="1"/>
              <a:t>fini</a:t>
            </a:r>
            <a:r>
              <a:rPr lang="de-CH" dirty="0"/>
              <a:t> </a:t>
            </a:r>
            <a:r>
              <a:rPr lang="de-CH" b="1" dirty="0"/>
              <a:t>.</a:t>
            </a:r>
            <a:r>
              <a:rPr lang="de-CH" b="1" dirty="0" err="1"/>
              <a:t>rodata</a:t>
            </a:r>
            <a:r>
              <a:rPr lang="de-CH" b="1" dirty="0"/>
              <a:t> </a:t>
            </a:r>
          </a:p>
          <a:p>
            <a:pPr lvl="1"/>
            <a:r>
              <a:rPr lang="de-CH" b="1" dirty="0"/>
              <a:t>   </a:t>
            </a:r>
            <a:r>
              <a:rPr lang="de-CH" b="1" dirty="0">
                <a:solidFill>
                  <a:srgbClr val="FF8400"/>
                </a:solidFill>
              </a:rPr>
              <a:t>03</a:t>
            </a:r>
            <a:r>
              <a:rPr lang="de-CH" b="1" dirty="0"/>
              <a:t>     .</a:t>
            </a:r>
            <a:r>
              <a:rPr lang="de-CH" b="1" dirty="0" err="1"/>
              <a:t>got</a:t>
            </a:r>
            <a:r>
              <a:rPr lang="de-CH" b="1" dirty="0"/>
              <a:t> .</a:t>
            </a:r>
            <a:r>
              <a:rPr lang="de-CH" b="1" dirty="0" err="1"/>
              <a:t>got.plt</a:t>
            </a:r>
            <a:r>
              <a:rPr lang="de-CH" b="1" dirty="0"/>
              <a:t> .</a:t>
            </a:r>
            <a:r>
              <a:rPr lang="de-CH" b="1" dirty="0" err="1"/>
              <a:t>data</a:t>
            </a:r>
            <a:r>
              <a:rPr lang="de-CH" b="1" dirty="0"/>
              <a:t> .</a:t>
            </a:r>
            <a:r>
              <a:rPr lang="de-CH" b="1" dirty="0" err="1"/>
              <a:t>bss</a:t>
            </a:r>
            <a:r>
              <a:rPr lang="de-CH" b="1" dirty="0"/>
              <a:t> </a:t>
            </a:r>
          </a:p>
          <a:p>
            <a:pPr lvl="1"/>
            <a:r>
              <a:rPr lang="de-CH" dirty="0"/>
              <a:t>   </a:t>
            </a:r>
            <a:r>
              <a:rPr lang="de-CH" b="1" dirty="0">
                <a:solidFill>
                  <a:srgbClr val="FF0000"/>
                </a:solidFill>
              </a:rPr>
              <a:t>07</a:t>
            </a:r>
            <a:r>
              <a:rPr lang="de-CH" b="1" dirty="0"/>
              <a:t> </a:t>
            </a:r>
            <a:endParaRPr lang="de-CH" dirty="0"/>
          </a:p>
          <a:p>
            <a:pPr lvl="1"/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15353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ELF Loader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25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68624" y="968857"/>
            <a:ext cx="3240360" cy="51125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68624" y="968857"/>
            <a:ext cx="3240360" cy="3600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 Header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68624" y="1760944"/>
            <a:ext cx="3240360" cy="1559323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68624" y="3320267"/>
            <a:ext cx="3240360" cy="1533886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68624" y="4854153"/>
            <a:ext cx="3240360" cy="795224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574974" y="2227413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1568624" y="1328897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 Header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68624" y="5649377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Section Header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8744" y="1760944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8743" y="283061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48744" y="230977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1568624" y="2856232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42910" y="1763912"/>
            <a:ext cx="4499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Executable Segment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r-x</a:t>
            </a:r>
            <a:endParaRPr lang="de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33701" y="3320968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.got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71675" y="38491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33700" y="439248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545692" y="4311731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1585704" y="3787068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41032" y="3580475"/>
            <a:ext cx="3373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Data Segment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242223" y="1767776"/>
            <a:ext cx="4391297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5241032" y="3320968"/>
            <a:ext cx="4391297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5241031" y="4854153"/>
            <a:ext cx="4391297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42910" y="492859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Stack</a:t>
            </a:r>
            <a:endParaRPr lang="de-CH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241029" y="5655713"/>
            <a:ext cx="4391297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2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10917" y="1268759"/>
            <a:ext cx="3240360" cy="51125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10917" y="1268759"/>
            <a:ext cx="3240360" cy="36004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 Header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10917" y="2060846"/>
            <a:ext cx="3240360" cy="1559323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10917" y="3620169"/>
            <a:ext cx="3240360" cy="1533886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10917" y="5154055"/>
            <a:ext cx="3240360" cy="795224"/>
          </a:xfrm>
          <a:prstGeom prst="rect">
            <a:avLst/>
          </a:prstGeom>
          <a:ln>
            <a:solidFill>
              <a:schemeClr val="accent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717267" y="2527315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1710917" y="1628799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 Header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10917" y="5949279"/>
            <a:ext cx="3240360" cy="43204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Section Header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1037" y="206084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1036" y="313051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1037" y="260967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710917" y="3156134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5994" y="362087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.got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3968" y="414907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5993" y="46923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687985" y="4611633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1727997" y="4086970"/>
            <a:ext cx="3240360" cy="0"/>
          </a:xfrm>
          <a:prstGeom prst="line">
            <a:avLst/>
          </a:prstGeom>
          <a:ln w="12700">
            <a:prstDash val="sys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auto">
          <a:xfrm>
            <a:off x="6311045" y="1268760"/>
            <a:ext cx="3240360" cy="511256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11045" y="1992326"/>
            <a:ext cx="3240360" cy="1008112"/>
          </a:xfrm>
          <a:prstGeom prst="rect">
            <a:avLst/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11045" y="4074840"/>
            <a:ext cx="3240360" cy="535904"/>
          </a:xfrm>
          <a:prstGeom prst="rect">
            <a:avLst/>
          </a:prstGeom>
          <a:solidFill>
            <a:srgbClr val="FF840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4928345" y="1992326"/>
            <a:ext cx="1382700" cy="68521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 flipV="1">
            <a:off x="4968357" y="3000438"/>
            <a:ext cx="1342688" cy="556811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4968357" y="3723405"/>
            <a:ext cx="1342688" cy="351435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4939811" y="4611633"/>
            <a:ext cx="1371234" cy="502780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auto">
          <a:xfrm>
            <a:off x="6311045" y="5312962"/>
            <a:ext cx="3240360" cy="556863"/>
          </a:xfrm>
          <a:prstGeom prst="rect">
            <a:avLst/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4948351" y="5228843"/>
            <a:ext cx="1362694" cy="84119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 flipV="1">
            <a:off x="4951277" y="5869825"/>
            <a:ext cx="1359768" cy="79454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 bwMode="auto">
          <a:xfrm>
            <a:off x="2142964" y="768270"/>
            <a:ext cx="2376264" cy="4766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743093" y="768270"/>
            <a:ext cx="2376264" cy="47667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1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x64 Memory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 w="76200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9974" y="55485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0x400000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endCxn id="9" idx="3"/>
          </p:cNvCxnSpPr>
          <p:nvPr/>
        </p:nvCxnSpPr>
        <p:spPr bwMode="auto">
          <a:xfrm flipH="1">
            <a:off x="3117738" y="5733256"/>
            <a:ext cx="314405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28283" y="61966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0x000000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8283" y="42460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0x600000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3054419" y="4430732"/>
            <a:ext cx="314405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18155" y="940078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0x7fffffffe000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8568" y="472290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de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Elbow Connector 19"/>
          <p:cNvCxnSpPr>
            <a:stCxn id="19" idx="3"/>
          </p:cNvCxnSpPr>
          <p:nvPr/>
        </p:nvCxnSpPr>
        <p:spPr bwMode="auto">
          <a:xfrm>
            <a:off x="2244743" y="4984516"/>
            <a:ext cx="1124081" cy="280688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6050" y="1972516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de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Elbow Connector 26"/>
          <p:cNvCxnSpPr>
            <a:stCxn id="26" idx="3"/>
          </p:cNvCxnSpPr>
          <p:nvPr/>
        </p:nvCxnSpPr>
        <p:spPr bwMode="auto">
          <a:xfrm flipV="1">
            <a:off x="2438097" y="2060848"/>
            <a:ext cx="930727" cy="173278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1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-15552" y="764704"/>
            <a:ext cx="1296147" cy="609329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0" cap="rnd" cmpd="sng" algn="ctr">
            <a:noFill/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80593" y="980728"/>
            <a:ext cx="2736304" cy="555908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62124" y="4223711"/>
            <a:ext cx="2736303" cy="556529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Shellcode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673080" y="1484784"/>
            <a:ext cx="3744416" cy="720080"/>
          </a:xfrm>
          <a:prstGeom prst="roundRect">
            <a:avLst/>
          </a:prstGeom>
          <a:ln>
            <a:solidFill>
              <a:srgbClr val="FF84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Buffer Overflow</a:t>
            </a:r>
            <a:endParaRPr kumimoji="0" lang="de-CH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73080" y="2732025"/>
            <a:ext cx="3744416" cy="72008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BoF Exploit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62125" y="5841268"/>
            <a:ext cx="2736304" cy="468052"/>
          </a:xfrm>
          <a:prstGeom prst="round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280593" y="1741004"/>
            <a:ext cx="2736304" cy="535868"/>
          </a:xfrm>
          <a:prstGeom prst="roundRect">
            <a:avLst/>
          </a:prstGeom>
          <a:solidFill>
            <a:srgbClr val="FFC000"/>
          </a:solidFill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Memor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Layout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673080" y="3748460"/>
            <a:ext cx="3744416" cy="493850"/>
          </a:xfrm>
          <a:prstGeom prst="roundRect">
            <a:avLst/>
          </a:prstGeom>
          <a:ln>
            <a:solidFill>
              <a:srgbClr val="FF0606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Exploit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673080" y="4653136"/>
            <a:ext cx="374441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 Mitigations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93060" y="5589240"/>
            <a:ext cx="4104456" cy="720080"/>
          </a:xfrm>
          <a:prstGeom prst="roundRect">
            <a:avLst/>
          </a:prstGeom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Defeat Exploit Mitigations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 bwMode="auto">
          <a:xfrm>
            <a:off x="7545288" y="2204864"/>
            <a:ext cx="0" cy="527161"/>
          </a:xfrm>
          <a:prstGeom prst="straightConnector1">
            <a:avLst/>
          </a:prstGeom>
          <a:ln>
            <a:solidFill>
              <a:srgbClr val="FF84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 bwMode="auto">
          <a:xfrm>
            <a:off x="7545288" y="3452105"/>
            <a:ext cx="0" cy="296355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0"/>
          </p:cNvCxnSpPr>
          <p:nvPr/>
        </p:nvCxnSpPr>
        <p:spPr bwMode="auto">
          <a:xfrm>
            <a:off x="7545288" y="4242310"/>
            <a:ext cx="0" cy="410826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6" idx="0"/>
          </p:cNvCxnSpPr>
          <p:nvPr/>
        </p:nvCxnSpPr>
        <p:spPr bwMode="auto">
          <a:xfrm>
            <a:off x="7545288" y="5373216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9" idx="0"/>
          </p:cNvCxnSpPr>
          <p:nvPr/>
        </p:nvCxnSpPr>
        <p:spPr bwMode="auto">
          <a:xfrm>
            <a:off x="2648745" y="1536636"/>
            <a:ext cx="0" cy="204368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1280593" y="4950583"/>
            <a:ext cx="2736305" cy="53749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Calls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280593" y="2468444"/>
            <a:ext cx="2736304" cy="55747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Arrays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>
            <a:stCxn id="24" idx="3"/>
            <a:endCxn id="7" idx="1"/>
          </p:cNvCxnSpPr>
          <p:nvPr/>
        </p:nvCxnSpPr>
        <p:spPr bwMode="auto">
          <a:xfrm flipV="1">
            <a:off x="4016898" y="3092065"/>
            <a:ext cx="1656182" cy="2127264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7" idx="1"/>
          </p:cNvCxnSpPr>
          <p:nvPr/>
        </p:nvCxnSpPr>
        <p:spPr bwMode="auto">
          <a:xfrm flipV="1">
            <a:off x="3998427" y="3092065"/>
            <a:ext cx="1674653" cy="140991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5" idx="3"/>
            <a:endCxn id="6" idx="1"/>
          </p:cNvCxnSpPr>
          <p:nvPr/>
        </p:nvCxnSpPr>
        <p:spPr bwMode="auto">
          <a:xfrm flipV="1">
            <a:off x="4016897" y="1844824"/>
            <a:ext cx="1656183" cy="902357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7" idx="1"/>
          </p:cNvCxnSpPr>
          <p:nvPr/>
        </p:nvCxnSpPr>
        <p:spPr bwMode="auto">
          <a:xfrm flipV="1">
            <a:off x="3998429" y="3092065"/>
            <a:ext cx="1674651" cy="2983229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2"/>
            <a:endCxn id="25" idx="0"/>
          </p:cNvCxnSpPr>
          <p:nvPr/>
        </p:nvCxnSpPr>
        <p:spPr bwMode="auto">
          <a:xfrm>
            <a:off x="2648745" y="2276872"/>
            <a:ext cx="0" cy="19157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" idx="3"/>
            <a:endCxn id="6" idx="1"/>
          </p:cNvCxnSpPr>
          <p:nvPr/>
        </p:nvCxnSpPr>
        <p:spPr bwMode="auto">
          <a:xfrm>
            <a:off x="4016897" y="1258682"/>
            <a:ext cx="1656183" cy="586142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" idx="3"/>
            <a:endCxn id="6" idx="1"/>
          </p:cNvCxnSpPr>
          <p:nvPr/>
        </p:nvCxnSpPr>
        <p:spPr bwMode="auto">
          <a:xfrm flipV="1">
            <a:off x="4016897" y="1844824"/>
            <a:ext cx="1656183" cy="164114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" idx="1"/>
            <a:endCxn id="2" idx="1"/>
          </p:cNvCxnSpPr>
          <p:nvPr/>
        </p:nvCxnSpPr>
        <p:spPr bwMode="auto">
          <a:xfrm rot="10800000" flipV="1">
            <a:off x="776537" y="1258682"/>
            <a:ext cx="504057" cy="3286442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" idx="1"/>
            <a:endCxn id="2" idx="1"/>
          </p:cNvCxnSpPr>
          <p:nvPr/>
        </p:nvCxnSpPr>
        <p:spPr bwMode="auto">
          <a:xfrm rot="10800000" flipV="1">
            <a:off x="776537" y="2008938"/>
            <a:ext cx="504057" cy="2536186"/>
          </a:xfrm>
          <a:prstGeom prst="bentConnector3">
            <a:avLst>
              <a:gd name="adj1" fmla="val 145352"/>
            </a:avLst>
          </a:prstGeom>
          <a:ln>
            <a:headEnd type="none" w="sm" len="sm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 bwMode="auto">
          <a:xfrm>
            <a:off x="1262123" y="3582280"/>
            <a:ext cx="2736304" cy="468052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Straight Arrow Connector 139"/>
          <p:cNvCxnSpPr>
            <a:stCxn id="139" idx="2"/>
            <a:endCxn id="5" idx="0"/>
          </p:cNvCxnSpPr>
          <p:nvPr/>
        </p:nvCxnSpPr>
        <p:spPr bwMode="auto">
          <a:xfrm>
            <a:off x="2630275" y="4050332"/>
            <a:ext cx="1" cy="173379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9" idx="3"/>
            <a:endCxn id="7" idx="1"/>
          </p:cNvCxnSpPr>
          <p:nvPr/>
        </p:nvCxnSpPr>
        <p:spPr bwMode="auto">
          <a:xfrm flipV="1">
            <a:off x="3998427" y="3092065"/>
            <a:ext cx="1674653" cy="724241"/>
          </a:xfrm>
          <a:prstGeom prst="straightConnector1">
            <a:avLst/>
          </a:prstGeom>
          <a:ln>
            <a:solidFill>
              <a:srgbClr val="7030A0"/>
            </a:solidFill>
            <a:headEnd type="none" w="sm" len="sm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4880992" y="764704"/>
            <a:ext cx="0" cy="5544616"/>
          </a:xfrm>
          <a:prstGeom prst="line">
            <a:avLst/>
          </a:prstGeom>
          <a:ln>
            <a:prstDash val="lgDash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776536" y="3429000"/>
            <a:ext cx="3384376" cy="2232248"/>
          </a:xfrm>
          <a:prstGeom prst="rect">
            <a:avLst/>
          </a:prstGeom>
          <a:noFill/>
          <a:ln w="9525" cap="rnd" cmpd="sng" algn="ctr">
            <a:solidFill>
              <a:srgbClr val="7030A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7425" y="836712"/>
            <a:ext cx="3384376" cy="2298307"/>
          </a:xfrm>
          <a:prstGeom prst="rect">
            <a:avLst/>
          </a:prstGeom>
          <a:noFill/>
          <a:ln w="9525" cap="rnd" cmpd="sng" algn="ctr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static and dynamic binary analysis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do an example</a:t>
            </a:r>
            <a:br>
              <a:rPr lang="en-US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20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err="1"/>
              <a:t>char</a:t>
            </a:r>
            <a:r>
              <a:rPr lang="de-CH" dirty="0"/>
              <a:t> *</a:t>
            </a:r>
            <a:r>
              <a:rPr lang="de-CH" b="1" dirty="0" err="1"/>
              <a:t>globalVar</a:t>
            </a:r>
            <a:r>
              <a:rPr lang="de-CH" dirty="0"/>
              <a:t> = "Global";</a:t>
            </a:r>
          </a:p>
          <a:p>
            <a:pPr lvl="1"/>
            <a:endParaRPr lang="de-CH" dirty="0"/>
          </a:p>
          <a:p>
            <a:pPr lvl="1"/>
            <a:r>
              <a:rPr lang="de-CH" dirty="0" err="1"/>
              <a:t>void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(</a:t>
            </a:r>
            <a:r>
              <a:rPr lang="de-CH" dirty="0" err="1"/>
              <a:t>void</a:t>
            </a:r>
            <a:r>
              <a:rPr lang="de-CH" dirty="0"/>
              <a:t>) {</a:t>
            </a:r>
          </a:p>
          <a:p>
            <a:pPr lvl="1"/>
            <a:r>
              <a:rPr lang="de-CH" dirty="0"/>
              <a:t>        </a:t>
            </a:r>
            <a:r>
              <a:rPr lang="de-CH" dirty="0" err="1"/>
              <a:t>char</a:t>
            </a:r>
            <a:r>
              <a:rPr lang="de-CH" dirty="0"/>
              <a:t> </a:t>
            </a:r>
            <a:r>
              <a:rPr lang="de-CH" b="1" dirty="0" err="1"/>
              <a:t>stackVar</a:t>
            </a:r>
            <a:r>
              <a:rPr lang="de-CH" b="1" dirty="0"/>
              <a:t>[16</a:t>
            </a:r>
            <a:r>
              <a:rPr lang="de-CH" dirty="0"/>
              <a:t>];</a:t>
            </a:r>
          </a:p>
          <a:p>
            <a:pPr lvl="1"/>
            <a:r>
              <a:rPr lang="de-CH" dirty="0"/>
              <a:t>        </a:t>
            </a:r>
            <a:r>
              <a:rPr lang="de-CH" dirty="0" err="1"/>
              <a:t>char</a:t>
            </a:r>
            <a:r>
              <a:rPr lang="de-CH" dirty="0"/>
              <a:t> *</a:t>
            </a:r>
            <a:r>
              <a:rPr lang="de-CH" b="1" dirty="0" err="1"/>
              <a:t>heapVar</a:t>
            </a:r>
            <a:r>
              <a:rPr lang="de-CH" dirty="0"/>
              <a:t> = (</a:t>
            </a:r>
            <a:r>
              <a:rPr lang="de-CH" dirty="0" err="1"/>
              <a:t>char</a:t>
            </a:r>
            <a:r>
              <a:rPr lang="de-CH" dirty="0"/>
              <a:t> *) </a:t>
            </a:r>
            <a:r>
              <a:rPr lang="de-CH" dirty="0" err="1"/>
              <a:t>malloc</a:t>
            </a:r>
            <a:r>
              <a:rPr lang="de-CH" dirty="0"/>
              <a:t>(4);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        </a:t>
            </a:r>
            <a:r>
              <a:rPr lang="de-CH" dirty="0" err="1"/>
              <a:t>printf</a:t>
            </a:r>
            <a:r>
              <a:rPr lang="de-CH" dirty="0"/>
              <a:t>("Global </a:t>
            </a:r>
            <a:r>
              <a:rPr lang="de-CH" dirty="0" err="1"/>
              <a:t>var</a:t>
            </a:r>
            <a:r>
              <a:rPr lang="de-CH" dirty="0"/>
              <a:t>: %p\n", </a:t>
            </a:r>
            <a:r>
              <a:rPr lang="de-CH" dirty="0" err="1"/>
              <a:t>globalVar</a:t>
            </a:r>
            <a:r>
              <a:rPr lang="de-CH" dirty="0"/>
              <a:t>);</a:t>
            </a:r>
          </a:p>
          <a:p>
            <a:pPr lvl="1"/>
            <a:r>
              <a:rPr lang="de-CH" dirty="0"/>
              <a:t>        </a:t>
            </a:r>
            <a:r>
              <a:rPr lang="de-CH" dirty="0" err="1"/>
              <a:t>printf</a:t>
            </a:r>
            <a:r>
              <a:rPr lang="de-CH" dirty="0"/>
              <a:t>("Heap </a:t>
            </a:r>
            <a:r>
              <a:rPr lang="de-CH" dirty="0" err="1"/>
              <a:t>var</a:t>
            </a:r>
            <a:r>
              <a:rPr lang="de-CH" dirty="0"/>
              <a:t>  : %p\n", </a:t>
            </a:r>
            <a:r>
              <a:rPr lang="de-CH" dirty="0" err="1"/>
              <a:t>heapVar</a:t>
            </a:r>
            <a:r>
              <a:rPr lang="de-CH" dirty="0"/>
              <a:t>);</a:t>
            </a:r>
          </a:p>
          <a:p>
            <a:pPr lvl="1"/>
            <a:r>
              <a:rPr lang="de-CH" dirty="0"/>
              <a:t>        </a:t>
            </a:r>
            <a:r>
              <a:rPr lang="de-CH" dirty="0" err="1"/>
              <a:t>printf</a:t>
            </a:r>
            <a:r>
              <a:rPr lang="de-CH" dirty="0"/>
              <a:t>("Stack </a:t>
            </a:r>
            <a:r>
              <a:rPr lang="de-CH" dirty="0" err="1"/>
              <a:t>var</a:t>
            </a:r>
            <a:r>
              <a:rPr lang="de-CH" dirty="0"/>
              <a:t> : %p\n", </a:t>
            </a:r>
            <a:r>
              <a:rPr lang="de-CH" dirty="0" err="1"/>
              <a:t>stackVar</a:t>
            </a:r>
            <a:r>
              <a:rPr lang="de-CH" dirty="0"/>
              <a:t>);</a:t>
            </a:r>
          </a:p>
          <a:p>
            <a:pPr lvl="1"/>
            <a:r>
              <a:rPr lang="de-CH" dirty="0"/>
              <a:t>}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9841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600" y="1268413"/>
            <a:ext cx="8496944" cy="5029200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 lvl="1"/>
            <a:r>
              <a:rPr lang="sv-SE" sz="2400" dirty="0"/>
              <a:t>Global var: </a:t>
            </a:r>
            <a:r>
              <a:rPr lang="sv-SE" sz="2400" b="1" dirty="0">
                <a:solidFill>
                  <a:srgbClr val="FF0000"/>
                </a:solidFill>
              </a:rPr>
              <a:t>0x400654</a:t>
            </a:r>
          </a:p>
          <a:p>
            <a:pPr lvl="1"/>
            <a:r>
              <a:rPr lang="sv-SE" sz="2400" dirty="0"/>
              <a:t>Heap var  : </a:t>
            </a:r>
            <a:r>
              <a:rPr lang="sv-SE" sz="2400" b="1" dirty="0">
                <a:solidFill>
                  <a:srgbClr val="FFC000"/>
                </a:solidFill>
              </a:rPr>
              <a:t>0x601010</a:t>
            </a:r>
          </a:p>
          <a:p>
            <a:pPr lvl="1"/>
            <a:r>
              <a:rPr lang="sv-SE" sz="2400" dirty="0"/>
              <a:t>Stack var : </a:t>
            </a:r>
            <a:r>
              <a:rPr lang="sv-SE" sz="2400" b="1" dirty="0"/>
              <a:t>0x7fffffffe990</a:t>
            </a:r>
          </a:p>
          <a:p>
            <a:pPr lvl="1"/>
            <a:endParaRPr lang="sv-SE" sz="2400" dirty="0"/>
          </a:p>
          <a:p>
            <a:pPr lvl="1"/>
            <a:endParaRPr lang="sv-SE" sz="2400" dirty="0"/>
          </a:p>
          <a:p>
            <a:pPr lvl="1"/>
            <a:r>
              <a:rPr lang="de-CH" sz="2400" dirty="0"/>
              <a:t>(2)  </a:t>
            </a:r>
            <a:r>
              <a:rPr lang="de-CH" sz="2400" b="1" dirty="0"/>
              <a:t>LOAD</a:t>
            </a:r>
            <a:r>
              <a:rPr lang="de-CH" sz="2400" dirty="0"/>
              <a:t>           </a:t>
            </a:r>
            <a:r>
              <a:rPr lang="de-CH" sz="2400" b="1" dirty="0"/>
              <a:t>0x0000000000</a:t>
            </a:r>
            <a:r>
              <a:rPr lang="de-CH" sz="2400" b="1" dirty="0">
                <a:solidFill>
                  <a:srgbClr val="FF0000"/>
                </a:solidFill>
              </a:rPr>
              <a:t>400000</a:t>
            </a:r>
          </a:p>
          <a:p>
            <a:pPr lvl="1"/>
            <a:r>
              <a:rPr lang="de-CH" sz="2400" b="1" dirty="0"/>
              <a:t>                    R E</a:t>
            </a:r>
            <a:r>
              <a:rPr lang="de-CH" sz="2400" dirty="0"/>
              <a:t>    200000</a:t>
            </a:r>
          </a:p>
          <a:p>
            <a:pPr lvl="1"/>
            <a:r>
              <a:rPr lang="de-CH" sz="2400" dirty="0"/>
              <a:t>(3)  </a:t>
            </a:r>
            <a:r>
              <a:rPr lang="de-CH" sz="2400" b="1" dirty="0"/>
              <a:t>LOAD</a:t>
            </a:r>
            <a:r>
              <a:rPr lang="de-CH" sz="2400" dirty="0"/>
              <a:t>           </a:t>
            </a:r>
            <a:r>
              <a:rPr lang="de-CH" sz="2400" b="1" dirty="0"/>
              <a:t>0x0000000000</a:t>
            </a:r>
            <a:r>
              <a:rPr lang="de-CH" sz="2400" b="1" dirty="0">
                <a:solidFill>
                  <a:srgbClr val="FFC000"/>
                </a:solidFill>
              </a:rPr>
              <a:t>600b28</a:t>
            </a:r>
          </a:p>
          <a:p>
            <a:pPr lvl="1"/>
            <a:r>
              <a:rPr lang="de-CH" sz="2400" b="1" dirty="0"/>
              <a:t>                    RW</a:t>
            </a:r>
            <a:r>
              <a:rPr lang="de-CH" sz="2400" dirty="0"/>
              <a:t>     200000</a:t>
            </a:r>
          </a:p>
          <a:p>
            <a:pPr lvl="1"/>
            <a:r>
              <a:rPr lang="de-CH" sz="2400" dirty="0"/>
              <a:t>(7)  </a:t>
            </a:r>
            <a:r>
              <a:rPr lang="de-CH" sz="2400" b="1" dirty="0"/>
              <a:t>GNU_STACK</a:t>
            </a:r>
            <a:r>
              <a:rPr lang="de-CH" sz="2400" dirty="0"/>
              <a:t>      0x0000000000000000</a:t>
            </a:r>
          </a:p>
          <a:p>
            <a:pPr lvl="1"/>
            <a:r>
              <a:rPr lang="de-CH" sz="2400" b="1" dirty="0"/>
              <a:t>                    RW</a:t>
            </a:r>
            <a:r>
              <a:rPr lang="de-CH" sz="2400" dirty="0"/>
              <a:t>     10</a:t>
            </a:r>
            <a:endParaRPr lang="sv-SE" sz="2400" dirty="0"/>
          </a:p>
          <a:p>
            <a:pPr lvl="1"/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4219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584" y="1268413"/>
            <a:ext cx="8697416" cy="5029200"/>
          </a:xfrm>
        </p:spPr>
        <p:txBody>
          <a:bodyPr/>
          <a:lstStyle/>
          <a:p>
            <a:r>
              <a:rPr lang="en-US" dirty="0"/>
              <a:t>See it at runtime</a:t>
            </a:r>
          </a:p>
          <a:p>
            <a:pPr lvl="1"/>
            <a:r>
              <a:rPr lang="de-CH" sz="1800" dirty="0"/>
              <a:t># </a:t>
            </a:r>
            <a:r>
              <a:rPr lang="de-CH" sz="1800" b="1" dirty="0" err="1"/>
              <a:t>cat</a:t>
            </a:r>
            <a:r>
              <a:rPr lang="de-CH" sz="1800" b="1" dirty="0"/>
              <a:t> /</a:t>
            </a:r>
            <a:r>
              <a:rPr lang="de-CH" sz="1800" b="1" dirty="0" err="1"/>
              <a:t>proc</a:t>
            </a:r>
            <a:r>
              <a:rPr lang="de-CH" sz="1800" b="1" dirty="0"/>
              <a:t>/</a:t>
            </a:r>
            <a:r>
              <a:rPr lang="de-CH" sz="1800" b="1" dirty="0" err="1"/>
              <a:t>self</a:t>
            </a:r>
            <a:r>
              <a:rPr lang="de-CH" sz="1800" b="1" dirty="0"/>
              <a:t>/</a:t>
            </a:r>
            <a:r>
              <a:rPr lang="de-CH" sz="1800" b="1" dirty="0" err="1"/>
              <a:t>maps</a:t>
            </a:r>
            <a:r>
              <a:rPr lang="de-CH" sz="1800" b="1" dirty="0"/>
              <a:t> </a:t>
            </a:r>
          </a:p>
          <a:p>
            <a:pPr lvl="1"/>
            <a:r>
              <a:rPr lang="de-CH" sz="1800" b="1" dirty="0"/>
              <a:t>00400000</a:t>
            </a:r>
            <a:r>
              <a:rPr lang="de-CH" sz="1800" dirty="0"/>
              <a:t>-0040c000 r-</a:t>
            </a:r>
            <a:r>
              <a:rPr lang="de-CH" sz="1800" dirty="0" err="1"/>
              <a:t>xp</a:t>
            </a:r>
            <a:r>
              <a:rPr lang="de-CH" sz="1800" dirty="0"/>
              <a:t> 00000000 08:01 391694    </a:t>
            </a:r>
            <a:r>
              <a:rPr lang="de-CH" sz="1800" b="1" dirty="0"/>
              <a:t>/bin/</a:t>
            </a:r>
            <a:r>
              <a:rPr lang="de-CH" sz="1800" b="1" dirty="0" err="1"/>
              <a:t>cat</a:t>
            </a:r>
            <a:endParaRPr lang="de-CH" sz="1800" b="1" dirty="0"/>
          </a:p>
          <a:p>
            <a:pPr lvl="1"/>
            <a:r>
              <a:rPr lang="de-CH" sz="1800" dirty="0"/>
              <a:t>0060b000-0060c000 r--p 0000b000 08:01 391694    /bin/</a:t>
            </a:r>
            <a:r>
              <a:rPr lang="de-CH" sz="1800" dirty="0" err="1"/>
              <a:t>cat</a:t>
            </a:r>
            <a:endParaRPr lang="de-CH" sz="1800" dirty="0"/>
          </a:p>
          <a:p>
            <a:pPr lvl="1"/>
            <a:r>
              <a:rPr lang="de-CH" sz="1800" dirty="0"/>
              <a:t>0060c000-0060d000 </a:t>
            </a:r>
            <a:r>
              <a:rPr lang="de-CH" sz="1800" dirty="0" err="1"/>
              <a:t>rw</a:t>
            </a:r>
            <a:r>
              <a:rPr lang="de-CH" sz="1800" dirty="0"/>
              <a:t>-p 0000c000 08:01 391694    /bin/</a:t>
            </a:r>
            <a:r>
              <a:rPr lang="de-CH" sz="1800" dirty="0" err="1"/>
              <a:t>cat</a:t>
            </a:r>
            <a:endParaRPr lang="de-CH" sz="1800" dirty="0"/>
          </a:p>
          <a:p>
            <a:pPr lvl="1"/>
            <a:r>
              <a:rPr lang="en-US" sz="1800" dirty="0"/>
              <a:t>…</a:t>
            </a:r>
          </a:p>
          <a:p>
            <a:pPr lvl="1"/>
            <a:r>
              <a:rPr lang="de-CH" sz="1800" b="1" dirty="0"/>
              <a:t>7ffffffde000</a:t>
            </a:r>
            <a:r>
              <a:rPr lang="de-CH" sz="1800" dirty="0"/>
              <a:t>-7ffffffff000 </a:t>
            </a:r>
            <a:r>
              <a:rPr lang="de-CH" sz="1800" dirty="0" err="1"/>
              <a:t>rw</a:t>
            </a:r>
            <a:r>
              <a:rPr lang="de-CH" sz="1800" dirty="0"/>
              <a:t>-p 00000000 00:00 0 </a:t>
            </a:r>
            <a:r>
              <a:rPr lang="de-CH" sz="1800" b="1" dirty="0"/>
              <a:t>[</a:t>
            </a:r>
            <a:r>
              <a:rPr lang="de-CH" sz="1800" b="1" dirty="0" err="1"/>
              <a:t>stack</a:t>
            </a:r>
            <a:r>
              <a:rPr lang="de-CH" sz="1800" b="1" dirty="0"/>
              <a:t>]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8144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576" y="1268413"/>
            <a:ext cx="8517012" cy="5029200"/>
          </a:xfrm>
        </p:spPr>
        <p:txBody>
          <a:bodyPr/>
          <a:lstStyle/>
          <a:p>
            <a:r>
              <a:rPr lang="en-US" dirty="0"/>
              <a:t>Show Code section, and disassemble:</a:t>
            </a:r>
          </a:p>
          <a:p>
            <a:pPr lvl="1"/>
            <a:r>
              <a:rPr lang="en-US" dirty="0"/>
              <a:t>$ </a:t>
            </a:r>
            <a:r>
              <a:rPr lang="en-US" b="1" dirty="0" err="1"/>
              <a:t>objdump</a:t>
            </a:r>
            <a:r>
              <a:rPr lang="en-US" b="1" dirty="0"/>
              <a:t> -d ./challenge1</a:t>
            </a:r>
          </a:p>
          <a:p>
            <a:pPr lvl="1"/>
            <a:r>
              <a:rPr lang="en-US" dirty="0"/>
              <a:t>./challenge1:     file format elf64-x86-64</a:t>
            </a:r>
          </a:p>
          <a:p>
            <a:pPr lvl="1"/>
            <a:r>
              <a:rPr lang="en-US" dirty="0"/>
              <a:t>Disassembly of section .</a:t>
            </a:r>
            <a:r>
              <a:rPr lang="en-US" dirty="0" err="1"/>
              <a:t>init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0000000000400588 &lt;_</a:t>
            </a:r>
            <a:r>
              <a:rPr lang="en-US" dirty="0" err="1"/>
              <a:t>init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de-CH" dirty="0"/>
              <a:t>000000000040077f &lt;</a:t>
            </a:r>
            <a:r>
              <a:rPr lang="de-CH" dirty="0" err="1"/>
              <a:t>handleData</a:t>
            </a:r>
            <a:r>
              <a:rPr lang="de-CH" dirty="0"/>
              <a:t>&gt;:</a:t>
            </a:r>
          </a:p>
          <a:p>
            <a:pPr lvl="1"/>
            <a:r>
              <a:rPr lang="de-CH" dirty="0"/>
              <a:t>  40077f:	55             push   %</a:t>
            </a:r>
            <a:r>
              <a:rPr lang="de-CH" dirty="0" err="1"/>
              <a:t>rbp</a:t>
            </a:r>
            <a:endParaRPr lang="de-CH" dirty="0"/>
          </a:p>
          <a:p>
            <a:pPr lvl="1"/>
            <a:r>
              <a:rPr lang="de-CH" dirty="0"/>
              <a:t>  400780:	48 89 e5       </a:t>
            </a:r>
            <a:r>
              <a:rPr lang="de-CH" dirty="0" err="1"/>
              <a:t>mov</a:t>
            </a:r>
            <a:r>
              <a:rPr lang="de-CH" dirty="0"/>
              <a:t>    %</a:t>
            </a:r>
            <a:r>
              <a:rPr lang="de-CH" dirty="0" err="1"/>
              <a:t>rsp</a:t>
            </a:r>
            <a:r>
              <a:rPr lang="de-CH" dirty="0"/>
              <a:t>,%</a:t>
            </a:r>
            <a:r>
              <a:rPr lang="de-CH" dirty="0" err="1"/>
              <a:t>rbp</a:t>
            </a:r>
            <a:endParaRPr lang="de-CH" dirty="0"/>
          </a:p>
          <a:p>
            <a:pPr lvl="1"/>
            <a:r>
              <a:rPr lang="de-CH" dirty="0"/>
              <a:t>  400783:	48 83 ec 30    </a:t>
            </a:r>
            <a:r>
              <a:rPr lang="de-CH" dirty="0" err="1"/>
              <a:t>sub</a:t>
            </a:r>
            <a:r>
              <a:rPr lang="de-CH" dirty="0"/>
              <a:t>    $0x30,%rsp</a:t>
            </a:r>
          </a:p>
          <a:p>
            <a:pPr lvl="1"/>
            <a:r>
              <a:rPr lang="de-CH" dirty="0"/>
              <a:t>  400787:	48 89 7d d8    </a:t>
            </a:r>
            <a:r>
              <a:rPr lang="de-CH" dirty="0" err="1"/>
              <a:t>mov</a:t>
            </a:r>
            <a:r>
              <a:rPr lang="de-CH" dirty="0"/>
              <a:t>    %rdi,-0x28(%</a:t>
            </a:r>
            <a:r>
              <a:rPr lang="de-CH" dirty="0" err="1"/>
              <a:t>rbp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  40078b:	48 89 75 d0    </a:t>
            </a:r>
            <a:r>
              <a:rPr lang="de-CH" dirty="0" err="1"/>
              <a:t>mov</a:t>
            </a:r>
            <a:r>
              <a:rPr lang="de-CH" dirty="0"/>
              <a:t>    %rsi,-0x30(%</a:t>
            </a:r>
            <a:r>
              <a:rPr lang="de-CH" dirty="0" err="1"/>
              <a:t>rbp</a:t>
            </a:r>
            <a:r>
              <a:rPr lang="de-CH" dirty="0"/>
              <a:t>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927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creating a process from an ELF file is called:</a:t>
            </a:r>
          </a:p>
          <a:p>
            <a:pPr lvl="2"/>
            <a:r>
              <a:rPr lang="en-US" dirty="0"/>
              <a:t>“Linking and Loading”</a:t>
            </a:r>
          </a:p>
          <a:p>
            <a:r>
              <a:rPr lang="en-US" dirty="0"/>
              <a:t>Sections:</a:t>
            </a:r>
          </a:p>
          <a:p>
            <a:pPr lvl="2"/>
            <a:r>
              <a:rPr lang="en-US" dirty="0"/>
              <a:t>Are for compiler (</a:t>
            </a:r>
            <a:r>
              <a:rPr lang="en-US" dirty="0" err="1"/>
              <a:t>gcc</a:t>
            </a:r>
            <a:r>
              <a:rPr lang="en-US" dirty="0"/>
              <a:t>), to link several object files together (.</a:t>
            </a:r>
            <a:r>
              <a:rPr lang="en-US"/>
              <a:t>o)</a:t>
            </a:r>
            <a:endParaRPr lang="en-US" dirty="0"/>
          </a:p>
          <a:p>
            <a:r>
              <a:rPr lang="en-US" dirty="0"/>
              <a:t>Segments:</a:t>
            </a:r>
          </a:p>
          <a:p>
            <a:pPr lvl="2"/>
            <a:r>
              <a:rPr lang="en-US" dirty="0"/>
              <a:t>Are for the loader, to create </a:t>
            </a:r>
            <a:r>
              <a:rPr lang="en-US"/>
              <a:t>the process</a:t>
            </a:r>
          </a:p>
          <a:p>
            <a:pPr lvl="2"/>
            <a:r>
              <a:rPr lang="en-US"/>
              <a:t>Consists of one ore more sections</a:t>
            </a:r>
            <a:endParaRPr lang="en-US" dirty="0"/>
          </a:p>
          <a:p>
            <a:pPr lvl="2"/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133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  <a:p>
            <a:pPr lvl="2"/>
            <a:r>
              <a:rPr lang="en-US" dirty="0"/>
              <a:t>Program Code is stored in ELF Files</a:t>
            </a:r>
          </a:p>
          <a:p>
            <a:pPr lvl="2"/>
            <a:r>
              <a:rPr lang="en-US" dirty="0"/>
              <a:t>ELF Files contain segments</a:t>
            </a:r>
          </a:p>
          <a:p>
            <a:pPr lvl="2"/>
            <a:r>
              <a:rPr lang="en-US" dirty="0"/>
              <a:t>Segments are copied 1:1 in the memory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7990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Challenges:</a:t>
            </a:r>
          </a:p>
          <a:p>
            <a:r>
              <a:rPr lang="en-US">
                <a:hlinkClick r:id="rId2"/>
              </a:rPr>
              <a:t>https://exploit.courses</a:t>
            </a:r>
            <a:endParaRPr lang="en-US"/>
          </a:p>
          <a:p>
            <a:pPr lvl="2"/>
            <a:r>
              <a:rPr lang="en-US"/>
              <a:t>Challenge 0: Introduction to memory layout – basic</a:t>
            </a:r>
          </a:p>
          <a:p>
            <a:pPr lvl="2"/>
            <a:r>
              <a:rPr lang="en-US"/>
              <a:t>Challenge 1: Introduction to memory layout - advanced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5004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C496-1F03-4C61-BB40-88F02365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3879-069D-45D7-9A65-97317234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s://pbs.twimg.com/media/DXBhvZ4WsAAAJdS.jpg">
            <a:extLst>
              <a:ext uri="{FF2B5EF4-FFF2-40B4-BE49-F238E27FC236}">
                <a16:creationId xmlns:a16="http://schemas.microsoft.com/office/drawing/2014/main" id="{70BCD576-51B7-445E-84A4-77968910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0"/>
            <a:ext cx="97043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54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x32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Userspace</a:t>
            </a:r>
            <a:r>
              <a:rPr lang="en-US" dirty="0"/>
              <a:t> Memory Layout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022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Memory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65204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0xc0000000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6656" y="55485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0x0804800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endCxn id="9" idx="3"/>
          </p:cNvCxnSpPr>
          <p:nvPr/>
        </p:nvCxnSpPr>
        <p:spPr bwMode="auto">
          <a:xfrm flipH="1">
            <a:off x="3182660" y="5733256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H="1">
            <a:off x="3182660" y="836712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56656" y="940078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0xbfffffff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6655" y="60932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0x0000000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9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Memory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65204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0xc0000000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6656" y="55485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0x0804800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77336" y="4977172"/>
            <a:ext cx="1728192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 File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6177136" y="5265204"/>
            <a:ext cx="180020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1192" y="49771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de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endCxn id="9" idx="3"/>
          </p:cNvCxnSpPr>
          <p:nvPr/>
        </p:nvCxnSpPr>
        <p:spPr bwMode="auto">
          <a:xfrm flipH="1">
            <a:off x="3182660" y="5733256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H="1">
            <a:off x="3182660" y="836712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56656" y="940078"/>
            <a:ext cx="980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0xbfffffff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6655" y="60932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0x0000000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7236" y="13651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array[16];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1329" y="292361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Elbow Connector 29"/>
          <p:cNvCxnSpPr/>
          <p:nvPr/>
        </p:nvCxnSpPr>
        <p:spPr bwMode="auto">
          <a:xfrm rot="10800000" flipV="1">
            <a:off x="6177136" y="1592796"/>
            <a:ext cx="900100" cy="468052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5" idx="1"/>
            <a:endCxn id="6" idx="3"/>
          </p:cNvCxnSpPr>
          <p:nvPr/>
        </p:nvCxnSpPr>
        <p:spPr bwMode="auto">
          <a:xfrm rot="10800000" flipV="1">
            <a:off x="6177137" y="3154450"/>
            <a:ext cx="1474193" cy="814609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Memory Layout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368824" y="836712"/>
            <a:ext cx="2808312" cy="55446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8824" y="1124744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8824" y="3501008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8824" y="4797152"/>
            <a:ext cx="2808312" cy="93610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6656" y="65204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6656" y="55485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0x0804800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77336" y="4977172"/>
            <a:ext cx="1728192" cy="57606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 File</a:t>
            </a:r>
            <a:endParaRPr kumimoji="0" lang="de-C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6177136" y="5265204"/>
            <a:ext cx="180020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 bwMode="auto">
          <a:xfrm>
            <a:off x="4632191" y="2060848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flipV="1">
            <a:off x="4632191" y="3154451"/>
            <a:ext cx="281578" cy="346557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1192" y="49771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de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endCxn id="9" idx="3"/>
          </p:cNvCxnSpPr>
          <p:nvPr/>
        </p:nvCxnSpPr>
        <p:spPr bwMode="auto">
          <a:xfrm flipH="1">
            <a:off x="3182660" y="5733256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flipH="1">
            <a:off x="3182660" y="836712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56656" y="9400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0xbfffffff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3182660" y="1124744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6655" y="60932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0x0000000</a:t>
            </a:r>
            <a:endParaRPr lang="de-CH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3182660" y="6381328"/>
            <a:ext cx="18616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77236" y="13651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array[16];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1329" y="292361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  <a:endParaRPr lang="de-CH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8568" y="472290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EIP</a:t>
            </a:r>
            <a:endParaRPr lang="de-C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Elbow Connector 27"/>
          <p:cNvCxnSpPr>
            <a:stCxn id="26" idx="3"/>
            <a:endCxn id="7" idx="1"/>
          </p:cNvCxnSpPr>
          <p:nvPr/>
        </p:nvCxnSpPr>
        <p:spPr bwMode="auto">
          <a:xfrm>
            <a:off x="2244743" y="4984516"/>
            <a:ext cx="1124081" cy="280688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 bwMode="auto">
          <a:xfrm rot="10800000" flipV="1">
            <a:off x="6177136" y="1592796"/>
            <a:ext cx="900100" cy="468052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5" idx="1"/>
            <a:endCxn id="6" idx="3"/>
          </p:cNvCxnSpPr>
          <p:nvPr/>
        </p:nvCxnSpPr>
        <p:spPr bwMode="auto">
          <a:xfrm rot="10800000" flipV="1">
            <a:off x="6177137" y="3154450"/>
            <a:ext cx="1474193" cy="814609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6050" y="197251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de-C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Elbow Connector 10"/>
          <p:cNvCxnSpPr>
            <a:stCxn id="29" idx="3"/>
          </p:cNvCxnSpPr>
          <p:nvPr/>
        </p:nvCxnSpPr>
        <p:spPr bwMode="auto">
          <a:xfrm flipV="1">
            <a:off x="2292225" y="2060848"/>
            <a:ext cx="1076599" cy="173278"/>
          </a:xfrm>
          <a:prstGeom prst="bentConnector3">
            <a:avLst/>
          </a:prstGeom>
          <a:ln>
            <a:headEnd type="none" w="sm" len="sm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Memory Layout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regions:</a:t>
            </a:r>
          </a:p>
          <a:p>
            <a:r>
              <a:rPr lang="en-US"/>
              <a:t>Stack</a:t>
            </a:r>
            <a:endParaRPr lang="en-US" dirty="0"/>
          </a:p>
          <a:p>
            <a:pPr lvl="2"/>
            <a:r>
              <a:rPr lang="en-US" dirty="0"/>
              <a:t>There’s one contiguous memory region containing the stack for the process</a:t>
            </a:r>
          </a:p>
          <a:p>
            <a:pPr lvl="2"/>
            <a:r>
              <a:rPr lang="en-US" dirty="0"/>
              <a:t>LIFO – Last in, First Out</a:t>
            </a:r>
          </a:p>
          <a:p>
            <a:pPr lvl="2"/>
            <a:r>
              <a:rPr lang="en-US" dirty="0"/>
              <a:t>Contains function </a:t>
            </a:r>
            <a:r>
              <a:rPr lang="en-US" b="1" dirty="0"/>
              <a:t>local variables</a:t>
            </a:r>
          </a:p>
          <a:p>
            <a:pPr lvl="2"/>
            <a:r>
              <a:rPr lang="en-US" dirty="0"/>
              <a:t>Also contains: </a:t>
            </a:r>
            <a:r>
              <a:rPr lang="en-US" b="1" dirty="0"/>
              <a:t>Saved Instruction Pointer (SIP)</a:t>
            </a:r>
          </a:p>
          <a:p>
            <a:pPr lvl="2"/>
            <a:r>
              <a:rPr lang="en-US" dirty="0"/>
              <a:t>Current function adds data to the top (bottom) of the stack</a:t>
            </a:r>
          </a:p>
          <a:p>
            <a:r>
              <a:rPr lang="en-US" dirty="0"/>
              <a:t>Heap</a:t>
            </a:r>
          </a:p>
          <a:p>
            <a:pPr lvl="2"/>
            <a:r>
              <a:rPr lang="en-US" dirty="0"/>
              <a:t>There’s one contiguous memory region containing the heap</a:t>
            </a:r>
          </a:p>
          <a:p>
            <a:pPr lvl="2"/>
            <a:r>
              <a:rPr lang="en-US" dirty="0"/>
              <a:t>Memory allocator returns specific pieces of the memory region</a:t>
            </a:r>
          </a:p>
          <a:p>
            <a:pPr lvl="2"/>
            <a:r>
              <a:rPr lang="en-US" dirty="0"/>
              <a:t>For </a:t>
            </a:r>
            <a:r>
              <a:rPr lang="en-US" b="1" dirty="0" err="1"/>
              <a:t>malloc</a:t>
            </a:r>
            <a:r>
              <a:rPr lang="en-US" b="1" dirty="0"/>
              <a:t>()</a:t>
            </a:r>
          </a:p>
          <a:p>
            <a:pPr lvl="2"/>
            <a:r>
              <a:rPr lang="en-US" dirty="0"/>
              <a:t>Also contains: heap management data</a:t>
            </a:r>
          </a:p>
          <a:p>
            <a:pPr lvl="2"/>
            <a:endParaRPr lang="en-US" dirty="0"/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586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x32 Memory Layout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Memory regions:</a:t>
            </a:r>
          </a:p>
          <a:p>
            <a:r>
              <a:rPr lang="en-US"/>
              <a:t>Code</a:t>
            </a:r>
          </a:p>
          <a:p>
            <a:pPr lvl="2"/>
            <a:r>
              <a:rPr lang="en-US"/>
              <a:t>Compiled program code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6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programs on disk look like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ELF Format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4408010"/>
      </p:ext>
    </p:extLst>
  </p:cSld>
  <p:clrMapOvr>
    <a:masterClrMapping/>
  </p:clrMapOvr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1023</Words>
  <Application>Microsoft Office PowerPoint</Application>
  <PresentationFormat>A4 Paper (210x297 mm)</PresentationFormat>
  <Paragraphs>256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Rounded MT Bold</vt:lpstr>
      <vt:lpstr>Avenir LT Std 45 Book</vt:lpstr>
      <vt:lpstr>Avenir LT Std 55 Roman</vt:lpstr>
      <vt:lpstr>Consolas</vt:lpstr>
      <vt:lpstr>Courier New</vt:lpstr>
      <vt:lpstr>Marlett</vt:lpstr>
      <vt:lpstr>Verdana</vt:lpstr>
      <vt:lpstr>Wingdings</vt:lpstr>
      <vt:lpstr>CSCH_presentation_empty_english</vt:lpstr>
      <vt:lpstr>Memory Layout</vt:lpstr>
      <vt:lpstr>Content</vt:lpstr>
      <vt:lpstr>Userspace Memory Layout</vt:lpstr>
      <vt:lpstr>x32 Memory Layout</vt:lpstr>
      <vt:lpstr>x32 Memory Layout</vt:lpstr>
      <vt:lpstr>x32 Memory Layout</vt:lpstr>
      <vt:lpstr>x32 Memory Layout</vt:lpstr>
      <vt:lpstr>x32 Memory Layout</vt:lpstr>
      <vt:lpstr>ELF Format</vt:lpstr>
      <vt:lpstr>ELF Format</vt:lpstr>
      <vt:lpstr>ELF Format</vt:lpstr>
      <vt:lpstr>ELF Format</vt:lpstr>
      <vt:lpstr>ELF Format</vt:lpstr>
      <vt:lpstr>ELF Format</vt:lpstr>
      <vt:lpstr>ELF Format</vt:lpstr>
      <vt:lpstr>ELF Loader</vt:lpstr>
      <vt:lpstr>ELF Format</vt:lpstr>
      <vt:lpstr>ELF Format</vt:lpstr>
      <vt:lpstr>x64 Memory Layout</vt:lpstr>
      <vt:lpstr>Lets do an example </vt:lpstr>
      <vt:lpstr>ELF Format</vt:lpstr>
      <vt:lpstr>ELF Format</vt:lpstr>
      <vt:lpstr>ELF Format</vt:lpstr>
      <vt:lpstr>ELF Format</vt:lpstr>
      <vt:lpstr>ELF Format</vt:lpstr>
      <vt:lpstr>ELF Format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88</cp:revision>
  <cp:lastPrinted>1999-09-08T18:00:21Z</cp:lastPrinted>
  <dcterms:created xsi:type="dcterms:W3CDTF">2016-03-14T12:32:55Z</dcterms:created>
  <dcterms:modified xsi:type="dcterms:W3CDTF">2018-02-28T08:31:30Z</dcterms:modified>
</cp:coreProperties>
</file>