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73100" y="2870200"/>
            <a:ext cx="23050500" cy="45593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73100" y="7416800"/>
            <a:ext cx="23050500" cy="181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001000"/>
            <a:ext cx="196215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74900" y="5892800"/>
            <a:ext cx="196215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ront view of a red Ducati motorcycle against a black background"/>
          <p:cNvSpPr/>
          <p:nvPr>
            <p:ph type="pic" idx="21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ofile view of a red Ducati motorcycle"/>
          <p:cNvSpPr/>
          <p:nvPr>
            <p:ph type="pic" idx="21"/>
          </p:nvPr>
        </p:nvSpPr>
        <p:spPr>
          <a:xfrm>
            <a:off x="4280774" y="-1688429"/>
            <a:ext cx="15829857" cy="11849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9728200"/>
            <a:ext cx="19621500" cy="1803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518900"/>
            <a:ext cx="19621500" cy="1600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673100" y="4572000"/>
            <a:ext cx="23050500" cy="45593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ont view of a red Ducati motorcycle"/>
          <p:cNvSpPr/>
          <p:nvPr>
            <p:ph type="pic" idx="21"/>
          </p:nvPr>
        </p:nvSpPr>
        <p:spPr>
          <a:xfrm>
            <a:off x="10590462" y="1511300"/>
            <a:ext cx="13644824" cy="121287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673100" y="1435100"/>
            <a:ext cx="11049000" cy="5461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673100" y="6870700"/>
            <a:ext cx="11049000" cy="5461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/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/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/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/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ont view of a red Ducati motorcycle"/>
          <p:cNvSpPr/>
          <p:nvPr>
            <p:ph type="pic" sz="half" idx="21"/>
          </p:nvPr>
        </p:nvSpPr>
        <p:spPr>
          <a:xfrm>
            <a:off x="11814854" y="3233783"/>
            <a:ext cx="11753235" cy="104473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673100" y="3835400"/>
            <a:ext cx="11049000" cy="886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435100" y="1066800"/>
            <a:ext cx="21501100" cy="11557000"/>
          </a:xfrm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/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/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/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/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lose-up of Ducati motorcycle engine components"/>
          <p:cNvSpPr/>
          <p:nvPr>
            <p:ph type="pic" sz="half" idx="21"/>
          </p:nvPr>
        </p:nvSpPr>
        <p:spPr>
          <a:xfrm>
            <a:off x="12420509" y="5714207"/>
            <a:ext cx="11023601" cy="8255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Close-up of Ducati motorcycle gas cap"/>
          <p:cNvSpPr/>
          <p:nvPr>
            <p:ph type="pic" sz="half" idx="22"/>
          </p:nvPr>
        </p:nvSpPr>
        <p:spPr>
          <a:xfrm>
            <a:off x="12420600" y="-673100"/>
            <a:ext cx="11023600" cy="8255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lack and white photo of Ducati motorcycle engine components"/>
          <p:cNvSpPr/>
          <p:nvPr>
            <p:ph type="pic" idx="23"/>
          </p:nvPr>
        </p:nvSpPr>
        <p:spPr>
          <a:xfrm>
            <a:off x="-825499" y="-2108200"/>
            <a:ext cx="13804901" cy="184432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rypto Diversification and Correlation Analysis"/>
          <p:cNvSpPr txBox="1"/>
          <p:nvPr>
            <p:ph type="ctrTitle"/>
          </p:nvPr>
        </p:nvSpPr>
        <p:spPr>
          <a:xfrm>
            <a:off x="673100" y="1025193"/>
            <a:ext cx="23050500" cy="6404308"/>
          </a:xfrm>
          <a:prstGeom prst="rect">
            <a:avLst/>
          </a:prstGeom>
        </p:spPr>
        <p:txBody>
          <a:bodyPr anchor="t"/>
          <a:lstStyle/>
          <a:p>
            <a:pPr>
              <a:defRPr i="1" sz="69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>
              <a:defRPr i="1" sz="69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>
              <a:defRPr i="1" sz="6900">
                <a:latin typeface="Gill Sans"/>
                <a:ea typeface="Gill Sans"/>
                <a:cs typeface="Gill Sans"/>
                <a:sym typeface="Gill Sans"/>
              </a:defRPr>
            </a:pPr>
            <a:r>
              <a:t>Crypto Diversification and Correlation Analysis</a:t>
            </a:r>
          </a:p>
        </p:txBody>
      </p:sp>
      <p:sp>
        <p:nvSpPr>
          <p:cNvPr id="120" name="By the developers of:…"/>
          <p:cNvSpPr txBox="1"/>
          <p:nvPr>
            <p:ph type="subTitle" sz="half" idx="1"/>
          </p:nvPr>
        </p:nvSpPr>
        <p:spPr>
          <a:xfrm>
            <a:off x="673100" y="7416799"/>
            <a:ext cx="23050500" cy="4015968"/>
          </a:xfrm>
          <a:prstGeom prst="rect">
            <a:avLst/>
          </a:prstGeom>
        </p:spPr>
        <p:txBody>
          <a:bodyPr/>
          <a:lstStyle/>
          <a:p>
            <a:pPr>
              <a:defRPr i="1" sz="5000">
                <a:latin typeface="Gill Sans"/>
                <a:ea typeface="Gill Sans"/>
                <a:cs typeface="Gill Sans"/>
                <a:sym typeface="Gill Sans"/>
              </a:defRPr>
            </a:pPr>
            <a:r>
              <a:t>By the developers of:</a:t>
            </a:r>
          </a:p>
          <a:p>
            <a:pPr>
              <a:defRPr i="1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>
              <a:defRPr i="1" sz="5500">
                <a:latin typeface="Gill Sans"/>
                <a:ea typeface="Gill Sans"/>
                <a:cs typeface="Gill Sans"/>
                <a:sym typeface="Gill Sans"/>
              </a:defRPr>
            </a:pPr>
            <a:r>
              <a:t>CRYVESTO_API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tep 2.6…"/>
          <p:cNvSpPr txBox="1"/>
          <p:nvPr>
            <p:ph type="body" sz="quarter" idx="1"/>
          </p:nvPr>
        </p:nvSpPr>
        <p:spPr>
          <a:xfrm>
            <a:off x="2381250" y="795815"/>
            <a:ext cx="19621501" cy="2114207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Step 2.6</a:t>
            </a:r>
          </a:p>
          <a:p>
            <a:pPr>
              <a:defRPr sz="4000"/>
            </a:pPr>
            <a:r>
              <a:t>Analyzing Cryptos Together To Compare Returns, Volatility, &amp; Risk/Return Profile</a:t>
            </a:r>
          </a:p>
        </p:txBody>
      </p:sp>
      <p:pic>
        <p:nvPicPr>
          <p:cNvPr id="148" name="Screen Shot 2022-05-09 at 9.58.53 AM.png" descr="Screen Shot 2022-05-09 at 9.58.5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9263" y="3210276"/>
            <a:ext cx="13413967" cy="67002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corr_hm_2020-21.png" descr="corr_hm_2020-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2018" y="3215981"/>
            <a:ext cx="6096487" cy="4616757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2020-2021"/>
          <p:cNvSpPr txBox="1"/>
          <p:nvPr/>
        </p:nvSpPr>
        <p:spPr>
          <a:xfrm>
            <a:off x="1549393" y="8158984"/>
            <a:ext cx="2933664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2020-2021</a:t>
            </a:r>
          </a:p>
        </p:txBody>
      </p:sp>
      <p:pic>
        <p:nvPicPr>
          <p:cNvPr id="151" name="corr_hm_2022-ytd.png" descr="corr_hm_2022-yt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382319" y="3215981"/>
            <a:ext cx="6007702" cy="4616757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2022-YTD"/>
          <p:cNvSpPr txBox="1"/>
          <p:nvPr/>
        </p:nvSpPr>
        <p:spPr>
          <a:xfrm>
            <a:off x="20683747" y="8158984"/>
            <a:ext cx="2621125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2022-YTD</a:t>
            </a:r>
          </a:p>
        </p:txBody>
      </p:sp>
      <p:sp>
        <p:nvSpPr>
          <p:cNvPr id="153" name="Correlation Comparison"/>
          <p:cNvSpPr txBox="1"/>
          <p:nvPr/>
        </p:nvSpPr>
        <p:spPr>
          <a:xfrm>
            <a:off x="9263862" y="10217150"/>
            <a:ext cx="5856276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Correlation Comparison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tep 3.1…"/>
          <p:cNvSpPr txBox="1"/>
          <p:nvPr>
            <p:ph type="title"/>
          </p:nvPr>
        </p:nvSpPr>
        <p:spPr>
          <a:xfrm>
            <a:off x="666749" y="127102"/>
            <a:ext cx="23050501" cy="2605286"/>
          </a:xfrm>
          <a:prstGeom prst="rect">
            <a:avLst/>
          </a:prstGeom>
        </p:spPr>
        <p:txBody>
          <a:bodyPr/>
          <a:lstStyle/>
          <a:p>
            <a:pPr lvl="1">
              <a:defRPr cap="none" sz="4000"/>
            </a:pPr>
            <a:r>
              <a:t>Step 3.1</a:t>
            </a:r>
            <a:endParaRPr i="1">
              <a:latin typeface="Gill Sans"/>
              <a:ea typeface="Gill Sans"/>
              <a:cs typeface="Gill Sans"/>
              <a:sym typeface="Gill Sans"/>
            </a:endParaRPr>
          </a:p>
          <a:p>
            <a:pPr lvl="1">
              <a:defRPr cap="none" sz="4000"/>
            </a:pPr>
            <a:r>
              <a:rPr i="1">
                <a:latin typeface="Gill Sans"/>
                <a:ea typeface="Gill Sans"/>
                <a:cs typeface="Gill Sans"/>
                <a:sym typeface="Gill Sans"/>
              </a:rPr>
              <a:t>Covariance, Beta, &amp; Rolling Beta, BTC with SPY ETF 2016 - Present</a:t>
            </a:r>
            <a:endParaRPr i="1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6" name="beta_btc_spy.png" descr="beta_btc_sp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42838" y="2362506"/>
            <a:ext cx="8287824" cy="4903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cov_btc_spy.png" descr="cov_btc_sp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77637" y="2362506"/>
            <a:ext cx="8350930" cy="4903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rolling_beta_btc_spy.png" descr="rolling_beta_btc_sp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81147" y="7401610"/>
            <a:ext cx="14621706" cy="6230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tep 3.2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1">
              <a:defRPr cap="none" sz="4000"/>
            </a:pPr>
            <a:r>
              <a:t>Step 3.2</a:t>
            </a:r>
          </a:p>
          <a:p>
            <a:pPr lvl="1">
              <a:defRPr cap="none" sz="4000"/>
            </a:pPr>
            <a:r>
              <a:rPr i="1">
                <a:latin typeface="Gill Sans"/>
                <a:ea typeface="Gill Sans"/>
                <a:cs typeface="Gill Sans"/>
                <a:sym typeface="Gill Sans"/>
              </a:rPr>
              <a:t>Covariance, Beta, &amp; Rolling Beta, BTC with QQQ ETF 2016 - Present</a:t>
            </a:r>
          </a:p>
        </p:txBody>
      </p:sp>
      <p:pic>
        <p:nvPicPr>
          <p:cNvPr id="161" name="beta_btc_qqq.png" descr="beta_btc_qqq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81945" y="2441689"/>
            <a:ext cx="8256338" cy="4902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cov_btc_qqq.png" descr="cov_btc_qqq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0790" y="2441689"/>
            <a:ext cx="8235697" cy="4902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rolling_beta_btc_qqq.png" descr="rolling_beta_btc_qqq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83149" y="7423634"/>
            <a:ext cx="14617701" cy="62415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tep 3.2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1">
              <a:defRPr cap="none" sz="4000"/>
            </a:pPr>
            <a:r>
              <a:t>Step 3.2</a:t>
            </a:r>
          </a:p>
          <a:p>
            <a:pPr lvl="1">
              <a:defRPr cap="none" sz="4000"/>
            </a:pPr>
            <a:r>
              <a:rPr i="1">
                <a:latin typeface="Gill Sans"/>
                <a:ea typeface="Gill Sans"/>
                <a:cs typeface="Gill Sans"/>
                <a:sym typeface="Gill Sans"/>
              </a:rPr>
              <a:t>Covariance, Beta, &amp; Rolling Beta, BTC with QQQ ETF 2016 - Present &amp; BTC with SPY ETF 2016 - Present</a:t>
            </a:r>
          </a:p>
        </p:txBody>
      </p:sp>
      <p:pic>
        <p:nvPicPr>
          <p:cNvPr id="166" name="covar_comp.png" descr="covar_com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750" y="1777103"/>
            <a:ext cx="10616185" cy="546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rolling_beta_comp.png" descr="rolling_beta_com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54699" y="7373612"/>
            <a:ext cx="12687301" cy="636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beta_comp.png" descr="beta_comp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76173" y="1782819"/>
            <a:ext cx="10637460" cy="546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tep 3.3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cap="none" sz="4000"/>
            </a:pPr>
            <a:r>
              <a:t>Step 3.3</a:t>
            </a:r>
          </a:p>
          <a:p>
            <a:pPr lvl="1">
              <a:defRPr cap="none" sz="4000"/>
            </a:pPr>
            <a:r>
              <a:rPr i="1">
                <a:latin typeface="Gill Sans"/>
                <a:ea typeface="Gill Sans"/>
                <a:cs typeface="Gill Sans"/>
                <a:sym typeface="Gill Sans"/>
              </a:rPr>
              <a:t>Correlations, BTC with SPY &amp; QQQ</a:t>
            </a:r>
            <a:endParaRPr i="1">
              <a:latin typeface="Gill Sans"/>
              <a:ea typeface="Gill Sans"/>
              <a:cs typeface="Gill Sans"/>
              <a:sym typeface="Gill Sans"/>
            </a:endParaRPr>
          </a:p>
          <a:p>
            <a:pPr lvl="2">
              <a:defRPr cap="none" sz="4000"/>
            </a:pPr>
            <a:r>
              <a:rPr i="1">
                <a:latin typeface="Gill Sans"/>
                <a:ea typeface="Gill Sans"/>
                <a:cs typeface="Gill Sans"/>
                <a:sym typeface="Gill Sans"/>
              </a:rPr>
              <a:t>2018-2019, 2020-2021, 2022 YTD</a:t>
            </a:r>
          </a:p>
        </p:txBody>
      </p:sp>
      <p:pic>
        <p:nvPicPr>
          <p:cNvPr id="171" name="correlations.png" descr="correlation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4859" y="3585740"/>
            <a:ext cx="15794282" cy="93639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ere does crypto belong in a portfolio?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7000">
                <a:latin typeface="Gill Sans"/>
                <a:ea typeface="Gill Sans"/>
                <a:cs typeface="Gill Sans"/>
                <a:sym typeface="Gill Sans"/>
              </a:defRPr>
            </a:pPr>
            <a:r>
              <a:t>Where does crypto belong in a portfolio?</a:t>
            </a:r>
          </a:p>
          <a:p>
            <a:pPr>
              <a:defRPr sz="7000">
                <a:latin typeface="Gill Sans"/>
                <a:ea typeface="Gill Sans"/>
                <a:cs typeface="Gill Sans"/>
                <a:sym typeface="Gill Sans"/>
              </a:defRPr>
            </a:pPr>
            <a:r>
              <a:t>Does crypto diversification exist?</a:t>
            </a:r>
          </a:p>
        </p:txBody>
      </p:sp>
      <p:sp>
        <p:nvSpPr>
          <p:cNvPr id="123" name="In 2018, the National Bureau of Economic Research concluded that the risk-return dynamics of cryptocurrencies (Bitcoin, Ripple, and Ethereum) were distinct from those of stocks, currencies, and precious metals. Essentially, they found that the change in "/>
          <p:cNvSpPr txBox="1"/>
          <p:nvPr>
            <p:ph type="body" idx="1"/>
          </p:nvPr>
        </p:nvSpPr>
        <p:spPr>
          <a:xfrm>
            <a:off x="673099" y="3684874"/>
            <a:ext cx="23050501" cy="916565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anchor="t"/>
          <a:lstStyle/>
          <a:p>
            <a:pPr marL="0" indent="0" defTabSz="356615">
              <a:lnSpc>
                <a:spcPct val="100000"/>
              </a:lnSpc>
              <a:spcBef>
                <a:spcPts val="1100"/>
              </a:spcBef>
              <a:buSzTx/>
              <a:buNone/>
              <a:defRPr sz="249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356615">
              <a:lnSpc>
                <a:spcPct val="100000"/>
              </a:lnSpc>
              <a:spcBef>
                <a:spcPts val="1100"/>
              </a:spcBef>
              <a:buSzTx/>
              <a:buNone/>
              <a:defRPr sz="249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356615">
              <a:lnSpc>
                <a:spcPct val="100000"/>
              </a:lnSpc>
              <a:spcBef>
                <a:spcPts val="1100"/>
              </a:spcBef>
              <a:buSzTx/>
              <a:buNone/>
              <a:defRPr sz="249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 2018, the National Bureau of Economic Research concluded that the risk-return dynamics of cryptocurrencies (Bitcoin, Ripple, and Ethereum) were distinct from those of stocks, currencies, and precious metals. Essentially, </a:t>
            </a:r>
            <a:r>
              <a: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they found that the change in the value of an asset like stocks didn’t mirror the changes of value of cryptocurrencies and vice versa.</a:t>
            </a:r>
          </a:p>
          <a:p>
            <a:pPr marL="0" indent="0" defTabSz="356615">
              <a:lnSpc>
                <a:spcPct val="100000"/>
              </a:lnSpc>
              <a:spcBef>
                <a:spcPts val="1100"/>
              </a:spcBef>
              <a:buSzTx/>
              <a:buNone/>
              <a:defRPr sz="249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“Cryptocurrencies,” the authors added, “have no exposure to most common stock market and macroeconomic factors.”  </a:t>
            </a:r>
            <a:r>
              <a:t>During this time, with cryptocurrencies </a:t>
            </a:r>
            <a:r>
              <a:rPr i="1"/>
              <a:t>not</a:t>
            </a:r>
            <a:r>
              <a:t> being correlated to stocks and other assets, they served as a way to buffer stock market losses or for the stock market to buffer cryptocurrency losses.</a:t>
            </a:r>
            <a:endParaRPr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marL="0" indent="0" defTabSz="356615">
              <a:lnSpc>
                <a:spcPct val="100000"/>
              </a:lnSpc>
              <a:spcBef>
                <a:spcPts val="1100"/>
              </a:spcBef>
              <a:buSzTx/>
              <a:buNone/>
              <a:defRPr sz="249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However, </a:t>
            </a:r>
            <a:r>
              <a: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much has changed in the fast-moving world of cryptocurrencies, </a:t>
            </a:r>
            <a:r>
              <a:rPr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including their correlation with the stock market.</a:t>
            </a:r>
            <a:r>
              <a: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endParaRPr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marL="0" indent="0" defTabSz="356615">
              <a:lnSpc>
                <a:spcPct val="100000"/>
              </a:lnSpc>
              <a:spcBef>
                <a:spcPts val="1100"/>
              </a:spcBef>
              <a:buSzTx/>
              <a:buNone/>
              <a:defRPr sz="23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marL="0" indent="0" defTabSz="356615">
              <a:lnSpc>
                <a:spcPct val="100000"/>
              </a:lnSpc>
              <a:spcBef>
                <a:spcPts val="1100"/>
              </a:spcBef>
              <a:buSzTx/>
              <a:buNone/>
              <a:defRPr sz="249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marL="0" indent="0" defTabSz="356615">
              <a:lnSpc>
                <a:spcPct val="100000"/>
              </a:lnSpc>
              <a:spcBef>
                <a:spcPts val="1100"/>
              </a:spcBef>
              <a:buSzTx/>
              <a:buNone/>
              <a:defRPr sz="249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 marL="0" indent="356615" defTabSz="356615">
              <a:lnSpc>
                <a:spcPct val="100000"/>
              </a:lnSpc>
              <a:spcBef>
                <a:spcPts val="1100"/>
              </a:spcBef>
              <a:buSzTx/>
              <a:buNone/>
              <a:defRPr sz="249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u="sng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OUR HYPOTHESIS</a:t>
            </a:r>
            <a:endParaRPr b="1" u="sng">
              <a:solidFill>
                <a:srgbClr val="00B050"/>
              </a:solidFill>
              <a:uFill>
                <a:solidFill>
                  <a:srgbClr val="00B050"/>
                </a:solidFill>
              </a:uFill>
            </a:endParaRPr>
          </a:p>
          <a:p>
            <a:pPr lvl="1" marL="534923" indent="-178307" defTabSz="356615">
              <a:lnSpc>
                <a:spcPct val="100000"/>
              </a:lnSpc>
              <a:spcBef>
                <a:spcPts val="1100"/>
              </a:spcBef>
              <a:buSzPct val="100000"/>
              <a:defRPr sz="249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The correlation between stocks and cryptocurrency has been increasing since 2020; now</a:t>
            </a:r>
            <a:r>
              <a:rPr spc="83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 both crypto and US equities appear to be moving in tandem. </a:t>
            </a:r>
            <a:r>
              <a:rPr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We hypothesize that </a:t>
            </a:r>
            <a:r>
              <a:rPr spc="83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crypto prices are currently an indicator for the tech-heavy, growth-heavy Nasdaq 100, and to a lesser extent, are likewise correlated with value stocks.</a:t>
            </a:r>
            <a:endParaRPr spc="83">
              <a:solidFill>
                <a:srgbClr val="00B050"/>
              </a:solidFill>
              <a:uFill>
                <a:solidFill>
                  <a:srgbClr val="00B050"/>
                </a:solidFill>
              </a:uFill>
            </a:endParaRPr>
          </a:p>
          <a:p>
            <a:pPr marL="0" indent="0" defTabSz="356615">
              <a:lnSpc>
                <a:spcPct val="100000"/>
              </a:lnSpc>
              <a:spcBef>
                <a:spcPts val="1100"/>
              </a:spcBef>
              <a:buSzTx/>
              <a:buNone/>
              <a:defRPr sz="249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pc="83">
              <a:solidFill>
                <a:srgbClr val="00B050"/>
              </a:solidFill>
              <a:uFill>
                <a:solidFill>
                  <a:srgbClr val="00B050"/>
                </a:solidFill>
              </a:uFill>
            </a:endParaRPr>
          </a:p>
          <a:p>
            <a:pPr marL="0" indent="0" defTabSz="356615">
              <a:lnSpc>
                <a:spcPct val="100000"/>
              </a:lnSpc>
              <a:spcBef>
                <a:spcPts val="1100"/>
              </a:spcBef>
              <a:buSzTx/>
              <a:buNone/>
              <a:defRPr sz="249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pc="83">
              <a:solidFill>
                <a:srgbClr val="00B050"/>
              </a:solidFill>
              <a:uFill>
                <a:solidFill>
                  <a:srgbClr val="00B050"/>
                </a:solidFill>
              </a:uFill>
            </a:endParaRPr>
          </a:p>
          <a:p>
            <a:pPr marL="0" indent="0" defTabSz="356615">
              <a:lnSpc>
                <a:spcPct val="100000"/>
              </a:lnSpc>
              <a:spcBef>
                <a:spcPts val="1100"/>
              </a:spcBef>
              <a:buSzTx/>
              <a:buNone/>
              <a:defRPr sz="249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pc="83">
              <a:solidFill>
                <a:srgbClr val="00B050"/>
              </a:solidFill>
              <a:uFill>
                <a:solidFill>
                  <a:srgbClr val="00B050"/>
                </a:solidFill>
              </a:uFill>
            </a:endParaRPr>
          </a:p>
          <a:p>
            <a:pPr marL="0" indent="0" defTabSz="356615">
              <a:lnSpc>
                <a:spcPct val="100000"/>
              </a:lnSpc>
              <a:spcBef>
                <a:spcPts val="1100"/>
              </a:spcBef>
              <a:buSzTx/>
              <a:buNone/>
              <a:defRPr sz="249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pc="83">
              <a:solidFill>
                <a:srgbClr val="00B050"/>
              </a:solidFill>
              <a:uFill>
                <a:solidFill>
                  <a:srgbClr val="00B050"/>
                </a:solidFill>
              </a:uFill>
            </a:endParaRPr>
          </a:p>
          <a:p>
            <a:pPr marL="0" indent="0" defTabSz="356615">
              <a:lnSpc>
                <a:spcPct val="100000"/>
              </a:lnSpc>
              <a:spcBef>
                <a:spcPts val="1100"/>
              </a:spcBef>
              <a:buSzTx/>
              <a:buNone/>
              <a:defRPr sz="249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pc="83">
              <a:solidFill>
                <a:srgbClr val="00B050"/>
              </a:solidFill>
              <a:uFill>
                <a:solidFill>
                  <a:srgbClr val="00B050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nvestig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Investigation</a:t>
            </a:r>
          </a:p>
        </p:txBody>
      </p:sp>
      <p:sp>
        <p:nvSpPr>
          <p:cNvPr id="126" name="STEP 1:…"/>
          <p:cNvSpPr txBox="1"/>
          <p:nvPr>
            <p:ph type="body" idx="1"/>
          </p:nvPr>
        </p:nvSpPr>
        <p:spPr>
          <a:xfrm>
            <a:off x="673100" y="3684874"/>
            <a:ext cx="23050500" cy="916565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anchor="t"/>
          <a:lstStyle/>
          <a:p>
            <a:pPr marL="368300" indent="-368300" defTabSz="457200">
              <a:lnSpc>
                <a:spcPct val="100000"/>
              </a:lnSpc>
              <a:spcBef>
                <a:spcPts val="1500"/>
              </a:spcBef>
              <a:buClr>
                <a:srgbClr val="535353"/>
              </a:buClr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68300" indent="-368300" defTabSz="457200">
              <a:lnSpc>
                <a:spcPct val="100000"/>
              </a:lnSpc>
              <a:spcBef>
                <a:spcPts val="1500"/>
              </a:spcBef>
              <a:buClr>
                <a:srgbClr val="535353"/>
              </a:buClr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 1:</a:t>
            </a:r>
          </a:p>
          <a:p>
            <a:pPr lvl="1" marL="1104900" indent="-368300" defTabSz="457200">
              <a:lnSpc>
                <a:spcPct val="100000"/>
              </a:lnSpc>
              <a:spcBef>
                <a:spcPts val="1500"/>
              </a:spcBef>
              <a:buClr>
                <a:srgbClr val="535353"/>
              </a:buClr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Using Yahoo Finance API, make calls to get historical data for largest market cap coins</a:t>
            </a:r>
          </a:p>
          <a:p>
            <a:pPr lvl="1" marL="1104900" indent="-368300" defTabSz="457200">
              <a:lnSpc>
                <a:spcPct val="100000"/>
              </a:lnSpc>
              <a:spcBef>
                <a:spcPts val="1500"/>
              </a:spcBef>
              <a:buClr>
                <a:srgbClr val="535353"/>
              </a:buClr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68300" indent="-368300" defTabSz="457200">
              <a:lnSpc>
                <a:spcPct val="100000"/>
              </a:lnSpc>
              <a:spcBef>
                <a:spcPts val="1500"/>
              </a:spcBef>
              <a:buClr>
                <a:srgbClr val="535353"/>
              </a:buClr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 2:</a:t>
            </a:r>
          </a:p>
          <a:p>
            <a:pPr lvl="1" marL="1104900" indent="-368300" defTabSz="457200">
              <a:lnSpc>
                <a:spcPct val="100000"/>
              </a:lnSpc>
              <a:spcBef>
                <a:spcPts val="1500"/>
              </a:spcBef>
              <a:buClr>
                <a:srgbClr val="535353"/>
              </a:buClr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Analyzing Cryptos together to compare returns, volatility, and risk/return profile</a:t>
            </a:r>
          </a:p>
          <a:p>
            <a:pPr lvl="1" marL="1104900" indent="-368300" defTabSz="457200">
              <a:lnSpc>
                <a:spcPct val="100000"/>
              </a:lnSpc>
              <a:spcBef>
                <a:spcPts val="1500"/>
              </a:spcBef>
              <a:buClr>
                <a:srgbClr val="535353"/>
              </a:buClr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b="1"/>
          </a:p>
          <a:p>
            <a:pPr marL="368300" indent="-368300" defTabSz="457200">
              <a:lnSpc>
                <a:spcPct val="100000"/>
              </a:lnSpc>
              <a:spcBef>
                <a:spcPts val="1500"/>
              </a:spcBef>
              <a:buClr>
                <a:srgbClr val="535353"/>
              </a:buClr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 3:</a:t>
            </a:r>
          </a:p>
          <a:p>
            <a:pPr lvl="1" marL="1104900" indent="-368300" defTabSz="457200">
              <a:lnSpc>
                <a:spcPct val="100000"/>
              </a:lnSpc>
              <a:spcBef>
                <a:spcPts val="1500"/>
              </a:spcBef>
              <a:buClr>
                <a:srgbClr val="535353"/>
              </a:buClr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Analyzing Cryptos relationship against </a:t>
            </a:r>
            <a:r>
              <a:rPr i="1"/>
              <a:t>Nasdaq 100 </a:t>
            </a:r>
            <a:r>
              <a:t>and </a:t>
            </a:r>
            <a:r>
              <a:rPr i="1"/>
              <a:t>S&amp;P 500</a:t>
            </a:r>
            <a:r>
              <a:t> for two time periods, 2016-2019 &amp; 2020-Present</a:t>
            </a:r>
          </a:p>
          <a:p>
            <a:pPr lvl="1" marL="1104900" indent="-368300" defTabSz="457200">
              <a:lnSpc>
                <a:spcPct val="100000"/>
              </a:lnSpc>
              <a:spcBef>
                <a:spcPts val="1500"/>
              </a:spcBef>
              <a:buClr>
                <a:srgbClr val="535353"/>
              </a:buClr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68300" indent="-368300" defTabSz="457200">
              <a:lnSpc>
                <a:spcPct val="100000"/>
              </a:lnSpc>
              <a:spcBef>
                <a:spcPts val="1500"/>
              </a:spcBef>
              <a:buClr>
                <a:srgbClr val="535353"/>
              </a:buClr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 4:</a:t>
            </a:r>
          </a:p>
          <a:p>
            <a:pPr lvl="1" marL="1104900" indent="-368300" defTabSz="457200">
              <a:lnSpc>
                <a:spcPct val="100000"/>
              </a:lnSpc>
              <a:spcBef>
                <a:spcPts val="1500"/>
              </a:spcBef>
              <a:buClr>
                <a:srgbClr val="535353"/>
              </a:buClr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Create two Monte Carlo Simulations for a hypothetical portfolio. One portfolio with BTC/ETH/S&amp;P, another portfolio with BTC/LUNA/S&amp;P,  and both portfolios weighted [5%, 5%, 90%] accordingly.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tep 1…"/>
          <p:cNvSpPr txBox="1"/>
          <p:nvPr>
            <p:ph type="body" sz="quarter" idx="1"/>
          </p:nvPr>
        </p:nvSpPr>
        <p:spPr>
          <a:xfrm>
            <a:off x="2267001" y="240891"/>
            <a:ext cx="19621501" cy="3063570"/>
          </a:xfrm>
          <a:prstGeom prst="rect">
            <a:avLst/>
          </a:prstGeom>
        </p:spPr>
        <p:txBody>
          <a:bodyPr/>
          <a:lstStyle/>
          <a:p>
            <a:pPr lvl="1">
              <a:defRPr sz="4000"/>
            </a:pPr>
            <a:r>
              <a:t>Step 1</a:t>
            </a:r>
          </a:p>
          <a:p>
            <a:pPr lvl="1">
              <a:defRPr i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Largest Crypto Coins by Market Cap</a:t>
            </a:r>
          </a:p>
        </p:txBody>
      </p:sp>
      <p:pic>
        <p:nvPicPr>
          <p:cNvPr id="129" name="market_cap.png" descr="market_c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95563" y="3908050"/>
            <a:ext cx="11256101" cy="8729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volatility_market_cap.png" descr="volatility_market_ca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02" y="4694273"/>
            <a:ext cx="13105933" cy="65310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tep 2.1…"/>
          <p:cNvSpPr txBox="1"/>
          <p:nvPr>
            <p:ph type="title"/>
          </p:nvPr>
        </p:nvSpPr>
        <p:spPr>
          <a:xfrm>
            <a:off x="673099" y="355600"/>
            <a:ext cx="23050502" cy="2456482"/>
          </a:xfrm>
          <a:prstGeom prst="rect">
            <a:avLst/>
          </a:prstGeom>
        </p:spPr>
        <p:txBody>
          <a:bodyPr anchor="t"/>
          <a:lstStyle/>
          <a:p>
            <a:pPr lvl="1">
              <a:defRPr cap="none" sz="4000"/>
            </a:pPr>
            <a:r>
              <a:t>Step 2.1</a:t>
            </a:r>
          </a:p>
          <a:p>
            <a:pPr lvl="1">
              <a:defRPr cap="none" i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Cumulative Returns 2018-Present</a:t>
            </a:r>
          </a:p>
        </p:txBody>
      </p:sp>
      <p:pic>
        <p:nvPicPr>
          <p:cNvPr id="133" name="cumulative_returns_2018-p.png" descr="cumulative_returns_2018-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0808" y="2701239"/>
            <a:ext cx="21275084" cy="1065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tep 2.2…"/>
          <p:cNvSpPr txBox="1"/>
          <p:nvPr>
            <p:ph type="title"/>
          </p:nvPr>
        </p:nvSpPr>
        <p:spPr>
          <a:xfrm>
            <a:off x="666749" y="290314"/>
            <a:ext cx="23050501" cy="2520747"/>
          </a:xfrm>
          <a:prstGeom prst="rect">
            <a:avLst/>
          </a:prstGeom>
        </p:spPr>
        <p:txBody>
          <a:bodyPr anchor="t"/>
          <a:lstStyle/>
          <a:p>
            <a:pPr lvl="1">
              <a:defRPr cap="none" sz="4000"/>
            </a:pPr>
            <a:r>
              <a:t>Step 2.2 </a:t>
            </a:r>
          </a:p>
          <a:p>
            <a:pPr lvl="1">
              <a:defRPr cap="none" i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Cumulative Returns 24 Months</a:t>
            </a:r>
          </a:p>
        </p:txBody>
      </p:sp>
      <p:pic>
        <p:nvPicPr>
          <p:cNvPr id="136" name="cumulative_returns_24months.png" descr="cumulative_returns_24month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8976" y="2711791"/>
            <a:ext cx="21366048" cy="10656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tep 2.3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1">
              <a:defRPr cap="none" sz="4000"/>
            </a:pPr>
            <a:r>
              <a:t>Step 2.3</a:t>
            </a:r>
          </a:p>
          <a:p>
            <a:pPr lvl="1">
              <a:defRPr cap="none" i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Sharpe Ratios</a:t>
            </a:r>
          </a:p>
        </p:txBody>
      </p:sp>
      <p:pic>
        <p:nvPicPr>
          <p:cNvPr id="139" name="sharpe_2018-p.png" descr="sharpe_2018-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6436" y="3220096"/>
            <a:ext cx="17723828" cy="100952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tep 2.4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1">
              <a:defRPr cap="none" sz="4000"/>
            </a:pPr>
            <a:r>
              <a:t>Step 2.4 </a:t>
            </a:r>
          </a:p>
          <a:p>
            <a:pPr lvl="1">
              <a:defRPr cap="none" i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Rolling Covariance Between Bitcoin and Various Crypto, 2018 - Present</a:t>
            </a:r>
          </a:p>
        </p:txBody>
      </p:sp>
      <p:pic>
        <p:nvPicPr>
          <p:cNvPr id="142" name="rolling_covar_2018-p.png" descr="rolling_covar_2018-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0917" y="3952587"/>
            <a:ext cx="20702166" cy="8630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tep 2.5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1">
              <a:defRPr cap="none" sz="4000"/>
            </a:pPr>
            <a:r>
              <a:t>Step 2.5 </a:t>
            </a:r>
          </a:p>
          <a:p>
            <a:pPr lvl="1">
              <a:defRPr cap="none" i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Beta:  Top 10 Crypto Against Bitcoin 2018 - Present</a:t>
            </a:r>
          </a:p>
        </p:txBody>
      </p:sp>
      <p:pic>
        <p:nvPicPr>
          <p:cNvPr id="145" name="beta_btc_2018-p.png" descr="beta_btc_2018-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078" y="3545089"/>
            <a:ext cx="16624544" cy="9445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