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268" r:id="rId9"/>
    <p:sldId id="270" r:id="rId10"/>
    <p:sldId id="279" r:id="rId11"/>
    <p:sldId id="404" r:id="rId12"/>
    <p:sldId id="398" r:id="rId13"/>
    <p:sldId id="393" r:id="rId14"/>
    <p:sldId id="392" r:id="rId15"/>
    <p:sldId id="394" r:id="rId16"/>
    <p:sldId id="395" r:id="rId17"/>
    <p:sldId id="397" r:id="rId18"/>
    <p:sldId id="400" r:id="rId19"/>
    <p:sldId id="402" r:id="rId20"/>
    <p:sldId id="401" r:id="rId21"/>
    <p:sldId id="403"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447" autoAdjust="0"/>
  </p:normalViewPr>
  <p:slideViewPr>
    <p:cSldViewPr snapToGrid="0">
      <p:cViewPr varScale="1">
        <p:scale>
          <a:sx n="113" d="100"/>
          <a:sy n="113" d="100"/>
        </p:scale>
        <p:origin x="560"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Class, My name is Dana Hayes, Chief Product Officer, and would like to introduce </a:t>
            </a:r>
            <a:r>
              <a:rPr lang="en-US" dirty="0" err="1"/>
              <a:t>Cryvesto</a:t>
            </a:r>
            <a:r>
              <a:rPr lang="en-US" dirty="0"/>
              <a:t> 2.0.</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t>
            </a:r>
            <a:r>
              <a:rPr lang="en-US" sz="1800">
                <a:effectLst/>
                <a:latin typeface="Calibri" panose="020F0502020204030204" pitchFamily="34" charset="0"/>
                <a:ea typeface="Calibri" panose="020F0502020204030204" pitchFamily="34" charset="0"/>
                <a:cs typeface="Times New Roman" panose="02020603050405020304" pitchFamily="18" charset="0"/>
              </a:rPr>
              <a:t>Project 2, </a:t>
            </a:r>
            <a:r>
              <a:rPr lang="en-US" sz="1800" dirty="0">
                <a:effectLst/>
                <a:latin typeface="Calibri" panose="020F0502020204030204" pitchFamily="34" charset="0"/>
                <a:ea typeface="Calibri" panose="020F0502020204030204" pitchFamily="34" charset="0"/>
                <a:cs typeface="Times New Roman" panose="02020603050405020304" pitchFamily="18" charset="0"/>
              </a:rPr>
              <a:t>team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Cryvesto</a:t>
            </a:r>
            <a:r>
              <a:rPr lang="en-US" sz="1800" dirty="0">
                <a:effectLst/>
                <a:latin typeface="Calibri" panose="020F0502020204030204" pitchFamily="34" charset="0"/>
                <a:ea typeface="Calibri" panose="020F0502020204030204" pitchFamily="34" charset="0"/>
                <a:cs typeface="Times New Roman" panose="02020603050405020304" pitchFamily="18" charset="0"/>
              </a:rPr>
              <a:t> 2.0 seeks to construct a Machine Learning(ML) Sentiment Trade Bot(STB) that utilizes market sentiment from news and social media sources that responds to ‘Bullish’ or ‘Bearish’ signals. The Bullish or Bearish signals trigger an entry or exit point to trade targeted securities or assets. We will then compare the ML_STB with traditional technical indicators using SMAs for DMAC signals that trigger entry and exit points, as well as different algorithm classification models.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believe that </a:t>
            </a:r>
            <a:r>
              <a:rPr lang="en-US" sz="1800">
                <a:effectLst/>
                <a:latin typeface="Calibri" panose="020F0502020204030204" pitchFamily="34" charset="0"/>
                <a:ea typeface="Calibri" panose="020F0502020204030204" pitchFamily="34" charset="0"/>
                <a:cs typeface="Times New Roman" panose="02020603050405020304" pitchFamily="18" charset="0"/>
              </a:rPr>
              <a:t>our evaluation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 highlights the importance of ‘fear’ and ‘greed’ that influences market forces, which could be leading indicators for trade points. When utilized from the aggregated database metrics, signals </a:t>
            </a:r>
            <a:r>
              <a:rPr lang="en-US" sz="1800">
                <a:effectLst/>
                <a:latin typeface="Calibri" panose="020F0502020204030204" pitchFamily="34" charset="0"/>
                <a:ea typeface="Calibri" panose="020F0502020204030204" pitchFamily="34" charset="0"/>
                <a:cs typeface="Times New Roman" panose="02020603050405020304" pitchFamily="18" charset="0"/>
              </a:rPr>
              <a:t>are generated in response to ‘fear’ and ‘greed’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place trades. </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Times New Roman" panose="02020603050405020304" pitchFamily="18" charset="0"/>
              </a:rPr>
              <a:t>As an example, there are certain popular trading industry phrases, such as the "The trend is your friend." or "Buy on the rumor, sell on the news." that can't be ignored as these phrases among other expressions are now encapsulated and contained on the internet within popular social media sites like "Twitter” and, "Reddit". Today there are other newer sites focused on block chain and cryptocurrency, such as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Bitcointalks</a:t>
            </a:r>
            <a:r>
              <a:rPr lang="en-US" sz="1800" dirty="0">
                <a:effectLst/>
                <a:latin typeface="Helvetica" panose="020B0604020202020204" pitchFamily="34" charset="0"/>
                <a:ea typeface="Calibri" panose="020F0502020204030204" pitchFamily="34" charset="0"/>
                <a:cs typeface="Times New Roman" panose="02020603050405020304" pitchFamily="18" charset="0"/>
              </a:rPr>
              <a:t>’, ‘</a:t>
            </a:r>
            <a:r>
              <a:rPr lang="en-US" sz="1800" dirty="0" err="1">
                <a:effectLst/>
                <a:latin typeface="Helvetica" panose="020B0604020202020204" pitchFamily="34" charset="0"/>
                <a:ea typeface="Calibri" panose="020F0502020204030204" pitchFamily="34" charset="0"/>
                <a:cs typeface="Times New Roman" panose="02020603050405020304" pitchFamily="18" charset="0"/>
              </a:rPr>
              <a:t>Mamby</a:t>
            </a:r>
            <a:r>
              <a:rPr lang="en-US" sz="1800" dirty="0">
                <a:effectLst/>
                <a:latin typeface="Helvetica" panose="020B0604020202020204" pitchFamily="34" charset="0"/>
                <a:ea typeface="Calibri" panose="020F0502020204030204" pitchFamily="34" charset="0"/>
                <a:cs typeface="Times New Roman" panose="02020603050405020304" pitchFamily="18" charset="0"/>
              </a:rPr>
              <a:t>’, ‘Discord’(crypto channel), and e-mag’s ‘Medium’(considered the best source for crypto investor education according to CriticalHit.net).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Times New Roman" panose="02020603050405020304" pitchFamily="18" charset="0"/>
              </a:rPr>
              <a:t>With the proliferation of high frequency trading(HFT) rising to 80% of market trading today, it gives cause to seek a different approach for automated ML algorithm modeling based on traditional technical indicator inputs that trigger entry and exit points, as well as different algorithm classification models.. Capturing investor sentiment to get a competitive advantage earlier than traditional technical analysis signals. We specifically program our system on Sentiment from different media sources like business news, and internet social media sites to adapt and utilize newly sourced data. We're planning to improve traditional algorithmic trading systems by adding 'Sentiment' as leading indicators to get a competitive advantage in the market. We identify existing buy, sell or hold trading signals with key words and phrases that express 'Bullish' or 'Bearish' sentiment emanating from 'fear and 'greed' language. We then enhance these logic encoded signals into a sentiment indicator in order to identify with machine learning algorithms that can adapt this new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illustrated, augment’s ai quantifies more than 100 sentiment relating to topics of discussion with key words and phrases about crypto currencies on social media- Twitter, Bitcointalk, and Reddit. In observation some sentiments are visualized as opposites. </a:t>
            </a:r>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307562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657120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2940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Cryvesto</a:t>
            </a:r>
            <a:r>
              <a:rPr lang="en-US" dirty="0"/>
              <a:t> 2.0</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Dana Hayes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2131-DD13-C9C6-4433-7BE80EA319CB}"/>
              </a:ext>
            </a:extLst>
          </p:cNvPr>
          <p:cNvSpPr>
            <a:spLocks noGrp="1"/>
          </p:cNvSpPr>
          <p:nvPr>
            <p:ph type="title"/>
          </p:nvPr>
        </p:nvSpPr>
        <p:spPr>
          <a:xfrm>
            <a:off x="550862" y="549275"/>
            <a:ext cx="11097551" cy="822325"/>
          </a:xfrm>
        </p:spPr>
        <p:txBody>
          <a:bodyPr/>
          <a:lstStyle/>
          <a:p>
            <a:pPr algn="ctr"/>
            <a:r>
              <a:rPr lang="en-US" dirty="0"/>
              <a:t>Algo Model Classification Reports</a:t>
            </a:r>
          </a:p>
        </p:txBody>
      </p:sp>
      <p:sp>
        <p:nvSpPr>
          <p:cNvPr id="3" name="Text Placeholder 2">
            <a:extLst>
              <a:ext uri="{FF2B5EF4-FFF2-40B4-BE49-F238E27FC236}">
                <a16:creationId xmlns:a16="http://schemas.microsoft.com/office/drawing/2014/main" id="{031DDDE7-A14E-949B-7069-8F2553C9FCD4}"/>
              </a:ext>
            </a:extLst>
          </p:cNvPr>
          <p:cNvSpPr>
            <a:spLocks noGrp="1"/>
          </p:cNvSpPr>
          <p:nvPr>
            <p:ph type="body" idx="1"/>
          </p:nvPr>
        </p:nvSpPr>
        <p:spPr/>
        <p:txBody>
          <a:bodyPr/>
          <a:lstStyle/>
          <a:p>
            <a:r>
              <a:rPr lang="en-US" sz="2200" dirty="0"/>
              <a:t>Twitter Classification Report</a:t>
            </a:r>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E764AFA3-79C8-E4FF-770B-BFE2AF5AB881}"/>
              </a:ext>
            </a:extLst>
          </p:cNvPr>
          <p:cNvPicPr>
            <a:picLocks noGrp="1" noChangeAspect="1"/>
          </p:cNvPicPr>
          <p:nvPr>
            <p:ph sz="half" idx="2"/>
          </p:nvPr>
        </p:nvPicPr>
        <p:blipFill>
          <a:blip r:embed="rId2"/>
          <a:stretch>
            <a:fillRect/>
          </a:stretch>
        </p:blipFill>
        <p:spPr>
          <a:xfrm>
            <a:off x="550863" y="2950029"/>
            <a:ext cx="5429250" cy="2374031"/>
          </a:xfrm>
        </p:spPr>
      </p:pic>
      <p:sp>
        <p:nvSpPr>
          <p:cNvPr id="5" name="Text Placeholder 4">
            <a:extLst>
              <a:ext uri="{FF2B5EF4-FFF2-40B4-BE49-F238E27FC236}">
                <a16:creationId xmlns:a16="http://schemas.microsoft.com/office/drawing/2014/main" id="{DB9864EA-321A-E033-E002-F94B608720F6}"/>
              </a:ext>
            </a:extLst>
          </p:cNvPr>
          <p:cNvSpPr>
            <a:spLocks noGrp="1"/>
          </p:cNvSpPr>
          <p:nvPr>
            <p:ph type="body" sz="quarter" idx="3"/>
          </p:nvPr>
        </p:nvSpPr>
        <p:spPr/>
        <p:txBody>
          <a:bodyPr/>
          <a:lstStyle/>
          <a:p>
            <a:pPr algn="ctr"/>
            <a:r>
              <a:rPr lang="en-US" sz="2200" dirty="0"/>
              <a:t>Reddit Classification Report</a:t>
            </a:r>
          </a:p>
        </p:txBody>
      </p:sp>
      <p:pic>
        <p:nvPicPr>
          <p:cNvPr id="13" name="Content Placeholder 12" descr="A screenshot of a computer&#10;&#10;Description automatically generated with medium confidence">
            <a:extLst>
              <a:ext uri="{FF2B5EF4-FFF2-40B4-BE49-F238E27FC236}">
                <a16:creationId xmlns:a16="http://schemas.microsoft.com/office/drawing/2014/main" id="{23D5A2BD-7FDB-21C5-D9F1-597A070ADC06}"/>
              </a:ext>
            </a:extLst>
          </p:cNvPr>
          <p:cNvPicPr>
            <a:picLocks noGrp="1" noChangeAspect="1"/>
          </p:cNvPicPr>
          <p:nvPr>
            <p:ph sz="quarter" idx="4"/>
          </p:nvPr>
        </p:nvPicPr>
        <p:blipFill>
          <a:blip r:embed="rId3"/>
          <a:stretch>
            <a:fillRect/>
          </a:stretch>
        </p:blipFill>
        <p:spPr>
          <a:xfrm>
            <a:off x="6219826" y="2970854"/>
            <a:ext cx="5437187" cy="2374031"/>
          </a:xfrm>
        </p:spPr>
      </p:pic>
      <p:sp>
        <p:nvSpPr>
          <p:cNvPr id="7" name="Date Placeholder 6">
            <a:extLst>
              <a:ext uri="{FF2B5EF4-FFF2-40B4-BE49-F238E27FC236}">
                <a16:creationId xmlns:a16="http://schemas.microsoft.com/office/drawing/2014/main" id="{257AA4CB-3CD8-7C18-53C2-A8B4CFE35464}"/>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53CF44A4-E4A9-708D-11B8-9733096BE10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D5A354D-544E-01FE-17F8-435D2B08AE6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49656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F948-406A-AA3B-0EB5-FC2114E79A93}"/>
              </a:ext>
            </a:extLst>
          </p:cNvPr>
          <p:cNvSpPr>
            <a:spLocks noGrp="1"/>
          </p:cNvSpPr>
          <p:nvPr>
            <p:ph type="title"/>
          </p:nvPr>
        </p:nvSpPr>
        <p:spPr>
          <a:xfrm>
            <a:off x="550862" y="549275"/>
            <a:ext cx="11097551" cy="617813"/>
          </a:xfrm>
        </p:spPr>
        <p:txBody>
          <a:bodyPr/>
          <a:lstStyle/>
          <a:p>
            <a:pPr algn="ctr"/>
            <a:r>
              <a:rPr lang="en-US" sz="4000" dirty="0"/>
              <a:t>Actual Returns vs Strategy Returns Charts</a:t>
            </a:r>
          </a:p>
        </p:txBody>
      </p:sp>
      <p:sp>
        <p:nvSpPr>
          <p:cNvPr id="3" name="Text Placeholder 2">
            <a:extLst>
              <a:ext uri="{FF2B5EF4-FFF2-40B4-BE49-F238E27FC236}">
                <a16:creationId xmlns:a16="http://schemas.microsoft.com/office/drawing/2014/main" id="{5D4D68DE-14C5-43F6-B814-D0AEAF6A3A8F}"/>
              </a:ext>
            </a:extLst>
          </p:cNvPr>
          <p:cNvSpPr>
            <a:spLocks noGrp="1"/>
          </p:cNvSpPr>
          <p:nvPr>
            <p:ph type="body" idx="1"/>
          </p:nvPr>
        </p:nvSpPr>
        <p:spPr/>
        <p:txBody>
          <a:bodyPr/>
          <a:lstStyle/>
          <a:p>
            <a:pPr algn="ctr"/>
            <a:r>
              <a:rPr lang="en-US" sz="1800" dirty="0"/>
              <a:t>Twitter Sentiments BTC with </a:t>
            </a:r>
            <a:r>
              <a:rPr lang="en-US" sz="1800" dirty="0" err="1"/>
              <a:t>Adaboost</a:t>
            </a:r>
            <a:endParaRPr lang="en-US" sz="1800" dirty="0"/>
          </a:p>
        </p:txBody>
      </p:sp>
      <p:pic>
        <p:nvPicPr>
          <p:cNvPr id="11" name="Content Placeholder 10" descr="Chart, line chart&#10;&#10;Description automatically generated">
            <a:extLst>
              <a:ext uri="{FF2B5EF4-FFF2-40B4-BE49-F238E27FC236}">
                <a16:creationId xmlns:a16="http://schemas.microsoft.com/office/drawing/2014/main" id="{9248B651-E413-87E5-58AD-51341D57BDF8}"/>
              </a:ext>
            </a:extLst>
          </p:cNvPr>
          <p:cNvPicPr>
            <a:picLocks noGrp="1" noChangeAspect="1"/>
          </p:cNvPicPr>
          <p:nvPr>
            <p:ph sz="half" idx="2"/>
          </p:nvPr>
        </p:nvPicPr>
        <p:blipFill>
          <a:blip r:embed="rId2"/>
          <a:stretch>
            <a:fillRect/>
          </a:stretch>
        </p:blipFill>
        <p:spPr>
          <a:xfrm>
            <a:off x="793081" y="2427288"/>
            <a:ext cx="4944814" cy="3516312"/>
          </a:xfrm>
        </p:spPr>
      </p:pic>
      <p:sp>
        <p:nvSpPr>
          <p:cNvPr id="5" name="Text Placeholder 4">
            <a:extLst>
              <a:ext uri="{FF2B5EF4-FFF2-40B4-BE49-F238E27FC236}">
                <a16:creationId xmlns:a16="http://schemas.microsoft.com/office/drawing/2014/main" id="{231517E4-35D8-FD76-DD49-B590956725A7}"/>
              </a:ext>
            </a:extLst>
          </p:cNvPr>
          <p:cNvSpPr>
            <a:spLocks noGrp="1"/>
          </p:cNvSpPr>
          <p:nvPr>
            <p:ph type="body" sz="quarter" idx="3"/>
          </p:nvPr>
        </p:nvSpPr>
        <p:spPr/>
        <p:txBody>
          <a:bodyPr/>
          <a:lstStyle/>
          <a:p>
            <a:pPr algn="ctr"/>
            <a:r>
              <a:rPr lang="en-US" sz="1800" dirty="0"/>
              <a:t>Twitter Sentiments BTC with SVC</a:t>
            </a:r>
          </a:p>
        </p:txBody>
      </p:sp>
      <p:pic>
        <p:nvPicPr>
          <p:cNvPr id="13" name="Content Placeholder 12" descr="Chart, line chart&#10;&#10;Description automatically generated">
            <a:extLst>
              <a:ext uri="{FF2B5EF4-FFF2-40B4-BE49-F238E27FC236}">
                <a16:creationId xmlns:a16="http://schemas.microsoft.com/office/drawing/2014/main" id="{4672D1C0-F83C-ABDE-EFDE-A2C75153AAE7}"/>
              </a:ext>
            </a:extLst>
          </p:cNvPr>
          <p:cNvPicPr>
            <a:picLocks noGrp="1" noChangeAspect="1"/>
          </p:cNvPicPr>
          <p:nvPr>
            <p:ph sz="quarter" idx="4"/>
          </p:nvPr>
        </p:nvPicPr>
        <p:blipFill>
          <a:blip r:embed="rId3"/>
          <a:stretch>
            <a:fillRect/>
          </a:stretch>
        </p:blipFill>
        <p:spPr>
          <a:xfrm>
            <a:off x="6497394" y="2427288"/>
            <a:ext cx="4866175" cy="3516312"/>
          </a:xfrm>
        </p:spPr>
      </p:pic>
      <p:sp>
        <p:nvSpPr>
          <p:cNvPr id="7" name="Date Placeholder 6">
            <a:extLst>
              <a:ext uri="{FF2B5EF4-FFF2-40B4-BE49-F238E27FC236}">
                <a16:creationId xmlns:a16="http://schemas.microsoft.com/office/drawing/2014/main" id="{69A01B92-70FB-1025-6F32-B71A592C27F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388F69D-C1E2-85D0-4150-52785B65C312}"/>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5E822A-9D63-4F87-F015-BC92B476D4B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400745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8D-1BCE-D646-C1E5-289D7D7DDD57}"/>
              </a:ext>
            </a:extLst>
          </p:cNvPr>
          <p:cNvSpPr>
            <a:spLocks noGrp="1"/>
          </p:cNvSpPr>
          <p:nvPr>
            <p:ph type="title"/>
          </p:nvPr>
        </p:nvSpPr>
        <p:spPr>
          <a:xfrm>
            <a:off x="550862" y="374905"/>
            <a:ext cx="11097551" cy="792183"/>
          </a:xfrm>
        </p:spPr>
        <p:txBody>
          <a:bodyPr/>
          <a:lstStyle/>
          <a:p>
            <a:pPr algn="ctr"/>
            <a:r>
              <a:rPr lang="en-US" sz="4000" dirty="0"/>
              <a:t>Actual Returns vs Strategy Returns Charts</a:t>
            </a:r>
          </a:p>
        </p:txBody>
      </p:sp>
      <p:sp>
        <p:nvSpPr>
          <p:cNvPr id="3" name="Text Placeholder 2">
            <a:extLst>
              <a:ext uri="{FF2B5EF4-FFF2-40B4-BE49-F238E27FC236}">
                <a16:creationId xmlns:a16="http://schemas.microsoft.com/office/drawing/2014/main" id="{C432C4D2-1644-AD34-D7E7-A68B6450E860}"/>
              </a:ext>
            </a:extLst>
          </p:cNvPr>
          <p:cNvSpPr>
            <a:spLocks noGrp="1"/>
          </p:cNvSpPr>
          <p:nvPr>
            <p:ph type="body" idx="1"/>
          </p:nvPr>
        </p:nvSpPr>
        <p:spPr/>
        <p:txBody>
          <a:bodyPr/>
          <a:lstStyle/>
          <a:p>
            <a:pPr algn="ctr"/>
            <a:r>
              <a:rPr lang="en-US" sz="1600" dirty="0"/>
              <a:t>Reddit Sentiment Ethereum Random Forest</a:t>
            </a:r>
            <a:r>
              <a:rPr lang="en-US" dirty="0"/>
              <a:t>	</a:t>
            </a:r>
          </a:p>
        </p:txBody>
      </p:sp>
      <p:pic>
        <p:nvPicPr>
          <p:cNvPr id="11" name="Content Placeholder 10" descr="Chart, line chart&#10;&#10;Description automatically generated">
            <a:extLst>
              <a:ext uri="{FF2B5EF4-FFF2-40B4-BE49-F238E27FC236}">
                <a16:creationId xmlns:a16="http://schemas.microsoft.com/office/drawing/2014/main" id="{1C5ACAE6-E8B9-D093-A100-187BD248C087}"/>
              </a:ext>
            </a:extLst>
          </p:cNvPr>
          <p:cNvPicPr>
            <a:picLocks noGrp="1" noChangeAspect="1"/>
          </p:cNvPicPr>
          <p:nvPr>
            <p:ph sz="half" idx="2"/>
          </p:nvPr>
        </p:nvPicPr>
        <p:blipFill>
          <a:blip r:embed="rId2"/>
          <a:stretch>
            <a:fillRect/>
          </a:stretch>
        </p:blipFill>
        <p:spPr>
          <a:xfrm>
            <a:off x="874063" y="2427288"/>
            <a:ext cx="4782850" cy="3516312"/>
          </a:xfrm>
        </p:spPr>
      </p:pic>
      <p:sp>
        <p:nvSpPr>
          <p:cNvPr id="5" name="Text Placeholder 4">
            <a:extLst>
              <a:ext uri="{FF2B5EF4-FFF2-40B4-BE49-F238E27FC236}">
                <a16:creationId xmlns:a16="http://schemas.microsoft.com/office/drawing/2014/main" id="{A7C2BC52-CBD3-D6D0-79E3-11A632C155B4}"/>
              </a:ext>
            </a:extLst>
          </p:cNvPr>
          <p:cNvSpPr>
            <a:spLocks noGrp="1"/>
          </p:cNvSpPr>
          <p:nvPr>
            <p:ph type="body" sz="quarter" idx="3"/>
          </p:nvPr>
        </p:nvSpPr>
        <p:spPr/>
        <p:txBody>
          <a:bodyPr/>
          <a:lstStyle/>
          <a:p>
            <a:pPr algn="ctr"/>
            <a:r>
              <a:rPr lang="en-US" sz="1600" dirty="0"/>
              <a:t>Reddit Sentiment Ethereum Logistic Regression</a:t>
            </a:r>
          </a:p>
        </p:txBody>
      </p:sp>
      <p:pic>
        <p:nvPicPr>
          <p:cNvPr id="13" name="Content Placeholder 12" descr="Chart&#10;&#10;Description automatically generated">
            <a:extLst>
              <a:ext uri="{FF2B5EF4-FFF2-40B4-BE49-F238E27FC236}">
                <a16:creationId xmlns:a16="http://schemas.microsoft.com/office/drawing/2014/main" id="{085F8111-AC00-F95C-2862-AFCF245691FD}"/>
              </a:ext>
            </a:extLst>
          </p:cNvPr>
          <p:cNvPicPr>
            <a:picLocks noGrp="1" noChangeAspect="1"/>
          </p:cNvPicPr>
          <p:nvPr>
            <p:ph sz="quarter" idx="4"/>
          </p:nvPr>
        </p:nvPicPr>
        <p:blipFill>
          <a:blip r:embed="rId3"/>
          <a:stretch>
            <a:fillRect/>
          </a:stretch>
        </p:blipFill>
        <p:spPr>
          <a:xfrm>
            <a:off x="6485478" y="2427288"/>
            <a:ext cx="4890006" cy="3516312"/>
          </a:xfrm>
        </p:spPr>
      </p:pic>
      <p:sp>
        <p:nvSpPr>
          <p:cNvPr id="7" name="Date Placeholder 6">
            <a:extLst>
              <a:ext uri="{FF2B5EF4-FFF2-40B4-BE49-F238E27FC236}">
                <a16:creationId xmlns:a16="http://schemas.microsoft.com/office/drawing/2014/main" id="{66CB41A3-286A-C70B-0AD1-0B31BE2BEB54}"/>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91E85287-62C0-22D2-2ACB-990CD242074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891A1D70-7DD4-7B66-C7CB-A724BD2E58FA}"/>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82698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3" name="Freeform: Shape 3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C77EB-52E0-2884-620C-7173223C485B}"/>
              </a:ext>
            </a:extLst>
          </p:cNvPr>
          <p:cNvSpPr>
            <a:spLocks noGrp="1"/>
          </p:cNvSpPr>
          <p:nvPr>
            <p:ph type="title"/>
          </p:nvPr>
        </p:nvSpPr>
        <p:spPr>
          <a:xfrm>
            <a:off x="316803" y="566928"/>
            <a:ext cx="2307526" cy="5206800"/>
          </a:xfrm>
        </p:spPr>
        <p:txBody>
          <a:bodyPr vert="horz" wrap="square" lIns="0" tIns="0" rIns="0" bIns="0" rtlCol="0" anchor="t" anchorCtr="0">
            <a:normAutofit/>
          </a:bodyPr>
          <a:lstStyle/>
          <a:p>
            <a:pPr>
              <a:lnSpc>
                <a:spcPct val="90000"/>
              </a:lnSpc>
            </a:pPr>
            <a:br>
              <a:rPr lang="en-US" sz="3700" dirty="0"/>
            </a:br>
            <a:br>
              <a:rPr lang="en-US" sz="3700" dirty="0"/>
            </a:br>
            <a:br>
              <a:rPr lang="en-US" sz="3700" dirty="0"/>
            </a:br>
            <a:r>
              <a:rPr lang="en-US" sz="3700" dirty="0"/>
              <a:t>Wall Street Journal Headlines  Sentiment </a:t>
            </a:r>
            <a:br>
              <a:rPr lang="en-US" sz="3700" dirty="0"/>
            </a:br>
            <a:r>
              <a:rPr lang="en-US" sz="3700" dirty="0"/>
              <a:t>Results</a:t>
            </a:r>
          </a:p>
        </p:txBody>
      </p:sp>
      <p:sp>
        <p:nvSpPr>
          <p:cNvPr id="29" name="Content Placeholder 28">
            <a:extLst>
              <a:ext uri="{FF2B5EF4-FFF2-40B4-BE49-F238E27FC236}">
                <a16:creationId xmlns:a16="http://schemas.microsoft.com/office/drawing/2014/main" id="{C646392A-0EE7-BAF5-06AA-7740D9458629}"/>
              </a:ext>
            </a:extLst>
          </p:cNvPr>
          <p:cNvSpPr>
            <a:spLocks noGrp="1"/>
          </p:cNvSpPr>
          <p:nvPr>
            <p:ph sz="half" idx="2"/>
          </p:nvPr>
        </p:nvSpPr>
        <p:spPr>
          <a:xfrm>
            <a:off x="5267325" y="549275"/>
            <a:ext cx="6373813" cy="1562959"/>
          </a:xfrm>
        </p:spPr>
        <p:txBody>
          <a:bodyPr vert="horz" wrap="square" lIns="0" tIns="0" rIns="0" bIns="0" rtlCol="0" anchor="t">
            <a:normAutofit/>
          </a:bodyPr>
          <a:lstStyle/>
          <a:p>
            <a:endParaRPr lang="en-US" sz="1600"/>
          </a:p>
        </p:txBody>
      </p:sp>
      <p:pic>
        <p:nvPicPr>
          <p:cNvPr id="11" name="Content Placeholder 10" descr="A picture containing chart">
            <a:extLst>
              <a:ext uri="{FF2B5EF4-FFF2-40B4-BE49-F238E27FC236}">
                <a16:creationId xmlns:a16="http://schemas.microsoft.com/office/drawing/2014/main" id="{9D95BD6D-B77D-BA66-165D-E4CBACE6954F}"/>
              </a:ext>
            </a:extLst>
          </p:cNvPr>
          <p:cNvPicPr>
            <a:picLocks noChangeAspect="1"/>
          </p:cNvPicPr>
          <p:nvPr/>
        </p:nvPicPr>
        <p:blipFill>
          <a:blip r:embed="rId2"/>
          <a:stretch>
            <a:fillRect/>
          </a:stretch>
        </p:blipFill>
        <p:spPr>
          <a:xfrm>
            <a:off x="4688958" y="2613036"/>
            <a:ext cx="5314070" cy="3746418"/>
          </a:xfrm>
          <a:custGeom>
            <a:avLst/>
            <a:gdLst/>
            <a:ahLst/>
            <a:cxnLst/>
            <a:rect l="l" t="t" r="r" b="b"/>
            <a:pathLst>
              <a:path w="5051426" h="3640362">
                <a:moveTo>
                  <a:pt x="0" y="0"/>
                </a:moveTo>
                <a:lnTo>
                  <a:pt x="5051426" y="0"/>
                </a:lnTo>
                <a:lnTo>
                  <a:pt x="5051426" y="3640362"/>
                </a:lnTo>
                <a:lnTo>
                  <a:pt x="0" y="3640362"/>
                </a:lnTo>
                <a:close/>
              </a:path>
            </a:pathLst>
          </a:custGeom>
        </p:spPr>
      </p:pic>
      <p:pic>
        <p:nvPicPr>
          <p:cNvPr id="21" name="Content Placeholder 20" descr="A screenshot of a computer">
            <a:extLst>
              <a:ext uri="{FF2B5EF4-FFF2-40B4-BE49-F238E27FC236}">
                <a16:creationId xmlns:a16="http://schemas.microsoft.com/office/drawing/2014/main" id="{C140CB83-A139-96BA-0D41-5A0FC2FCD5F0}"/>
              </a:ext>
            </a:extLst>
          </p:cNvPr>
          <p:cNvPicPr>
            <a:picLocks noGrp="1" noChangeAspect="1"/>
          </p:cNvPicPr>
          <p:nvPr>
            <p:ph sz="half" idx="1"/>
          </p:nvPr>
        </p:nvPicPr>
        <p:blipFill>
          <a:blip r:embed="rId3"/>
          <a:stretch>
            <a:fillRect/>
          </a:stretch>
        </p:blipFill>
        <p:spPr>
          <a:xfrm>
            <a:off x="3055906" y="321005"/>
            <a:ext cx="8819291" cy="2094581"/>
          </a:xfrm>
          <a:custGeom>
            <a:avLst/>
            <a:gdLst/>
            <a:ahLst/>
            <a:cxnLst/>
            <a:rect l="l" t="t" r="r" b="b"/>
            <a:pathLst>
              <a:path w="5051426" h="3640362">
                <a:moveTo>
                  <a:pt x="0" y="0"/>
                </a:moveTo>
                <a:lnTo>
                  <a:pt x="5051426" y="0"/>
                </a:lnTo>
                <a:lnTo>
                  <a:pt x="5051426" y="3640362"/>
                </a:lnTo>
                <a:lnTo>
                  <a:pt x="0" y="3640362"/>
                </a:lnTo>
                <a:close/>
              </a:path>
            </a:pathLst>
          </a:custGeom>
        </p:spPr>
      </p:pic>
      <p:sp>
        <p:nvSpPr>
          <p:cNvPr id="40" name="Rectangle 39">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E43EBB93-4DA8-905D-8140-CA4581145A02}"/>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6" name="Footer Placeholder 5">
            <a:extLst>
              <a:ext uri="{FF2B5EF4-FFF2-40B4-BE49-F238E27FC236}">
                <a16:creationId xmlns:a16="http://schemas.microsoft.com/office/drawing/2014/main" id="{94B28B76-D801-5DDE-E71C-B1B2F1A2CA2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 name="Slide Number Placeholder 6">
            <a:extLst>
              <a:ext uri="{FF2B5EF4-FFF2-40B4-BE49-F238E27FC236}">
                <a16:creationId xmlns:a16="http://schemas.microsoft.com/office/drawing/2014/main" id="{22DF8139-371A-7929-1076-4A6D0FB9547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66993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20A28A-693C-53C4-00F1-13F2E16E1BE7}"/>
              </a:ext>
            </a:extLst>
          </p:cNvPr>
          <p:cNvSpPr>
            <a:spLocks noGrp="1"/>
          </p:cNvSpPr>
          <p:nvPr>
            <p:ph type="title"/>
          </p:nvPr>
        </p:nvSpPr>
        <p:spPr>
          <a:xfrm>
            <a:off x="550862" y="549275"/>
            <a:ext cx="11091600" cy="662837"/>
          </a:xfrm>
        </p:spPr>
        <p:txBody>
          <a:bodyPr/>
          <a:lstStyle/>
          <a:p>
            <a:pPr algn="ctr"/>
            <a:r>
              <a:rPr lang="en-US" sz="4000" dirty="0"/>
              <a:t>The </a:t>
            </a:r>
            <a:r>
              <a:rPr lang="en-US" sz="4000" dirty="0" err="1"/>
              <a:t>CryVesto</a:t>
            </a:r>
            <a:r>
              <a:rPr lang="en-US" sz="4000" dirty="0"/>
              <a:t> Approach to Achieve Project Goals</a:t>
            </a:r>
          </a:p>
        </p:txBody>
      </p:sp>
      <p:sp>
        <p:nvSpPr>
          <p:cNvPr id="11" name="Content Placeholder 10">
            <a:extLst>
              <a:ext uri="{FF2B5EF4-FFF2-40B4-BE49-F238E27FC236}">
                <a16:creationId xmlns:a16="http://schemas.microsoft.com/office/drawing/2014/main" id="{5C379375-F080-6696-6E73-1A4F59A9BEB1}"/>
              </a:ext>
            </a:extLst>
          </p:cNvPr>
          <p:cNvSpPr>
            <a:spLocks noGrp="1"/>
          </p:cNvSpPr>
          <p:nvPr>
            <p:ph idx="1"/>
          </p:nvPr>
        </p:nvSpPr>
        <p:spPr>
          <a:xfrm>
            <a:off x="550863" y="1439187"/>
            <a:ext cx="11090274" cy="4653269"/>
          </a:xfrm>
        </p:spPr>
        <p:txBody>
          <a:bodyPr/>
          <a:lstStyle/>
          <a:p>
            <a:pPr>
              <a:buFont typeface="Wingdings" panose="05000000000000000000" pitchFamily="2" charset="2"/>
              <a:buChar char="v"/>
            </a:pPr>
            <a:r>
              <a:rPr lang="en-US" sz="2800" dirty="0"/>
              <a:t>Backtested the models and compared Classification reports with Cumulative Returns </a:t>
            </a:r>
          </a:p>
          <a:p>
            <a:pPr>
              <a:buFont typeface="Wingdings" panose="05000000000000000000" pitchFamily="2" charset="2"/>
              <a:buChar char="v"/>
            </a:pPr>
            <a:r>
              <a:rPr lang="en-US" sz="2800" dirty="0"/>
              <a:t>Problems anticipated- to tame the model </a:t>
            </a:r>
          </a:p>
          <a:p>
            <a:pPr lvl="1"/>
            <a:r>
              <a:rPr lang="en-US" sz="2400" dirty="0"/>
              <a:t>Placed strategic modifications in the signal coding </a:t>
            </a:r>
          </a:p>
          <a:p>
            <a:pPr lvl="1"/>
            <a:r>
              <a:rPr lang="en-US" sz="2400" dirty="0"/>
              <a:t>Backtested many trial runs with different configurations </a:t>
            </a:r>
          </a:p>
          <a:p>
            <a:pPr lvl="1"/>
            <a:r>
              <a:rPr lang="en-US" sz="2400" dirty="0"/>
              <a:t>Analyzed several Neural Network performance runs </a:t>
            </a:r>
          </a:p>
          <a:p>
            <a:pPr lvl="1"/>
            <a:r>
              <a:rPr lang="en-US" sz="2400" dirty="0"/>
              <a:t>Converted Classification Reports &amp; Charts to pandas for efficiency and avoid the tedious </a:t>
            </a:r>
            <a:r>
              <a:rPr lang="en-US" sz="2400" dirty="0" err="1"/>
              <a:t>backtesting</a:t>
            </a:r>
            <a:r>
              <a:rPr lang="en-US" sz="2400" dirty="0"/>
              <a:t> process of changing parameters and recording.</a:t>
            </a:r>
          </a:p>
          <a:p>
            <a:endParaRPr lang="en-US" sz="2400" dirty="0"/>
          </a:p>
          <a:p>
            <a:endParaRPr lang="en-US" sz="3200" dirty="0"/>
          </a:p>
          <a:p>
            <a:pPr>
              <a:buFont typeface="Wingdings" panose="05000000000000000000" pitchFamily="2" charset="2"/>
              <a:buChar char="v"/>
            </a:pPr>
            <a:endParaRPr lang="en-US" sz="3200" dirty="0"/>
          </a:p>
          <a:p>
            <a:endParaRPr lang="en-US" dirty="0"/>
          </a:p>
        </p:txBody>
      </p:sp>
      <p:sp>
        <p:nvSpPr>
          <p:cNvPr id="5" name="Date Placeholder 4">
            <a:extLst>
              <a:ext uri="{FF2B5EF4-FFF2-40B4-BE49-F238E27FC236}">
                <a16:creationId xmlns:a16="http://schemas.microsoft.com/office/drawing/2014/main" id="{30CD7082-BBAF-3CAB-8F0F-BEE40B56B07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769613C3-302F-7805-A081-BF556F7B69A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C870280-F12A-9AFF-C718-2153462D07F5}"/>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13518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A787-223D-EF2A-C36E-BC47523596E6}"/>
              </a:ext>
            </a:extLst>
          </p:cNvPr>
          <p:cNvSpPr>
            <a:spLocks noGrp="1"/>
          </p:cNvSpPr>
          <p:nvPr>
            <p:ph type="title"/>
          </p:nvPr>
        </p:nvSpPr>
        <p:spPr>
          <a:xfrm>
            <a:off x="1647613" y="196900"/>
            <a:ext cx="8896773" cy="793084"/>
          </a:xfrm>
        </p:spPr>
        <p:txBody>
          <a:bodyPr/>
          <a:lstStyle/>
          <a:p>
            <a:pPr algn="ctr"/>
            <a:r>
              <a:rPr lang="en-US" sz="4400" dirty="0" err="1"/>
              <a:t>Cryvesto</a:t>
            </a:r>
            <a:br>
              <a:rPr lang="en-US" sz="4400" dirty="0"/>
            </a:br>
            <a:r>
              <a:rPr lang="en-US" sz="2800" dirty="0"/>
              <a:t>A Machine Learning to Trade with Captured Sentiments!</a:t>
            </a:r>
          </a:p>
        </p:txBody>
      </p:sp>
      <p:pic>
        <p:nvPicPr>
          <p:cNvPr id="8" name="Content Placeholder 7" descr="Graphical user interface, text, application&#10;&#10;Description automatically generated">
            <a:extLst>
              <a:ext uri="{FF2B5EF4-FFF2-40B4-BE49-F238E27FC236}">
                <a16:creationId xmlns:a16="http://schemas.microsoft.com/office/drawing/2014/main" id="{1F0ABCAE-784D-C2FE-A783-2E642F78B951}"/>
              </a:ext>
            </a:extLst>
          </p:cNvPr>
          <p:cNvPicPr>
            <a:picLocks noGrp="1" noChangeAspect="1"/>
          </p:cNvPicPr>
          <p:nvPr>
            <p:ph idx="1"/>
          </p:nvPr>
        </p:nvPicPr>
        <p:blipFill>
          <a:blip r:embed="rId2"/>
          <a:stretch>
            <a:fillRect/>
          </a:stretch>
        </p:blipFill>
        <p:spPr>
          <a:xfrm>
            <a:off x="2108574" y="1283496"/>
            <a:ext cx="7903731" cy="4710904"/>
          </a:xfrm>
        </p:spPr>
      </p:pic>
      <p:sp>
        <p:nvSpPr>
          <p:cNvPr id="4" name="Date Placeholder 3">
            <a:extLst>
              <a:ext uri="{FF2B5EF4-FFF2-40B4-BE49-F238E27FC236}">
                <a16:creationId xmlns:a16="http://schemas.microsoft.com/office/drawing/2014/main" id="{39546B0B-EFB2-E4E1-C2B4-9DD8721FA3E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593BE9A-E0FD-D34E-835C-5DACCE06860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909C737-B425-AE14-39D3-51229F0189EC}"/>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97117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5D4-B121-1E2F-0EFB-B96DE3C54434}"/>
              </a:ext>
            </a:extLst>
          </p:cNvPr>
          <p:cNvSpPr>
            <a:spLocks noGrp="1"/>
          </p:cNvSpPr>
          <p:nvPr>
            <p:ph type="ctrTitle"/>
          </p:nvPr>
        </p:nvSpPr>
        <p:spPr>
          <a:xfrm>
            <a:off x="550863" y="196901"/>
            <a:ext cx="4630737" cy="1449019"/>
          </a:xfrm>
        </p:spPr>
        <p:txBody>
          <a:bodyPr/>
          <a:lstStyle/>
          <a:p>
            <a:pPr algn="ctr"/>
            <a:r>
              <a:rPr lang="en-US" sz="4400" dirty="0"/>
              <a:t>The </a:t>
            </a:r>
            <a:r>
              <a:rPr lang="en-US" sz="4400" dirty="0" err="1"/>
              <a:t>Cryvesto</a:t>
            </a:r>
            <a:r>
              <a:rPr lang="en-US" sz="4400" dirty="0"/>
              <a:t> Sentiment Meter</a:t>
            </a:r>
          </a:p>
        </p:txBody>
      </p:sp>
      <p:sp>
        <p:nvSpPr>
          <p:cNvPr id="3" name="Subtitle 2">
            <a:extLst>
              <a:ext uri="{FF2B5EF4-FFF2-40B4-BE49-F238E27FC236}">
                <a16:creationId xmlns:a16="http://schemas.microsoft.com/office/drawing/2014/main" id="{F949E3E2-DB53-2D00-394F-E4FED2C46591}"/>
              </a:ext>
            </a:extLst>
          </p:cNvPr>
          <p:cNvSpPr>
            <a:spLocks noGrp="1"/>
          </p:cNvSpPr>
          <p:nvPr>
            <p:ph type="subTitle" idx="1"/>
          </p:nvPr>
        </p:nvSpPr>
        <p:spPr>
          <a:xfrm>
            <a:off x="727424" y="1933904"/>
            <a:ext cx="5260626" cy="977462"/>
          </a:xfrm>
        </p:spPr>
        <p:txBody>
          <a:bodyPr/>
          <a:lstStyle/>
          <a:p>
            <a:r>
              <a:rPr lang="en-US" dirty="0">
                <a:ea typeface="Calibri" panose="020F0502020204030204" pitchFamily="34" charset="0"/>
                <a:cs typeface="Times New Roman" panose="02020603050405020304" pitchFamily="18" charset="0"/>
              </a:rPr>
              <a:t>The </a:t>
            </a:r>
            <a:r>
              <a:rPr lang="en-US" sz="2400" dirty="0">
                <a:effectLst/>
                <a:ea typeface="Calibri" panose="020F0502020204030204" pitchFamily="34" charset="0"/>
                <a:cs typeface="Times New Roman" panose="02020603050405020304" pitchFamily="18" charset="0"/>
              </a:rPr>
              <a:t>ML-STB program signals a bull market </a:t>
            </a:r>
            <a:endParaRPr lang="en-US" dirty="0"/>
          </a:p>
        </p:txBody>
      </p:sp>
      <p:pic>
        <p:nvPicPr>
          <p:cNvPr id="12" name="Picture Placeholder 11" descr="Close-up of hands using a touchscreen device&#10;&#10;Description automatically generated with medium confidence">
            <a:extLst>
              <a:ext uri="{FF2B5EF4-FFF2-40B4-BE49-F238E27FC236}">
                <a16:creationId xmlns:a16="http://schemas.microsoft.com/office/drawing/2014/main" id="{5236E0D9-AFF0-FC3B-61BF-A42547D5204D}"/>
              </a:ext>
            </a:extLst>
          </p:cNvPr>
          <p:cNvPicPr>
            <a:picLocks noGrp="1" noChangeAspect="1"/>
          </p:cNvPicPr>
          <p:nvPr>
            <p:ph type="pic" sz="quarter" idx="15"/>
          </p:nvPr>
        </p:nvPicPr>
        <p:blipFill>
          <a:blip r:embed="rId2"/>
          <a:srcRect t="16590" b="16590"/>
          <a:stretch>
            <a:fillRect/>
          </a:stretch>
        </p:blipFill>
        <p:spPr>
          <a:xfrm>
            <a:off x="355600" y="3118558"/>
            <a:ext cx="5477729" cy="2629449"/>
          </a:xfrm>
        </p:spPr>
      </p:pic>
      <p:pic>
        <p:nvPicPr>
          <p:cNvPr id="10" name="Picture Placeholder 9" descr="Graphical user interface, application&#10;&#10;Description automatically generated">
            <a:extLst>
              <a:ext uri="{FF2B5EF4-FFF2-40B4-BE49-F238E27FC236}">
                <a16:creationId xmlns:a16="http://schemas.microsoft.com/office/drawing/2014/main" id="{DEE10CEA-2C15-3970-1B8B-90DB88D701A4}"/>
              </a:ext>
            </a:extLst>
          </p:cNvPr>
          <p:cNvPicPr>
            <a:picLocks noGrp="1" noChangeAspect="1"/>
          </p:cNvPicPr>
          <p:nvPr>
            <p:ph type="pic" sz="quarter" idx="16"/>
          </p:nvPr>
        </p:nvPicPr>
        <p:blipFill>
          <a:blip r:embed="rId3"/>
          <a:srcRect t="1107" b="1107"/>
          <a:stretch>
            <a:fillRect/>
          </a:stretch>
        </p:blipFill>
        <p:spPr>
          <a:xfrm>
            <a:off x="6203950" y="422507"/>
            <a:ext cx="5632450" cy="5877513"/>
          </a:xfrm>
        </p:spPr>
      </p:pic>
      <p:sp>
        <p:nvSpPr>
          <p:cNvPr id="6" name="Date Placeholder 5">
            <a:extLst>
              <a:ext uri="{FF2B5EF4-FFF2-40B4-BE49-F238E27FC236}">
                <a16:creationId xmlns:a16="http://schemas.microsoft.com/office/drawing/2014/main" id="{FC692C3C-EB1F-39D6-2128-FF7854C63EE4}"/>
              </a:ext>
            </a:extLst>
          </p:cNvPr>
          <p:cNvSpPr>
            <a:spLocks noGrp="1"/>
          </p:cNvSpPr>
          <p:nvPr>
            <p:ph type="dt" sz="half" idx="10"/>
          </p:nvPr>
        </p:nvSpPr>
        <p:spPr/>
        <p:txBody>
          <a:bodyPr/>
          <a:lstStyle/>
          <a:p>
            <a:r>
              <a:rPr lang="en-US"/>
              <a:t>Tuesday, February 2, 20XX</a:t>
            </a:r>
          </a:p>
        </p:txBody>
      </p:sp>
      <p:sp>
        <p:nvSpPr>
          <p:cNvPr id="7" name="Footer Placeholder 6">
            <a:extLst>
              <a:ext uri="{FF2B5EF4-FFF2-40B4-BE49-F238E27FC236}">
                <a16:creationId xmlns:a16="http://schemas.microsoft.com/office/drawing/2014/main" id="{54DFFEA8-D4AC-68D6-3300-6EDFFEB10D4B}"/>
              </a:ext>
            </a:extLst>
          </p:cNvPr>
          <p:cNvSpPr>
            <a:spLocks noGrp="1"/>
          </p:cNvSpPr>
          <p:nvPr>
            <p:ph type="ftr" sz="quarter" idx="11"/>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F172BEAB-7B97-46D1-25E8-3F5A9B64E423}"/>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36740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person&#10;&#10;Description automatically generated">
            <a:extLst>
              <a:ext uri="{FF2B5EF4-FFF2-40B4-BE49-F238E27FC236}">
                <a16:creationId xmlns:a16="http://schemas.microsoft.com/office/drawing/2014/main" id="{F1E66489-AD50-5CC0-C16A-E5E3DF6C2D9C}"/>
              </a:ext>
            </a:extLst>
          </p:cNvPr>
          <p:cNvPicPr>
            <a:picLocks noGrp="1" noChangeAspect="1"/>
          </p:cNvPicPr>
          <p:nvPr>
            <p:ph type="pic" sz="quarter" idx="13"/>
          </p:nvPr>
        </p:nvPicPr>
        <p:blipFill>
          <a:blip r:embed="rId2"/>
          <a:srcRect l="3962" r="3962"/>
          <a:stretch>
            <a:fillRect/>
          </a:stretch>
        </p:blipFill>
        <p:spPr/>
      </p:pic>
      <p:sp>
        <p:nvSpPr>
          <p:cNvPr id="3" name="Date Placeholder 2">
            <a:extLst>
              <a:ext uri="{FF2B5EF4-FFF2-40B4-BE49-F238E27FC236}">
                <a16:creationId xmlns:a16="http://schemas.microsoft.com/office/drawing/2014/main" id="{BD65658F-29F3-EC89-C67B-D707E65C94C0}"/>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E1CEC8E9-E4EB-6E9E-920F-114EA5FBC1A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50FD439-92B9-EAF3-6490-F6250449421C}"/>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6" name="Title 5">
            <a:extLst>
              <a:ext uri="{FF2B5EF4-FFF2-40B4-BE49-F238E27FC236}">
                <a16:creationId xmlns:a16="http://schemas.microsoft.com/office/drawing/2014/main" id="{1E488276-C014-1873-54A9-F2AECB26F749}"/>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15D6A71C-358B-6555-C351-ABBB15989B8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206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person&#10;&#10;Description automatically generated">
            <a:extLst>
              <a:ext uri="{FF2B5EF4-FFF2-40B4-BE49-F238E27FC236}">
                <a16:creationId xmlns:a16="http://schemas.microsoft.com/office/drawing/2014/main" id="{F1E66489-AD50-5CC0-C16A-E5E3DF6C2D9C}"/>
              </a:ext>
            </a:extLst>
          </p:cNvPr>
          <p:cNvPicPr>
            <a:picLocks noGrp="1" noChangeAspect="1"/>
          </p:cNvPicPr>
          <p:nvPr>
            <p:ph type="pic" sz="quarter" idx="13"/>
          </p:nvPr>
        </p:nvPicPr>
        <p:blipFill>
          <a:blip r:embed="rId2"/>
          <a:srcRect l="3962" r="3962"/>
          <a:stretch>
            <a:fillRect/>
          </a:stretch>
        </p:blipFill>
        <p:spPr>
          <a:xfrm>
            <a:off x="0" y="316089"/>
            <a:ext cx="12192000" cy="6858000"/>
          </a:xfrm>
        </p:spPr>
      </p:pic>
      <p:sp>
        <p:nvSpPr>
          <p:cNvPr id="3" name="Date Placeholder 2">
            <a:extLst>
              <a:ext uri="{FF2B5EF4-FFF2-40B4-BE49-F238E27FC236}">
                <a16:creationId xmlns:a16="http://schemas.microsoft.com/office/drawing/2014/main" id="{BD65658F-29F3-EC89-C67B-D707E65C94C0}"/>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E1CEC8E9-E4EB-6E9E-920F-114EA5FBC1A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50FD439-92B9-EAF3-6490-F6250449421C}"/>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6" name="Title 5">
            <a:extLst>
              <a:ext uri="{FF2B5EF4-FFF2-40B4-BE49-F238E27FC236}">
                <a16:creationId xmlns:a16="http://schemas.microsoft.com/office/drawing/2014/main" id="{1E488276-C014-1873-54A9-F2AECB26F749}"/>
              </a:ext>
            </a:extLst>
          </p:cNvPr>
          <p:cNvSpPr>
            <a:spLocks noGrp="1"/>
          </p:cNvSpPr>
          <p:nvPr>
            <p:ph type="ctrTitle"/>
          </p:nvPr>
        </p:nvSpPr>
        <p:spPr>
          <a:xfrm>
            <a:off x="550863" y="549275"/>
            <a:ext cx="5437187" cy="1302103"/>
          </a:xfrm>
        </p:spPr>
        <p:txBody>
          <a:bodyPr/>
          <a:lstStyle/>
          <a:p>
            <a:r>
              <a:rPr lang="en-US" sz="4400" dirty="0"/>
              <a:t>Future Direction</a:t>
            </a:r>
          </a:p>
        </p:txBody>
      </p:sp>
      <p:sp>
        <p:nvSpPr>
          <p:cNvPr id="7" name="Subtitle 6">
            <a:extLst>
              <a:ext uri="{FF2B5EF4-FFF2-40B4-BE49-F238E27FC236}">
                <a16:creationId xmlns:a16="http://schemas.microsoft.com/office/drawing/2014/main" id="{15D6A71C-358B-6555-C351-ABBB15989B83}"/>
              </a:ext>
            </a:extLst>
          </p:cNvPr>
          <p:cNvSpPr>
            <a:spLocks noGrp="1"/>
          </p:cNvSpPr>
          <p:nvPr>
            <p:ph type="subTitle" idx="1"/>
          </p:nvPr>
        </p:nvSpPr>
        <p:spPr>
          <a:xfrm>
            <a:off x="404107" y="2089473"/>
            <a:ext cx="6493404" cy="2265216"/>
          </a:xfrm>
        </p:spPr>
        <p:txBody>
          <a:bodyPr/>
          <a:lstStyle/>
          <a:p>
            <a:pPr marL="342900" indent="-342900">
              <a:buFont typeface="Arial" panose="020B0604020202020204" pitchFamily="34" charset="0"/>
              <a:buChar char="•"/>
            </a:pPr>
            <a:r>
              <a:rPr lang="en-US" dirty="0"/>
              <a:t>Make </a:t>
            </a:r>
            <a:r>
              <a:rPr lang="en-US" dirty="0" err="1"/>
              <a:t>Cryvesto</a:t>
            </a:r>
            <a:r>
              <a:rPr lang="en-US" dirty="0"/>
              <a:t> app predict with Live Social Media Feed</a:t>
            </a:r>
          </a:p>
          <a:p>
            <a:pPr marL="342900" indent="-342900">
              <a:buFont typeface="Arial" panose="020B0604020202020204" pitchFamily="34" charset="0"/>
              <a:buChar char="•"/>
            </a:pPr>
            <a:r>
              <a:rPr lang="en-US" dirty="0"/>
              <a:t>Refine and develop our proprietary methodology to detect sentiments using latest advances in NLP </a:t>
            </a:r>
          </a:p>
          <a:p>
            <a:pPr marL="342900" indent="-342900">
              <a:buFont typeface="Arial" panose="020B0604020202020204" pitchFamily="34" charset="0"/>
              <a:buChar char="•"/>
            </a:pPr>
            <a:r>
              <a:rPr lang="en-US" dirty="0"/>
              <a:t>Refine our proprietary SMA Sentiments Strategy</a:t>
            </a:r>
          </a:p>
          <a:p>
            <a:pPr marL="342900" indent="-342900">
              <a:buFont typeface="Arial" panose="020B0604020202020204" pitchFamily="34" charset="0"/>
              <a:buChar char="•"/>
            </a:pPr>
            <a:r>
              <a:rPr lang="en-US" dirty="0"/>
              <a:t>File for Copyright and Patent protection for all of our Intellectual Property</a:t>
            </a:r>
          </a:p>
        </p:txBody>
      </p:sp>
    </p:spTree>
    <p:extLst>
      <p:ext uri="{BB962C8B-B14F-4D97-AF65-F5344CB8AC3E}">
        <p14:creationId xmlns:p14="http://schemas.microsoft.com/office/powerpoint/2010/main" val="276531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751204"/>
          </a:xfrm>
        </p:spPr>
        <p:txBody>
          <a:bodyPr/>
          <a:lstStyle/>
          <a:p>
            <a:pPr algn="ctr"/>
            <a:r>
              <a:rPr lang="en-US" sz="4400"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28963"/>
            <a:ext cx="3565525" cy="4143518"/>
          </a:xfrm>
        </p:spPr>
        <p:txBody>
          <a:bodyPr/>
          <a:lstStyle/>
          <a:p>
            <a:pPr algn="ctr"/>
            <a:r>
              <a:rPr lang="en-US" dirty="0"/>
              <a:t>Intro: Executive Summary &amp; Project Goals </a:t>
            </a:r>
          </a:p>
          <a:p>
            <a:pPr algn="ctr"/>
            <a:r>
              <a:rPr lang="en-US" dirty="0"/>
              <a:t>Approach to Achieve Goals</a:t>
            </a:r>
          </a:p>
          <a:p>
            <a:pPr algn="ctr"/>
            <a:r>
              <a:rPr lang="en-US" dirty="0"/>
              <a:t>Research &amp; Data Preparation</a:t>
            </a:r>
          </a:p>
          <a:p>
            <a:pPr algn="ctr"/>
            <a:r>
              <a:rPr lang="en-US" dirty="0"/>
              <a:t>The Selected Model</a:t>
            </a:r>
          </a:p>
          <a:p>
            <a:pPr algn="ctr"/>
            <a:r>
              <a:rPr lang="en-US" dirty="0"/>
              <a:t>Results &amp; conclusion or Application</a:t>
            </a:r>
          </a:p>
          <a:p>
            <a:pPr algn="ctr"/>
            <a:r>
              <a:rPr lang="en-US" dirty="0"/>
              <a:t>Future Next Steps</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a:xfrm>
            <a:off x="8918575" y="596391"/>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a:lstStyle/>
          <a:p>
            <a:fld id="{DBA1B0FB-D917-4C8C-928F-313BD683BF39}" type="slidenum">
              <a:rPr lang="en-US" smtClean="0"/>
              <a:pPr/>
              <a:t>2</a:t>
            </a:fld>
            <a:endParaRPr lang="en-US"/>
          </a:p>
        </p:txBody>
      </p:sp>
      <p:pic>
        <p:nvPicPr>
          <p:cNvPr id="4" name="Picture 3">
            <a:extLst>
              <a:ext uri="{FF2B5EF4-FFF2-40B4-BE49-F238E27FC236}">
                <a16:creationId xmlns:a16="http://schemas.microsoft.com/office/drawing/2014/main" id="{8B2DECC8-5300-DB59-B493-899F0CEC3357}"/>
              </a:ext>
            </a:extLst>
          </p:cNvPr>
          <p:cNvPicPr>
            <a:picLocks noChangeAspect="1"/>
          </p:cNvPicPr>
          <p:nvPr/>
        </p:nvPicPr>
        <p:blipFill>
          <a:blip r:embed="rId5"/>
          <a:stretch>
            <a:fillRect/>
          </a:stretch>
        </p:blipFill>
        <p:spPr>
          <a:xfrm>
            <a:off x="8920539" y="596391"/>
            <a:ext cx="2261812" cy="2261812"/>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sz="3600" dirty="0"/>
              <a:t>Team </a:t>
            </a:r>
            <a:r>
              <a:rPr lang="en-US" sz="3600" dirty="0" err="1"/>
              <a:t>Cryvesto</a:t>
            </a:r>
            <a:r>
              <a:rPr lang="en-US" sz="3600" dirty="0"/>
              <a:t> 2.O</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48755" y="479203"/>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 &amp; Proposal</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24384" y="3840"/>
            <a:ext cx="3054096" cy="3542000"/>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7" y="0"/>
            <a:ext cx="3054096" cy="354584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545840"/>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3647440"/>
            <a:ext cx="6221412" cy="2658767"/>
          </a:xfrm>
          <a:noFill/>
        </p:spPr>
        <p:txBody>
          <a:bodyPr>
            <a:normAutofit/>
          </a:bodyPr>
          <a:lstStyle/>
          <a:p>
            <a:r>
              <a:rPr lang="en-US" sz="1800" dirty="0">
                <a:ea typeface="Calibri" panose="020F0502020204030204" pitchFamily="34" charset="0"/>
                <a:cs typeface="Times New Roman" panose="02020603050405020304" pitchFamily="18" charset="0"/>
              </a:rPr>
              <a:t>T</a:t>
            </a:r>
            <a:r>
              <a:rPr lang="en-US" sz="1800" dirty="0">
                <a:effectLst/>
                <a:ea typeface="Calibri" panose="020F0502020204030204" pitchFamily="34" charset="0"/>
                <a:cs typeface="Times New Roman" panose="02020603050405020304" pitchFamily="18" charset="0"/>
              </a:rPr>
              <a:t>eam </a:t>
            </a:r>
            <a:r>
              <a:rPr lang="en-US" sz="1800" dirty="0" err="1">
                <a:effectLst/>
                <a:ea typeface="Calibri" panose="020F0502020204030204" pitchFamily="34" charset="0"/>
                <a:cs typeface="Times New Roman" panose="02020603050405020304" pitchFamily="18" charset="0"/>
              </a:rPr>
              <a:t>Cryvesto</a:t>
            </a:r>
            <a:r>
              <a:rPr lang="en-US" sz="1800" dirty="0">
                <a:effectLst/>
                <a:ea typeface="Calibri" panose="020F0502020204030204" pitchFamily="34" charset="0"/>
                <a:cs typeface="Times New Roman" panose="02020603050405020304" pitchFamily="18" charset="0"/>
              </a:rPr>
              <a:t> 2.0 attempts to construct a Machine Learning Sentiment Trade Bot (ML-STB) that identifies ‘Bullish’ or ‘Bearish’ market sentiment from news and social media sources</a:t>
            </a:r>
            <a:r>
              <a:rPr lang="en-US" dirty="0"/>
              <a:t>.  </a:t>
            </a:r>
          </a:p>
          <a:p>
            <a:r>
              <a:rPr lang="en-US" sz="1800" dirty="0">
                <a:effectLst/>
                <a:ea typeface="Calibri" panose="020F0502020204030204" pitchFamily="34" charset="0"/>
                <a:cs typeface="Times New Roman" panose="02020603050405020304" pitchFamily="18" charset="0"/>
              </a:rPr>
              <a:t>We believe that positive and negative sentiment sets market trends.  </a:t>
            </a:r>
          </a:p>
          <a:p>
            <a:r>
              <a:rPr lang="en-US" sz="1800" dirty="0">
                <a:ea typeface="Calibri" panose="020F0502020204030204" pitchFamily="34" charset="0"/>
                <a:cs typeface="Times New Roman" panose="02020603050405020304" pitchFamily="18" charset="0"/>
              </a:rPr>
              <a:t>Utilizing the aggregated data metrics, we aim to generate trade  signals in response to ‘fear’ and ‘greed’ expressions</a:t>
            </a:r>
            <a:r>
              <a:rPr lang="en-US" sz="1800" dirty="0">
                <a:effectLst/>
                <a:ea typeface="Calibri" panose="020F0502020204030204" pitchFamily="34" charset="0"/>
                <a:cs typeface="Times New Roman" panose="02020603050405020304" pitchFamily="18" charset="0"/>
              </a:rPr>
              <a:t>. </a:t>
            </a:r>
            <a:endParaRPr lang="en-US" dirty="0"/>
          </a:p>
        </p:txBody>
      </p:sp>
      <p:pic>
        <p:nvPicPr>
          <p:cNvPr id="10" name="Picture Placeholder 9" descr="A picture containing laser&#10;&#10;Description automatically generated">
            <a:extLst>
              <a:ext uri="{FF2B5EF4-FFF2-40B4-BE49-F238E27FC236}">
                <a16:creationId xmlns:a16="http://schemas.microsoft.com/office/drawing/2014/main" id="{862B5F6E-8A65-6286-EC0B-4C580C81B031}"/>
              </a:ext>
            </a:extLst>
          </p:cNvPr>
          <p:cNvPicPr>
            <a:picLocks noGrp="1" noChangeAspect="1"/>
          </p:cNvPicPr>
          <p:nvPr>
            <p:ph type="pic" sz="quarter" idx="15"/>
          </p:nvPr>
        </p:nvPicPr>
        <p:blipFill>
          <a:blip r:embed="rId6"/>
          <a:srcRect l="20787" r="20787"/>
          <a:stretch>
            <a:fillRect/>
          </a:stretch>
        </p:blipFill>
        <p:spPr>
          <a:xfrm>
            <a:off x="6083808" y="0"/>
            <a:ext cx="3054096" cy="3545840"/>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6"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8"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0" name="Rectangle 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859262" y="370115"/>
            <a:ext cx="4781875" cy="707571"/>
          </a:xfrm>
        </p:spPr>
        <p:txBody>
          <a:bodyPr vert="horz" wrap="square" lIns="0" tIns="0" rIns="0" bIns="0" rtlCol="0" anchor="b" anchorCtr="0">
            <a:normAutofit fontScale="90000"/>
          </a:bodyPr>
          <a:lstStyle/>
          <a:p>
            <a:pPr>
              <a:lnSpc>
                <a:spcPct val="100000"/>
              </a:lnSpc>
            </a:pPr>
            <a:r>
              <a:rPr lang="en-US" sz="4800" kern="1200" dirty="0">
                <a:solidFill>
                  <a:schemeClr val="tx1"/>
                </a:solidFill>
                <a:latin typeface="+mj-lt"/>
                <a:ea typeface="+mj-ea"/>
                <a:cs typeface="+mj-cs"/>
              </a:rPr>
              <a:t>Executive Summary</a:t>
            </a:r>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146800" y="1306286"/>
            <a:ext cx="5714444" cy="4852367"/>
          </a:xfrm>
        </p:spPr>
        <p:txBody>
          <a:bodyPr vert="horz" wrap="square" lIns="0" tIns="0" rIns="0" bIns="0" rtlCol="0">
            <a:normAutofit/>
          </a:bodyPr>
          <a:lstStyle/>
          <a:p>
            <a:pPr marL="0" marR="0" indent="0">
              <a:lnSpc>
                <a:spcPct val="90000"/>
              </a:lnSpc>
            </a:pPr>
            <a:r>
              <a:rPr lang="en-US" sz="2000" kern="1200" dirty="0">
                <a:effectLst/>
                <a:ea typeface="+mn-ea"/>
                <a:cs typeface="+mn-cs"/>
              </a:rPr>
              <a:t>We believe that our analysis of sentiment identifies the influential market forces of ‘fear’ and ‘greed’ and can be leading indicators for trade points.  </a:t>
            </a:r>
          </a:p>
          <a:p>
            <a:pPr marL="0" marR="0" indent="0">
              <a:lnSpc>
                <a:spcPct val="90000"/>
              </a:lnSpc>
            </a:pPr>
            <a:endParaRPr lang="en-US" sz="2000" kern="1200" dirty="0">
              <a:effectLst/>
              <a:ea typeface="+mn-ea"/>
              <a:cs typeface="+mn-cs"/>
            </a:endParaRPr>
          </a:p>
          <a:p>
            <a:pPr marL="0" marR="0" indent="0">
              <a:lnSpc>
                <a:spcPct val="90000"/>
              </a:lnSpc>
            </a:pPr>
            <a:r>
              <a:rPr lang="en-US" u="sng" dirty="0"/>
              <a:t>O</a:t>
            </a:r>
            <a:r>
              <a:rPr lang="en-US" u="sng" kern="1200" dirty="0">
                <a:effectLst/>
                <a:ea typeface="+mn-ea"/>
                <a:cs typeface="+mn-cs"/>
              </a:rPr>
              <a:t>ur hypothesis: </a:t>
            </a:r>
          </a:p>
          <a:p>
            <a:pPr marL="0" marR="0" indent="0">
              <a:lnSpc>
                <a:spcPct val="90000"/>
              </a:lnSpc>
            </a:pPr>
            <a:r>
              <a:rPr lang="en-US" sz="2200" dirty="0"/>
              <a:t>I</a:t>
            </a:r>
            <a:r>
              <a:rPr lang="en-US" sz="2200" kern="1200" dirty="0">
                <a:effectLst/>
                <a:ea typeface="+mn-ea"/>
                <a:cs typeface="+mn-cs"/>
              </a:rPr>
              <a:t>n a time period, when 'Bullish' sentiment is high asset prices will likely rise</a:t>
            </a:r>
            <a:r>
              <a:rPr lang="en-US" sz="2200" dirty="0"/>
              <a:t>; </a:t>
            </a:r>
            <a:r>
              <a:rPr lang="en-US" sz="2200" kern="1200" dirty="0">
                <a:effectLst/>
                <a:ea typeface="+mn-ea"/>
                <a:cs typeface="+mn-cs"/>
              </a:rPr>
              <a:t>and when 'Bearish' sentiment is high the opposite will occur with asset prices declining.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9" name="Picture 8">
            <a:extLst>
              <a:ext uri="{FF2B5EF4-FFF2-40B4-BE49-F238E27FC236}">
                <a16:creationId xmlns:a16="http://schemas.microsoft.com/office/drawing/2014/main" id="{CD5910F9-E7FB-CF58-4F4C-57A014B18FE2}"/>
              </a:ext>
            </a:extLst>
          </p:cNvPr>
          <p:cNvPicPr>
            <a:picLocks noChangeAspect="1"/>
          </p:cNvPicPr>
          <p:nvPr/>
        </p:nvPicPr>
        <p:blipFill>
          <a:blip r:embed="rId4"/>
          <a:stretch>
            <a:fillRect/>
          </a:stretch>
        </p:blipFill>
        <p:spPr>
          <a:xfrm>
            <a:off x="-7632" y="589411"/>
            <a:ext cx="5830364" cy="4852367"/>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666876" y="585725"/>
            <a:ext cx="8281987" cy="1103507"/>
          </a:xfrm>
        </p:spPr>
        <p:txBody>
          <a:bodyPr/>
          <a:lstStyle/>
          <a:p>
            <a:pPr algn="ctr"/>
            <a:r>
              <a:rPr lang="en-US" dirty="0"/>
              <a:t>Team </a:t>
            </a:r>
            <a:r>
              <a:rPr lang="en-US" dirty="0" err="1"/>
              <a:t>Cryvesto</a:t>
            </a:r>
            <a:endParaRPr lang="en-US" dirty="0"/>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Anna </a:t>
            </a:r>
            <a:r>
              <a:rPr lang="en-US" dirty="0" err="1"/>
              <a:t>Joltaya</a:t>
            </a:r>
            <a:endParaRPr lang="en-US" dirty="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pPr algn="ctr"/>
            <a:r>
              <a:rPr lang="en-US" dirty="0"/>
              <a:t>Chief R &amp; D  Officer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Ashok Pandey</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46944"/>
          </a:xfrm>
        </p:spPr>
        <p:txBody>
          <a:bodyPr/>
          <a:lstStyle/>
          <a:p>
            <a:pPr algn="ctr"/>
            <a:r>
              <a:rPr lang="en-US" dirty="0"/>
              <a:t>Chief Computer Scientist</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Scott </a:t>
            </a:r>
            <a:r>
              <a:rPr lang="en-US" dirty="0" err="1"/>
              <a:t>Marler</a:t>
            </a:r>
            <a:endParaRPr lang="en-US" dirty="0"/>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pPr algn="ctr"/>
            <a:r>
              <a:rPr lang="en-US" dirty="0"/>
              <a:t>Chief  Technology Officer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1" y="3787288"/>
            <a:ext cx="1822717" cy="359897"/>
          </a:xfrm>
        </p:spPr>
        <p:txBody>
          <a:bodyPr/>
          <a:lstStyle/>
          <a:p>
            <a:r>
              <a:rPr lang="en-US" dirty="0" err="1"/>
              <a:t>Rensley</a:t>
            </a:r>
            <a:r>
              <a:rPr lang="en-US" dirty="0"/>
              <a:t> Ramos</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pPr algn="ctr"/>
            <a:r>
              <a:rPr lang="en-US" dirty="0"/>
              <a:t>Chief Marketing &amp; Sales Executive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9798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a:t>Data Analysis </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2400" dirty="0"/>
              <a:t>Sources of Data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Twitter </a:t>
            </a:r>
          </a:p>
          <a:p>
            <a:r>
              <a:rPr lang="en-US" dirty="0"/>
              <a:t>Reddit </a:t>
            </a:r>
          </a:p>
          <a:p>
            <a:r>
              <a:rPr lang="en-US" dirty="0"/>
              <a:t>Wall Street Journal </a:t>
            </a:r>
          </a:p>
          <a:p>
            <a:r>
              <a:rPr lang="en-US" dirty="0"/>
              <a:t>News </a:t>
            </a:r>
            <a:r>
              <a:rPr lang="en-US" dirty="0" err="1"/>
              <a:t>Api</a:t>
            </a: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err="1"/>
              <a:t>TextBlob</a:t>
            </a:r>
            <a:endParaRPr lang="en-US" dirty="0"/>
          </a:p>
          <a:p>
            <a:r>
              <a:rPr lang="en-US" dirty="0"/>
              <a:t>NLTK(used) </a:t>
            </a:r>
          </a:p>
          <a:p>
            <a:r>
              <a:rPr lang="en-US" dirty="0" err="1"/>
              <a:t>Augmento</a:t>
            </a:r>
            <a:r>
              <a:rPr lang="en-US" dirty="0"/>
              <a:t> (used) </a:t>
            </a:r>
          </a:p>
          <a:p>
            <a:r>
              <a:rPr lang="en-US" dirty="0"/>
              <a:t>Twitter </a:t>
            </a:r>
          </a:p>
          <a:p>
            <a:r>
              <a:rPr lang="en-US" dirty="0" err="1"/>
              <a:t>NewsAPI</a:t>
            </a:r>
            <a:r>
              <a:rPr lang="en-US" dirty="0"/>
              <a:t>(used)</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2400" dirty="0"/>
              <a:t>API’s Considered</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473637"/>
            <a:ext cx="4334933" cy="1160415"/>
          </a:xfrm>
        </p:spPr>
        <p:txBody>
          <a:bodyPr>
            <a:normAutofit/>
          </a:bodyPr>
          <a:lstStyle/>
          <a:p>
            <a:pPr algn="ctr"/>
            <a:r>
              <a:rPr lang="en-US" sz="2800" dirty="0" err="1"/>
              <a:t>Augmentos</a:t>
            </a:r>
            <a:r>
              <a:rPr lang="en-US" sz="2800" dirty="0"/>
              <a:t> “Sentiment list” </a:t>
            </a:r>
            <a:br>
              <a:rPr lang="en-US" sz="2800" dirty="0"/>
            </a:br>
            <a:r>
              <a:rPr lang="en-US" sz="2800" dirty="0"/>
              <a:t>for </a:t>
            </a:r>
            <a:r>
              <a:rPr lang="en-US" sz="2800" dirty="0" err="1"/>
              <a:t>Crytocurrencies</a:t>
            </a:r>
            <a:endParaRPr lang="en-US" sz="2800"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30833" y="2785955"/>
            <a:ext cx="4786489" cy="1160414"/>
          </a:xfrm>
        </p:spPr>
        <p:txBody>
          <a:bodyPr/>
          <a:lstStyle/>
          <a:p>
            <a:r>
              <a:rPr lang="en-US" sz="2000" i="1" dirty="0"/>
              <a:t>More than 100 sentiments relating to topics of discussion about cryptocurrencies on social media from Twitter, Bitcointalk &amp; Reddit</a:t>
            </a:r>
            <a:r>
              <a:rPr lang="en-US" sz="2000" dirty="0"/>
              <a:t>.</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574772" y="683137"/>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3" name="Picture 2" descr="Chart&#10;&#10;Description automatically generated with medium confidence">
            <a:extLst>
              <a:ext uri="{FF2B5EF4-FFF2-40B4-BE49-F238E27FC236}">
                <a16:creationId xmlns:a16="http://schemas.microsoft.com/office/drawing/2014/main" id="{A93E993A-8054-59C6-662D-FB8457F89831}"/>
              </a:ext>
            </a:extLst>
          </p:cNvPr>
          <p:cNvPicPr>
            <a:picLocks noChangeAspect="1"/>
          </p:cNvPicPr>
          <p:nvPr/>
        </p:nvPicPr>
        <p:blipFill>
          <a:blip r:embed="rId4"/>
          <a:stretch>
            <a:fillRect/>
          </a:stretch>
        </p:blipFill>
        <p:spPr>
          <a:xfrm>
            <a:off x="5490113" y="283900"/>
            <a:ext cx="6379210" cy="6164525"/>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fontScale="90000"/>
          </a:bodyPr>
          <a:lstStyle/>
          <a:p>
            <a:pPr algn="ctr"/>
            <a:r>
              <a:rPr lang="en-US" dirty="0"/>
              <a:t>List of Sentiments Tracked</a:t>
            </a:r>
            <a:br>
              <a:rPr lang="en-US" dirty="0"/>
            </a:br>
            <a:r>
              <a:rPr lang="en-US" dirty="0"/>
              <a:t>through </a:t>
            </a:r>
            <a:r>
              <a:rPr lang="en-US" dirty="0" err="1"/>
              <a:t>Augmento</a:t>
            </a:r>
            <a:r>
              <a:rPr lang="en-US" dirty="0"/>
              <a:t> API</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3142661" y="1999592"/>
            <a:ext cx="5437186" cy="535354"/>
          </a:xfrm>
        </p:spPr>
        <p:txBody>
          <a:bodyPr/>
          <a:lstStyle/>
          <a:p>
            <a:r>
              <a:rPr lang="en-US" sz="2400" dirty="0"/>
              <a:t>BEAR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142660" y="2695587"/>
            <a:ext cx="5429114" cy="3515555"/>
          </a:xfrm>
        </p:spPr>
        <p:txBody>
          <a:bodyPr/>
          <a:lstStyle/>
          <a:p>
            <a:pPr>
              <a:spcBef>
                <a:spcPts val="0"/>
              </a:spcBef>
              <a:spcAft>
                <a:spcPts val="0"/>
              </a:spcAft>
            </a:pPr>
            <a:r>
              <a:rPr lang="en-US" dirty="0"/>
              <a:t>Bearish </a:t>
            </a:r>
          </a:p>
          <a:p>
            <a:pPr>
              <a:spcBef>
                <a:spcPts val="0"/>
              </a:spcBef>
              <a:spcAft>
                <a:spcPts val="0"/>
              </a:spcAft>
            </a:pPr>
            <a:r>
              <a:rPr lang="en-US" dirty="0"/>
              <a:t>Pessimistic</a:t>
            </a:r>
          </a:p>
          <a:p>
            <a:pPr>
              <a:spcBef>
                <a:spcPts val="0"/>
              </a:spcBef>
              <a:spcAft>
                <a:spcPts val="0"/>
              </a:spcAft>
            </a:pPr>
            <a:r>
              <a:rPr lang="en-US" dirty="0"/>
              <a:t>Doubtful</a:t>
            </a:r>
          </a:p>
          <a:p>
            <a:pPr>
              <a:spcBef>
                <a:spcPts val="0"/>
              </a:spcBef>
              <a:spcAft>
                <a:spcPts val="0"/>
              </a:spcAft>
            </a:pPr>
            <a:r>
              <a:rPr lang="en-US" dirty="0"/>
              <a:t>Sad</a:t>
            </a:r>
          </a:p>
          <a:p>
            <a:pPr>
              <a:spcBef>
                <a:spcPts val="0"/>
              </a:spcBef>
              <a:spcAft>
                <a:spcPts val="0"/>
              </a:spcAft>
            </a:pPr>
            <a:r>
              <a:rPr lang="en-US" dirty="0"/>
              <a:t>Fearful/Concerned</a:t>
            </a:r>
          </a:p>
          <a:p>
            <a:pPr>
              <a:spcBef>
                <a:spcPts val="0"/>
              </a:spcBef>
              <a:spcAft>
                <a:spcPts val="0"/>
              </a:spcAft>
            </a:pPr>
            <a:r>
              <a:rPr lang="en-US" dirty="0"/>
              <a:t>Angry </a:t>
            </a:r>
          </a:p>
          <a:p>
            <a:pPr>
              <a:spcBef>
                <a:spcPts val="0"/>
              </a:spcBef>
              <a:spcAft>
                <a:spcPts val="0"/>
              </a:spcAft>
            </a:pPr>
            <a:r>
              <a:rPr lang="en-US" dirty="0"/>
              <a:t>Mistrustful</a:t>
            </a:r>
          </a:p>
          <a:p>
            <a:pPr>
              <a:spcBef>
                <a:spcPts val="0"/>
              </a:spcBef>
              <a:spcAft>
                <a:spcPts val="0"/>
              </a:spcAft>
            </a:pPr>
            <a:r>
              <a:rPr lang="en-US" dirty="0"/>
              <a:t>Panicking</a:t>
            </a:r>
          </a:p>
          <a:p>
            <a:pPr>
              <a:spcBef>
                <a:spcPts val="0"/>
              </a:spcBef>
              <a:spcAft>
                <a:spcPts val="0"/>
              </a:spcAft>
            </a:pPr>
            <a:r>
              <a:rPr lang="en-US" dirty="0"/>
              <a:t>Annoyed/Frustrated</a:t>
            </a:r>
            <a:br>
              <a:rPr lang="en-US" sz="2000" dirty="0"/>
            </a:br>
            <a:r>
              <a:rPr lang="en-US" sz="2000" dirty="0"/>
              <a:t>  </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911933" y="2651389"/>
            <a:ext cx="5436391" cy="3515555"/>
          </a:xfrm>
        </p:spPr>
        <p:txBody>
          <a:bodyPr/>
          <a:lstStyle/>
          <a:p>
            <a:pPr>
              <a:spcBef>
                <a:spcPts val="0"/>
              </a:spcBef>
              <a:spcAft>
                <a:spcPts val="0"/>
              </a:spcAft>
            </a:pPr>
            <a:r>
              <a:rPr lang="en-US" dirty="0"/>
              <a:t>Hopeful</a:t>
            </a:r>
          </a:p>
          <a:p>
            <a:pPr>
              <a:spcBef>
                <a:spcPts val="0"/>
              </a:spcBef>
              <a:spcAft>
                <a:spcPts val="0"/>
              </a:spcAft>
            </a:pPr>
            <a:r>
              <a:rPr lang="en-US" dirty="0"/>
              <a:t>Bullish</a:t>
            </a:r>
          </a:p>
          <a:p>
            <a:pPr>
              <a:spcBef>
                <a:spcPts val="0"/>
              </a:spcBef>
              <a:spcAft>
                <a:spcPts val="0"/>
              </a:spcAft>
            </a:pPr>
            <a:r>
              <a:rPr lang="en-US" dirty="0"/>
              <a:t>Optimistic</a:t>
            </a:r>
          </a:p>
          <a:p>
            <a:pPr>
              <a:spcBef>
                <a:spcPts val="0"/>
              </a:spcBef>
              <a:spcAft>
                <a:spcPts val="0"/>
              </a:spcAft>
            </a:pPr>
            <a:r>
              <a:rPr lang="en-US" dirty="0"/>
              <a:t>Happy</a:t>
            </a:r>
          </a:p>
          <a:p>
            <a:pPr>
              <a:spcBef>
                <a:spcPts val="0"/>
              </a:spcBef>
              <a:spcAft>
                <a:spcPts val="0"/>
              </a:spcAft>
            </a:pPr>
            <a:r>
              <a:rPr lang="en-US" dirty="0"/>
              <a:t>Euphoric</a:t>
            </a:r>
          </a:p>
          <a:p>
            <a:pPr>
              <a:spcBef>
                <a:spcPts val="0"/>
              </a:spcBef>
              <a:spcAft>
                <a:spcPts val="0"/>
              </a:spcAft>
            </a:pPr>
            <a:r>
              <a:rPr lang="en-US" dirty="0"/>
              <a:t>Excited</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911933" y="2038922"/>
            <a:ext cx="5436392" cy="535354"/>
          </a:xfrm>
        </p:spPr>
        <p:txBody>
          <a:bodyPr/>
          <a:lstStyle/>
          <a:p>
            <a:r>
              <a:rPr lang="en-US" sz="2400" dirty="0"/>
              <a:t>BULL</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407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pPr algn="ctr"/>
            <a:r>
              <a:rPr lang="en-US" dirty="0"/>
              <a:t>The Models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2400" dirty="0"/>
              <a:t>Models Analyzed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SVC </a:t>
            </a:r>
          </a:p>
          <a:p>
            <a:r>
              <a:rPr lang="en-US" dirty="0"/>
              <a:t>Logistic Regression	</a:t>
            </a:r>
          </a:p>
          <a:p>
            <a:r>
              <a:rPr lang="en-US" dirty="0"/>
              <a:t>AdaBoost (Recommended for consistent predictability for both signals)</a:t>
            </a:r>
          </a:p>
          <a:p>
            <a:r>
              <a:rPr lang="en-US" dirty="0"/>
              <a:t>Random Forrest </a:t>
            </a:r>
          </a:p>
          <a:p>
            <a:r>
              <a:rPr lang="en-US" dirty="0"/>
              <a:t>Neural Networks</a:t>
            </a:r>
          </a:p>
          <a:p>
            <a:pPr marL="0" indent="0">
              <a:buNone/>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2400" dirty="0"/>
              <a:t>Signal Strategy</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Simple Strategy – (KISS works)</a:t>
            </a:r>
          </a:p>
          <a:p>
            <a:r>
              <a:rPr lang="en-US" dirty="0"/>
              <a:t>Strategy combines different levels of sentiment polarity to determine signals </a:t>
            </a:r>
          </a:p>
          <a:p>
            <a:r>
              <a:rPr lang="en-US" dirty="0"/>
              <a:t>SMA Short/Long – SMA of Sentiments instead of daily returns</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78080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{36250AC3-F3E2-466E-B4E4-A262F007BC40}tf33713516_win32</Template>
  <TotalTime>929</TotalTime>
  <Words>1290</Words>
  <Application>Microsoft Macintosh PowerPoint</Application>
  <PresentationFormat>Widescreen</PresentationFormat>
  <Paragraphs>175</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Helvetica</vt:lpstr>
      <vt:lpstr>Walbaum Display</vt:lpstr>
      <vt:lpstr>Wingdings</vt:lpstr>
      <vt:lpstr>3DFloatVTI</vt:lpstr>
      <vt:lpstr>Cryvesto 2.0</vt:lpstr>
      <vt:lpstr>Agenda</vt:lpstr>
      <vt:lpstr>Intro &amp; Proposal</vt:lpstr>
      <vt:lpstr>Executive Summary</vt:lpstr>
      <vt:lpstr>Team Cryvesto</vt:lpstr>
      <vt:lpstr>Data Analysis </vt:lpstr>
      <vt:lpstr>Augmentos “Sentiment list”  for Crytocurrencies</vt:lpstr>
      <vt:lpstr>List of Sentiments Tracked through Augmento API</vt:lpstr>
      <vt:lpstr>The Models</vt:lpstr>
      <vt:lpstr>Algo Model Classification Reports</vt:lpstr>
      <vt:lpstr>Actual Returns vs Strategy Returns Charts</vt:lpstr>
      <vt:lpstr>Actual Returns vs Strategy Returns Charts</vt:lpstr>
      <vt:lpstr>   Wall Street Journal Headlines  Sentiment  Results</vt:lpstr>
      <vt:lpstr>The CryVesto Approach to Achieve Project Goals</vt:lpstr>
      <vt:lpstr>Cryvesto A Machine Learning to Trade with Captured Sentiments!</vt:lpstr>
      <vt:lpstr>The Cryvesto Sentiment Meter</vt:lpstr>
      <vt:lpstr>PowerPoint Presentation</vt:lpstr>
      <vt:lpstr>Future Direction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yao dane</dc:creator>
  <cp:lastModifiedBy>Ashok Pandey</cp:lastModifiedBy>
  <cp:revision>16</cp:revision>
  <dcterms:created xsi:type="dcterms:W3CDTF">2022-07-06T04:15:15Z</dcterms:created>
  <dcterms:modified xsi:type="dcterms:W3CDTF">2022-07-07T09:57:43Z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