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44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887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33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77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22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66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11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5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00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eloper.mozilla.org/en-US/docs/Learn/HTML/Tables" TargetMode="External"/><Relationship Id="rId3" Type="http://schemas.openxmlformats.org/officeDocument/2006/relationships/hyperlink" Target="https://developer.mozilla.org/en-US/docs/Learn/HTML/Tables/Basics" TargetMode="External"/><Relationship Id="rId4" Type="http://schemas.openxmlformats.org/officeDocument/2006/relationships/hyperlink" Target="https://developer.mozilla.org/en-US/docs/Learn/Forms/Your_first_for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-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- 3</a:t>
            </a:r>
          </a:p>
        </p:txBody>
      </p:sp>
      <p:sp>
        <p:nvSpPr>
          <p:cNvPr id="120" name="HTML 5. Base Elements.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HTML 5. Base Elements.</a:t>
            </a:r>
          </a:p>
          <a:p>
            <a:pPr defTabSz="537463">
              <a:defRPr sz="3404"/>
            </a:pPr>
            <a:r>
              <a:t>Part 2</a:t>
            </a:r>
          </a:p>
        </p:txBody>
      </p:sp>
      <p:sp>
        <p:nvSpPr>
          <p:cNvPr id="121" name="SkillUp by Dobrea Vladislav"/>
          <p:cNvSpPr txBox="1"/>
          <p:nvPr/>
        </p:nvSpPr>
        <p:spPr>
          <a:xfrm>
            <a:off x="8805164" y="9167470"/>
            <a:ext cx="4081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SkillUp by Dobrea Vladislav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rms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 elements</a:t>
            </a:r>
          </a:p>
        </p:txBody>
      </p:sp>
      <p:pic>
        <p:nvPicPr>
          <p:cNvPr id="168" name="Screen Shot 2020-03-12 at 5.15.22 PM.png" descr="Screen Shot 2020-03-12 at 5.1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160" y="3040498"/>
            <a:ext cx="11261640" cy="4615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utomatic HTML form 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Automatic HTML form validation</a:t>
            </a:r>
          </a:p>
        </p:txBody>
      </p:sp>
      <p:pic>
        <p:nvPicPr>
          <p:cNvPr id="171" name="Screen Shot 2020-03-12 at 5.19.58 PM.png" descr="Screen Shot 2020-03-12 at 5.19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253" y="3173479"/>
            <a:ext cx="10972294" cy="4492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et’s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6" name="HTML Tables…"/>
          <p:cNvSpPr txBox="1"/>
          <p:nvPr/>
        </p:nvSpPr>
        <p:spPr>
          <a:xfrm>
            <a:off x="900782" y="1671319"/>
            <a:ext cx="10898436" cy="547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1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HTML Tables</a:t>
            </a:r>
          </a:p>
          <a:p>
            <a:pPr lvl="1" marL="9144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1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https://developer.mozilla.org/en-US/docs/Learn/HTML/Tables</a:t>
            </a:r>
          </a:p>
          <a:p>
            <a:pPr lvl="1" marL="9144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1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https://developer.mozilla.org/en-US/docs/Learn/HTML/Tables/Basics</a:t>
            </a:r>
          </a:p>
          <a:p>
            <a:pPr marL="4572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1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HTML form: </a:t>
            </a:r>
          </a:p>
          <a:p>
            <a:pPr lvl="1" marL="9144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https://internetingishard.com/html-and-css/forms/ </a:t>
            </a:r>
          </a:p>
          <a:p>
            <a:pPr lvl="1" marL="9144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https://developer.mozilla.org/en-US/docs/Learn/Forms/Your_first_form</a:t>
            </a:r>
          </a:p>
          <a:p>
            <a:pPr lvl="1" marL="9144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https://www.w3schools.com/html/html_forms.asp </a:t>
            </a:r>
          </a:p>
          <a:p>
            <a:pPr marL="4572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2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Form elements: https://www.w3schools.com/html/html_form_elements.asp </a:t>
            </a:r>
          </a:p>
          <a:p>
            <a:pPr marL="4572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2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Form input types: https://www.w3schools.com/html/html_form_input_types.asp </a:t>
            </a:r>
          </a:p>
          <a:p>
            <a:pPr marL="4572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2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Form attributes: https://www.w3schools.com/html/html_form_attributes.asp </a:t>
            </a:r>
          </a:p>
          <a:p>
            <a:pPr marL="4572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AutoNum type="arabicPeriod" startAt="2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Automatic HTML Form Validation: </a:t>
            </a:r>
          </a:p>
          <a:p>
            <a:pPr lvl="1" marL="9144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https://www.w3schools.com/js/js_validation.asp </a:t>
            </a:r>
          </a:p>
          <a:p>
            <a:pPr lvl="1" marL="914400" indent="-317500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https://www.w3schools.com/tags/att_form_novalidate.asp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omework"/>
          <p:cNvSpPr txBox="1"/>
          <p:nvPr>
            <p:ph type="title"/>
          </p:nvPr>
        </p:nvSpPr>
        <p:spPr>
          <a:xfrm>
            <a:off x="952500" y="457200"/>
            <a:ext cx="4954290" cy="2159000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Homework</a:t>
            </a:r>
          </a:p>
        </p:txBody>
      </p:sp>
      <p:sp>
        <p:nvSpPr>
          <p:cNvPr id="179" name="Re-create in HTML following image of form…"/>
          <p:cNvSpPr txBox="1"/>
          <p:nvPr/>
        </p:nvSpPr>
        <p:spPr>
          <a:xfrm>
            <a:off x="611083" y="2892301"/>
            <a:ext cx="5637123" cy="210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76250" indent="-476250" algn="l">
              <a:lnSpc>
                <a:spcPct val="150000"/>
              </a:lnSpc>
              <a:buSzPct val="100000"/>
              <a:buAutoNum type="arabicPeriod" startAt="1"/>
            </a:lvl1pPr>
            <a:lvl2pPr marL="6876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•"/>
            </a:lvl2pPr>
          </a:lstStyle>
          <a:p>
            <a:pPr/>
            <a:r>
              <a:t>Re-create in HTML following image of form</a:t>
            </a:r>
          </a:p>
          <a:p>
            <a:pPr lvl="1"/>
            <a:r>
              <a:t>In &lt;select&gt; element you can use any values</a:t>
            </a:r>
          </a:p>
        </p:txBody>
      </p:sp>
      <p:pic>
        <p:nvPicPr>
          <p:cNvPr id="180" name="Screen Shot 2020-03-12 at 5.41.17 PM.png" descr="Screen Shot 2020-03-12 at 5.41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0" y="558800"/>
            <a:ext cx="5892800" cy="863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ss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Plan</a:t>
            </a:r>
          </a:p>
        </p:txBody>
      </p:sp>
      <p:sp>
        <p:nvSpPr>
          <p:cNvPr id="124" name="Tables…"/>
          <p:cNvSpPr txBox="1"/>
          <p:nvPr/>
        </p:nvSpPr>
        <p:spPr>
          <a:xfrm>
            <a:off x="4647463" y="3824226"/>
            <a:ext cx="2266341" cy="210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Tables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Forms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Homework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sp>
        <p:nvSpPr>
          <p:cNvPr id="127" name="A table is an arrangement of data in rows and columns, or possibly in a more complex structure. Tables are widely used in communication, research, and data analysis.…"/>
          <p:cNvSpPr txBox="1"/>
          <p:nvPr/>
        </p:nvSpPr>
        <p:spPr>
          <a:xfrm>
            <a:off x="609178" y="2916358"/>
            <a:ext cx="9912996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000"/>
              </a:spcBef>
              <a:defRPr b="0"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table</a:t>
            </a:r>
            <a:r>
              <a:t> is an arrangement of data in rows and columns, or possibly in a more complex structure. Tables are widely used in communication, research, and data analysis.</a:t>
            </a:r>
          </a:p>
          <a:p>
            <a:pPr marL="228600" indent="-228600" algn="l" defTabSz="457200">
              <a:lnSpc>
                <a:spcPts val="4600"/>
              </a:lnSpc>
              <a:spcBef>
                <a:spcPts val="1000"/>
              </a:spcBef>
              <a:buSzPct val="100000"/>
              <a:buChar char="•"/>
              <a:defRPr b="0"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Tables are useful for various tasks such as presenting text information and numerical data.</a:t>
            </a:r>
          </a:p>
          <a:p>
            <a:pPr marL="228600" indent="-228600" algn="l" defTabSz="457200">
              <a:lnSpc>
                <a:spcPts val="4600"/>
              </a:lnSpc>
              <a:spcBef>
                <a:spcPts val="1000"/>
              </a:spcBef>
              <a:buSzPct val="100000"/>
              <a:buChar char="•"/>
              <a:defRPr b="0"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Tables can be used to compare two or more items in tabular form layout.</a:t>
            </a:r>
          </a:p>
          <a:p>
            <a:pPr marL="228600" indent="-228600" algn="l" defTabSz="457200">
              <a:lnSpc>
                <a:spcPts val="4600"/>
              </a:lnSpc>
              <a:spcBef>
                <a:spcPts val="1000"/>
              </a:spcBef>
              <a:buSzPct val="100000"/>
              <a:buChar char="•"/>
              <a:defRPr b="0"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Tables are used to create databases.</a:t>
            </a:r>
          </a:p>
        </p:txBody>
      </p:sp>
      <p:sp>
        <p:nvSpPr>
          <p:cNvPr id="128" name="Text"/>
          <p:cNvSpPr txBox="1"/>
          <p:nvPr/>
        </p:nvSpPr>
        <p:spPr>
          <a:xfrm>
            <a:off x="8058150" y="6739136"/>
            <a:ext cx="127000" cy="55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700"/>
              </a:lnSpc>
              <a:defRPr b="0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29" name="Screen-Shot-2017-11-16-at-3.40.39-PM.png" descr="Screen-Shot-2017-11-16-at-3.40.39-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9025" y="5870816"/>
            <a:ext cx="7861301" cy="316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"/>
          <p:cNvSpPr txBox="1"/>
          <p:nvPr/>
        </p:nvSpPr>
        <p:spPr>
          <a:xfrm>
            <a:off x="1546125" y="5515216"/>
            <a:ext cx="1270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700"/>
              </a:lnSpc>
              <a:defRPr b="0"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abl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elements</a:t>
            </a:r>
          </a:p>
        </p:txBody>
      </p:sp>
      <p:pic>
        <p:nvPicPr>
          <p:cNvPr id="133" name="Screen-Shot-2017-11-16-at-3.40.39-PM.png" descr="Screen-Shot-2017-11-16-at-3.40.39-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5750" y="3810000"/>
            <a:ext cx="7861300" cy="316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"/>
          <p:cNvSpPr txBox="1"/>
          <p:nvPr/>
        </p:nvSpPr>
        <p:spPr>
          <a:xfrm>
            <a:off x="2343150" y="4457699"/>
            <a:ext cx="1270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700"/>
              </a:lnSpc>
              <a:defRPr b="0"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Line"/>
          <p:cNvSpPr/>
          <p:nvPr/>
        </p:nvSpPr>
        <p:spPr>
          <a:xfrm flipV="1">
            <a:off x="1287632" y="4234203"/>
            <a:ext cx="2766595" cy="1036966"/>
          </a:xfrm>
          <a:prstGeom prst="line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1294810" y="5418304"/>
            <a:ext cx="2752257" cy="1035981"/>
          </a:xfrm>
          <a:prstGeom prst="line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&lt;tr&gt;"/>
          <p:cNvSpPr txBox="1"/>
          <p:nvPr/>
        </p:nvSpPr>
        <p:spPr>
          <a:xfrm>
            <a:off x="536041" y="5052670"/>
            <a:ext cx="7059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&lt;tr&gt;</a:t>
            </a:r>
          </a:p>
        </p:txBody>
      </p:sp>
      <p:sp>
        <p:nvSpPr>
          <p:cNvPr id="138" name="Rectangle"/>
          <p:cNvSpPr/>
          <p:nvPr/>
        </p:nvSpPr>
        <p:spPr>
          <a:xfrm>
            <a:off x="10075747" y="3859627"/>
            <a:ext cx="1812981" cy="786012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 flipH="1">
            <a:off x="10922245" y="2912408"/>
            <a:ext cx="1" cy="778544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&lt;th&gt;"/>
          <p:cNvSpPr txBox="1"/>
          <p:nvPr/>
        </p:nvSpPr>
        <p:spPr>
          <a:xfrm>
            <a:off x="10538197" y="2346174"/>
            <a:ext cx="7680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&lt;th&gt;</a:t>
            </a:r>
          </a:p>
        </p:txBody>
      </p:sp>
      <p:sp>
        <p:nvSpPr>
          <p:cNvPr id="141" name="Rectangle"/>
          <p:cNvSpPr/>
          <p:nvPr/>
        </p:nvSpPr>
        <p:spPr>
          <a:xfrm>
            <a:off x="4157133" y="6092265"/>
            <a:ext cx="3020468" cy="811524"/>
          </a:xfrm>
          <a:prstGeom prst="rect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4134576" y="3815575"/>
            <a:ext cx="7783647" cy="874116"/>
          </a:xfrm>
          <a:prstGeom prst="rect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4108449" y="6036453"/>
            <a:ext cx="7835901" cy="923148"/>
          </a:xfrm>
          <a:prstGeom prst="rect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 flipV="1">
            <a:off x="4762499" y="6911412"/>
            <a:ext cx="1" cy="1448561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&lt;td&gt;"/>
          <p:cNvSpPr txBox="1"/>
          <p:nvPr/>
        </p:nvSpPr>
        <p:spPr>
          <a:xfrm>
            <a:off x="4375708" y="8369300"/>
            <a:ext cx="77358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&lt;td&gt;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abl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elements</a:t>
            </a:r>
          </a:p>
        </p:txBody>
      </p:sp>
      <p:sp>
        <p:nvSpPr>
          <p:cNvPr id="148" name="&lt;tr&gt; - defines each table row…"/>
          <p:cNvSpPr txBox="1"/>
          <p:nvPr/>
        </p:nvSpPr>
        <p:spPr>
          <a:xfrm>
            <a:off x="1282547" y="2600831"/>
            <a:ext cx="6142331" cy="211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t>&lt;tr&gt; - </a:t>
            </a:r>
            <a:r>
              <a:rPr b="0"/>
              <a:t>defines each table row</a:t>
            </a:r>
            <a:endParaRPr b="0"/>
          </a:p>
          <a:p>
            <a:pPr algn="l">
              <a:lnSpc>
                <a:spcPct val="150000"/>
              </a:lnSpc>
            </a:pPr>
            <a:r>
              <a:t>&lt;td&gt; - </a:t>
            </a:r>
            <a:r>
              <a:rPr b="0"/>
              <a:t>A table data/cell is defined</a:t>
            </a:r>
          </a:p>
          <a:p>
            <a:pPr algn="l">
              <a:lnSpc>
                <a:spcPct val="150000"/>
              </a:lnSpc>
            </a:pPr>
            <a:r>
              <a:t>&lt;th&gt; -  </a:t>
            </a:r>
            <a:r>
              <a:rPr b="0"/>
              <a:t>table header is defined with</a:t>
            </a:r>
            <a:endParaRPr b="0"/>
          </a:p>
          <a:p>
            <a:pPr algn="l">
              <a:lnSpc>
                <a:spcPct val="150000"/>
              </a:lnSpc>
            </a:pPr>
            <a:r>
              <a:t>&lt;caption&gt; - </a:t>
            </a:r>
            <a:r>
              <a:rPr b="0"/>
              <a:t>adds caption at the top of table</a:t>
            </a:r>
          </a:p>
        </p:txBody>
      </p:sp>
      <p:sp>
        <p:nvSpPr>
          <p:cNvPr id="149" name="Main attributes of &lt;td&gt; and &lt;th&gt; :…"/>
          <p:cNvSpPr txBox="1"/>
          <p:nvPr/>
        </p:nvSpPr>
        <p:spPr>
          <a:xfrm>
            <a:off x="1106169" y="5937834"/>
            <a:ext cx="9779509" cy="156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t>Main attributes of &lt;td&gt; and &lt;th&gt; :</a:t>
            </a:r>
          </a:p>
          <a:p>
            <a:pPr algn="l">
              <a:lnSpc>
                <a:spcPct val="150000"/>
              </a:lnSpc>
            </a:pPr>
            <a:r>
              <a:t>- colspan: </a:t>
            </a:r>
            <a:r>
              <a:rPr b="0"/>
              <a:t>Specifies the number of columns a header cell should span</a:t>
            </a:r>
          </a:p>
          <a:p>
            <a:pPr algn="l">
              <a:lnSpc>
                <a:spcPct val="150000"/>
              </a:lnSpc>
            </a:pPr>
            <a:r>
              <a:t>- rowspan: </a:t>
            </a:r>
            <a:r>
              <a:rPr b="0"/>
              <a:t>Specifies the number of rows a header cell should span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Tables</a:t>
            </a:r>
          </a:p>
        </p:txBody>
      </p:sp>
      <p:sp>
        <p:nvSpPr>
          <p:cNvPr id="152" name="When to use?…"/>
          <p:cNvSpPr txBox="1"/>
          <p:nvPr/>
        </p:nvSpPr>
        <p:spPr>
          <a:xfrm>
            <a:off x="872540" y="2581555"/>
            <a:ext cx="6870193" cy="1009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t>When to use?</a:t>
            </a:r>
          </a:p>
          <a:p>
            <a:pPr algn="l">
              <a:lnSpc>
                <a:spcPct val="150000"/>
              </a:lnSpc>
            </a:pPr>
            <a:r>
              <a:t>- HTML tables should be used for tabular data </a:t>
            </a:r>
          </a:p>
        </p:txBody>
      </p:sp>
      <p:sp>
        <p:nvSpPr>
          <p:cNvPr id="153" name="When not?…"/>
          <p:cNvSpPr txBox="1"/>
          <p:nvPr/>
        </p:nvSpPr>
        <p:spPr>
          <a:xfrm>
            <a:off x="923340" y="4373782"/>
            <a:ext cx="9700849" cy="3749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t>When not?</a:t>
            </a:r>
          </a:p>
          <a:p>
            <a:pPr algn="l">
              <a:lnSpc>
                <a:spcPct val="150000"/>
              </a:lnSpc>
            </a:pPr>
            <a:r>
              <a:t>Don’t use tables for creating layouts of the page</a:t>
            </a:r>
          </a:p>
          <a:p>
            <a:pPr algn="l">
              <a:lnSpc>
                <a:spcPct val="150000"/>
              </a:lnSpc>
            </a:pPr>
          </a:p>
          <a:p>
            <a:pPr algn="l">
              <a:lnSpc>
                <a:spcPct val="150000"/>
              </a:lnSpc>
            </a:pPr>
            <a:r>
              <a:t>Reason?</a:t>
            </a:r>
          </a:p>
          <a:p>
            <a:pPr lvl="1" marL="6876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Layout tables reduce accessibility for visually impaired users</a:t>
            </a:r>
          </a:p>
          <a:p>
            <a:pPr lvl="1" marL="6876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Tables produce tag soup</a:t>
            </a:r>
          </a:p>
          <a:p>
            <a:pPr lvl="1" marL="6876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Tables are not automatically responsive</a:t>
            </a:r>
          </a:p>
        </p:txBody>
      </p:sp>
      <p:sp>
        <p:nvSpPr>
          <p:cNvPr id="154" name="Dingbat Check"/>
          <p:cNvSpPr/>
          <p:nvPr/>
        </p:nvSpPr>
        <p:spPr>
          <a:xfrm>
            <a:off x="8620229" y="2289896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Dingbat X"/>
          <p:cNvSpPr/>
          <p:nvPr/>
        </p:nvSpPr>
        <p:spPr>
          <a:xfrm>
            <a:off x="8540485" y="4295260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et’s practice"/>
          <p:cNvSpPr txBox="1"/>
          <p:nvPr>
            <p:ph type="title"/>
          </p:nvPr>
        </p:nvSpPr>
        <p:spPr>
          <a:xfrm>
            <a:off x="952500" y="3302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Let’s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60" name="Forms are one of the main points of interaction between a user and a web site or application. They allow user to input some data and pass it to server"/>
          <p:cNvSpPr txBox="1"/>
          <p:nvPr/>
        </p:nvSpPr>
        <p:spPr>
          <a:xfrm>
            <a:off x="1384821" y="2758246"/>
            <a:ext cx="10235159" cy="67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Forms</a:t>
            </a:r>
            <a:r>
              <a:t> are one of the main points of interaction between a user and a web site or application. They allow user to input some data and pass it to server</a:t>
            </a:r>
          </a:p>
        </p:txBody>
      </p:sp>
      <p:pic>
        <p:nvPicPr>
          <p:cNvPr id="161" name="Screen Shot 2020-03-12 at 5.17.59 PM.png" descr="Screen Shot 2020-03-12 at 5.17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439" y="3867861"/>
            <a:ext cx="11475230" cy="4399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ow forms work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forms work ?</a:t>
            </a:r>
          </a:p>
        </p:txBody>
      </p:sp>
      <p:pic>
        <p:nvPicPr>
          <p:cNvPr id="164" name="Screen Shot 2020-03-12 at 5.10.18 PM.png" descr="Screen Shot 2020-03-12 at 5.10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" y="4078920"/>
            <a:ext cx="10789350" cy="434141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o add a form to website just use &lt;form&gt; tag"/>
          <p:cNvSpPr txBox="1"/>
          <p:nvPr/>
        </p:nvSpPr>
        <p:spPr>
          <a:xfrm>
            <a:off x="2658871" y="2817470"/>
            <a:ext cx="66202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 add a form to website just use &lt;form&gt; 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