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ClrTx/>
              <a:buSzTx/>
              <a:buFontTx/>
              <a:buNone/>
              <a:defRPr sz="3700"/>
            </a:lvl1pPr>
            <a:lvl2pPr marL="0" indent="0" algn="ctr">
              <a:spcBef>
                <a:spcPts val="0"/>
              </a:spcBef>
              <a:buClrTx/>
              <a:buSzTx/>
              <a:buFontTx/>
              <a:buNone/>
              <a:defRPr sz="3700"/>
            </a:lvl2pPr>
            <a:lvl3pPr marL="0" indent="0" algn="ctr">
              <a:spcBef>
                <a:spcPts val="0"/>
              </a:spcBef>
              <a:buClrTx/>
              <a:buSzTx/>
              <a:buFontTx/>
              <a:buNone/>
              <a:defRPr sz="3700"/>
            </a:lvl3pPr>
            <a:lvl4pPr marL="0" indent="0" algn="ctr">
              <a:spcBef>
                <a:spcPts val="0"/>
              </a:spcBef>
              <a:buClrTx/>
              <a:buSzTx/>
              <a:buFontTx/>
              <a:buNone/>
              <a:defRPr sz="3700"/>
            </a:lvl4pPr>
            <a:lvl5pPr marL="0" indent="0" algn="ctr">
              <a:spcBef>
                <a:spcPts val="0"/>
              </a:spcBef>
              <a:buClrTx/>
              <a:buSzTx/>
              <a:buFont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Font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ClrTx/>
              <a:buSzTx/>
              <a:buFont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2088" y="289099"/>
            <a:ext cx="9753603" cy="6505789"/>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FontTx/>
              <a:buNone/>
              <a:defRPr sz="3700"/>
            </a:lvl1pPr>
            <a:lvl2pPr marL="0" indent="0" algn="ctr">
              <a:spcBef>
                <a:spcPts val="0"/>
              </a:spcBef>
              <a:buClrTx/>
              <a:buSzTx/>
              <a:buFontTx/>
              <a:buNone/>
              <a:defRPr sz="3700"/>
            </a:lvl2pPr>
            <a:lvl3pPr marL="0" indent="0" algn="ctr">
              <a:spcBef>
                <a:spcPts val="0"/>
              </a:spcBef>
              <a:buClrTx/>
              <a:buSzTx/>
              <a:buFontTx/>
              <a:buNone/>
              <a:defRPr sz="3700"/>
            </a:lvl3pPr>
            <a:lvl4pPr marL="0" indent="0" algn="ctr">
              <a:spcBef>
                <a:spcPts val="0"/>
              </a:spcBef>
              <a:buClrTx/>
              <a:buSzTx/>
              <a:buFontTx/>
              <a:buNone/>
              <a:defRPr sz="3700"/>
            </a:lvl4pPr>
            <a:lvl5pPr marL="0" indent="0" algn="ctr">
              <a:spcBef>
                <a:spcPts val="0"/>
              </a:spcBef>
              <a:buClrTx/>
              <a:buSzTx/>
              <a:buFont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2263775" y="613833"/>
            <a:ext cx="12401550" cy="82677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FontTx/>
              <a:buNone/>
              <a:defRPr sz="3700"/>
            </a:lvl1pPr>
            <a:lvl2pPr marL="0" indent="0" algn="ctr">
              <a:spcBef>
                <a:spcPts val="0"/>
              </a:spcBef>
              <a:buClrTx/>
              <a:buSzTx/>
              <a:buFontTx/>
              <a:buNone/>
              <a:defRPr sz="3700"/>
            </a:lvl2pPr>
            <a:lvl3pPr marL="0" indent="0" algn="ctr">
              <a:spcBef>
                <a:spcPts val="0"/>
              </a:spcBef>
              <a:buClrTx/>
              <a:buSzTx/>
              <a:buFontTx/>
              <a:buNone/>
              <a:defRPr sz="3700"/>
            </a:lvl3pPr>
            <a:lvl4pPr marL="0" indent="0" algn="ctr">
              <a:spcBef>
                <a:spcPts val="0"/>
              </a:spcBef>
              <a:buClrTx/>
              <a:buSzTx/>
              <a:buFontTx/>
              <a:buNone/>
              <a:defRPr sz="3700"/>
            </a:lvl4pPr>
            <a:lvl5pPr marL="0" indent="0" algn="ctr">
              <a:spcBef>
                <a:spcPts val="0"/>
              </a:spcBef>
              <a:buClrTx/>
              <a:buSzTx/>
              <a:buFont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4086225" y="2586566"/>
            <a:ext cx="9429750" cy="6286501"/>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14"/>
          </p:nvPr>
        </p:nvSpPr>
        <p:spPr>
          <a:xfrm>
            <a:off x="6502400" y="889000"/>
            <a:ext cx="5867400" cy="3911601"/>
          </a:xfrm>
          <a:prstGeom prst="rect">
            <a:avLst/>
          </a:prstGeom>
        </p:spPr>
        <p:txBody>
          <a:bodyPr lIns="91439" tIns="45719" rIns="91439" bIns="45719" anchor="t">
            <a:noAutofit/>
          </a:bodyPr>
          <a:lstStyle/>
          <a:p>
            <a:pPr/>
          </a:p>
        </p:txBody>
      </p:sp>
      <p:sp>
        <p:nvSpPr>
          <p:cNvPr id="85" name="Image"/>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9pPr>
    </p:titleStyle>
    <p:bodyStyle>
      <a:lvl1pPr marL="544275" marR="0" indent="-544275"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Helvetica Neue"/>
          <a:ea typeface="Helvetica Neue"/>
          <a:cs typeface="Helvetica Neue"/>
          <a:sym typeface="Helvetica Neue"/>
        </a:defRPr>
      </a:lvl1pPr>
      <a:lvl2pPr marL="988775" marR="0" indent="-544275"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Helvetica Neue"/>
          <a:ea typeface="Helvetica Neue"/>
          <a:cs typeface="Helvetica Neue"/>
          <a:sym typeface="Helvetica Neue"/>
        </a:defRPr>
      </a:lvl2pPr>
      <a:lvl3pPr marL="1433275" marR="0" indent="-544275"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Helvetica Neue"/>
          <a:ea typeface="Helvetica Neue"/>
          <a:cs typeface="Helvetica Neue"/>
          <a:sym typeface="Helvetica Neue"/>
        </a:defRPr>
      </a:lvl3pPr>
      <a:lvl4pPr marL="18777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Helvetica Neue"/>
          <a:ea typeface="Helvetica Neue"/>
          <a:cs typeface="Helvetica Neue"/>
          <a:sym typeface="Helvetica Neue"/>
        </a:defRPr>
      </a:lvl4pPr>
      <a:lvl5pPr marL="23222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Helvetica Neue"/>
          <a:ea typeface="Helvetica Neue"/>
          <a:cs typeface="Helvetica Neue"/>
          <a:sym typeface="Helvetica Neue"/>
        </a:defRPr>
      </a:lvl5pPr>
      <a:lvl6pPr marL="27667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Helvetica Neue"/>
          <a:ea typeface="Helvetica Neue"/>
          <a:cs typeface="Helvetica Neue"/>
          <a:sym typeface="Helvetica Neue"/>
        </a:defRPr>
      </a:lvl6pPr>
      <a:lvl7pPr marL="32112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Helvetica Neue"/>
          <a:ea typeface="Helvetica Neue"/>
          <a:cs typeface="Helvetica Neue"/>
          <a:sym typeface="Helvetica Neue"/>
        </a:defRPr>
      </a:lvl7pPr>
      <a:lvl8pPr marL="36557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Helvetica Neue"/>
          <a:ea typeface="Helvetica Neue"/>
          <a:cs typeface="Helvetica Neue"/>
          <a:sym typeface="Helvetica Neue"/>
        </a:defRPr>
      </a:lvl8pPr>
      <a:lvl9pPr marL="41002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css-tricks.com/fighting-the-space-between-inline-block-elements/"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 Id="rId3" Type="http://schemas.openxmlformats.org/officeDocument/2006/relationships/hyperlink" Target="https://www.internetingishard.com/html-and-css/floats/"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 Id="rId3" Type="http://schemas.openxmlformats.org/officeDocument/2006/relationships/hyperlink" Target="https://www.internetingishard.com/html-and-css/css-box-model/#changing-box-behavior"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meyerweb.com/eric/tools/css/reset/" TargetMode="External"/><Relationship Id="rId3" Type="http://schemas.openxmlformats.org/officeDocument/2006/relationships/hyperlink" Target="http://nicolasgallagher.com/about-normalize-css/" TargetMode="External"/><Relationship Id="rId4" Type="http://schemas.openxmlformats.org/officeDocument/2006/relationships/hyperlink" Target="https://www.w3schools.com/html/html5_semantic_elements.asp" TargetMode="External"/><Relationship Id="rId5" Type="http://schemas.openxmlformats.org/officeDocument/2006/relationships/hyperlink" Target="https://guide.freecodecamp.org/html/html5-semantic-elements/" TargetMode="External"/><Relationship Id="rId6" Type="http://schemas.openxmlformats.org/officeDocument/2006/relationships/hyperlink" Target="https://css-tricks.com/all-about-floats/" TargetMode="External"/><Relationship Id="rId7" Type="http://schemas.openxmlformats.org/officeDocument/2006/relationships/hyperlink" Target="https://css-tricks.com/snippets/css/a-guide-to-flexbox/" TargetMode="External"/><Relationship Id="rId8" Type="http://schemas.openxmlformats.org/officeDocument/2006/relationships/hyperlink" Target="https://flexboxfroggy.com/#ru" TargetMode="External"/><Relationship Id="rId9" Type="http://schemas.openxmlformats.org/officeDocument/2006/relationships/hyperlink" Target="http://www.flexboxdefense.com/"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http://necolas.github.io/normalize.css/" TargetMode="External"/><Relationship Id="rId4" Type="http://schemas.openxmlformats.org/officeDocument/2006/relationships/hyperlink" Target="https://meyerweb.com/eric/tools/css/reset/"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gif"/></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Lesson - 6"/>
          <p:cNvSpPr txBox="1"/>
          <p:nvPr>
            <p:ph type="ctrTitle"/>
          </p:nvPr>
        </p:nvSpPr>
        <p:spPr>
          <a:prstGeom prst="rect">
            <a:avLst/>
          </a:prstGeom>
        </p:spPr>
        <p:txBody>
          <a:bodyPr/>
          <a:lstStyle/>
          <a:p>
            <a:pPr lvl="1"/>
            <a:r>
              <a:t>Lesson - 6</a:t>
            </a:r>
          </a:p>
        </p:txBody>
      </p:sp>
      <p:sp>
        <p:nvSpPr>
          <p:cNvPr id="120" name="CSS. Introduction…"/>
          <p:cNvSpPr txBox="1"/>
          <p:nvPr>
            <p:ph type="subTitle" sz="quarter" idx="1"/>
          </p:nvPr>
        </p:nvSpPr>
        <p:spPr>
          <a:prstGeom prst="rect">
            <a:avLst/>
          </a:prstGeom>
        </p:spPr>
        <p:txBody>
          <a:bodyPr/>
          <a:lstStyle/>
          <a:p>
            <a:pPr defTabSz="537463">
              <a:defRPr sz="3404"/>
            </a:pPr>
            <a:r>
              <a:t>CSS. Introduction</a:t>
            </a:r>
          </a:p>
          <a:p>
            <a:pPr defTabSz="537463">
              <a:defRPr sz="3404"/>
            </a:pPr>
            <a:r>
              <a:t>Part - 2</a:t>
            </a:r>
          </a:p>
        </p:txBody>
      </p:sp>
      <p:sp>
        <p:nvSpPr>
          <p:cNvPr id="121" name="SkillUp by Dobrea Vladislav"/>
          <p:cNvSpPr txBox="1"/>
          <p:nvPr/>
        </p:nvSpPr>
        <p:spPr>
          <a:xfrm>
            <a:off x="8779764" y="8913470"/>
            <a:ext cx="408127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SkillUp by Dobrea Vladislav</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The Whitespace problem"/>
          <p:cNvSpPr txBox="1"/>
          <p:nvPr>
            <p:ph type="title"/>
          </p:nvPr>
        </p:nvSpPr>
        <p:spPr>
          <a:prstGeom prst="rect">
            <a:avLst/>
          </a:prstGeom>
        </p:spPr>
        <p:txBody>
          <a:bodyPr/>
          <a:lstStyle>
            <a:lvl1pPr defTabSz="543305">
              <a:defRPr sz="7440"/>
            </a:lvl1pPr>
          </a:lstStyle>
          <a:p>
            <a:pPr/>
            <a:r>
              <a:t>The Whitespace problem</a:t>
            </a:r>
          </a:p>
        </p:txBody>
      </p:sp>
      <p:sp>
        <p:nvSpPr>
          <p:cNvPr id="156" name="This isn't a &quot;bug&quot; (I don't think). It's just the way setting elements on a line works. You want spaces between words that you type to be spaces right? The spaces between these blocks are just like spaces between words. That's not to say the spec couldn't be updated to say that spaces between inline-block elements should be nothing, but I'm fairly certain that is a huge can of worms that is unlikely to ever happen."/>
          <p:cNvSpPr txBox="1"/>
          <p:nvPr/>
        </p:nvSpPr>
        <p:spPr>
          <a:xfrm>
            <a:off x="1067843" y="4207525"/>
            <a:ext cx="10869114" cy="214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50000"/>
              </a:lnSpc>
              <a:defRPr b="0" sz="1920">
                <a:solidFill>
                  <a:srgbClr val="2E2F3E"/>
                </a:solidFill>
                <a:latin typeface="Helvetica"/>
                <a:ea typeface="Helvetica"/>
                <a:cs typeface="Helvetica"/>
                <a:sym typeface="Helvetica"/>
              </a:defRPr>
            </a:pPr>
            <a:r>
              <a:t>This isn't a </a:t>
            </a:r>
            <a:r>
              <a:rPr b="1"/>
              <a:t>"bug"</a:t>
            </a:r>
            <a:r>
              <a:t> (I don't think). It's just the way setting elements on a line works. You want spaces between words that you type to be spaces right? The spaces between these blocks are just like spaces between words. That's not to say the spec couldn't be updated to say that spaces between inline-block elements should be nothing, but I'm fairly certain that is a huge can of worms that is unlikely to ever happen.</a:t>
            </a:r>
          </a:p>
        </p:txBody>
      </p:sp>
      <p:sp>
        <p:nvSpPr>
          <p:cNvPr id="157" name="Here's the deal: a series of inline-block elements formatted like you normally format HTML will have spaces in between them."/>
          <p:cNvSpPr txBox="1"/>
          <p:nvPr/>
        </p:nvSpPr>
        <p:spPr>
          <a:xfrm>
            <a:off x="1030288" y="2494274"/>
            <a:ext cx="9872113" cy="8339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50000"/>
              </a:lnSpc>
              <a:defRPr b="0" sz="1920">
                <a:solidFill>
                  <a:srgbClr val="2E2F3E"/>
                </a:solidFill>
                <a:latin typeface="Helvetica"/>
                <a:ea typeface="Helvetica"/>
                <a:cs typeface="Helvetica"/>
                <a:sym typeface="Helvetica"/>
              </a:defRPr>
            </a:pPr>
            <a:r>
              <a:t>Here's the deal: a series of </a:t>
            </a:r>
            <a:r>
              <a:rPr>
                <a:latin typeface="Menlo"/>
                <a:ea typeface="Menlo"/>
                <a:cs typeface="Menlo"/>
                <a:sym typeface="Menlo"/>
              </a:rPr>
              <a:t>inline-block</a:t>
            </a:r>
            <a:r>
              <a:t> elements formatted like you normally format HTML will have spaces in between them.</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How to solve it?"/>
          <p:cNvSpPr txBox="1"/>
          <p:nvPr>
            <p:ph type="title"/>
          </p:nvPr>
        </p:nvSpPr>
        <p:spPr>
          <a:prstGeom prst="rect">
            <a:avLst/>
          </a:prstGeom>
        </p:spPr>
        <p:txBody>
          <a:bodyPr/>
          <a:lstStyle/>
          <a:p>
            <a:pPr/>
            <a:r>
              <a:t>How to solve it?</a:t>
            </a:r>
          </a:p>
        </p:txBody>
      </p:sp>
      <p:sp>
        <p:nvSpPr>
          <p:cNvPr id="160" name="1. Remove the spaces…"/>
          <p:cNvSpPr txBox="1"/>
          <p:nvPr/>
        </p:nvSpPr>
        <p:spPr>
          <a:xfrm>
            <a:off x="3595979" y="3550212"/>
            <a:ext cx="5812842" cy="26531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algn="just">
              <a:lnSpc>
                <a:spcPct val="150000"/>
              </a:lnSpc>
            </a:pPr>
            <a:r>
              <a:t>1. Remove the spaces</a:t>
            </a:r>
          </a:p>
          <a:p>
            <a:pPr lvl="1" algn="just">
              <a:lnSpc>
                <a:spcPct val="150000"/>
              </a:lnSpc>
            </a:pPr>
            <a:r>
              <a:t>2. Negative margin</a:t>
            </a:r>
          </a:p>
          <a:p>
            <a:pPr lvl="1" algn="just">
              <a:lnSpc>
                <a:spcPct val="150000"/>
              </a:lnSpc>
            </a:pPr>
            <a:r>
              <a:t>3. Skip the closing tag</a:t>
            </a:r>
          </a:p>
          <a:p>
            <a:pPr lvl="1" algn="just">
              <a:lnSpc>
                <a:spcPct val="150000"/>
              </a:lnSpc>
            </a:pPr>
            <a:r>
              <a:t>4. Set the font size to zero</a:t>
            </a:r>
          </a:p>
          <a:p>
            <a:pPr lvl="1" algn="just">
              <a:lnSpc>
                <a:spcPct val="150000"/>
              </a:lnSpc>
            </a:pPr>
            <a:r>
              <a:t>5. Use other approach for layout (flex)</a:t>
            </a:r>
          </a:p>
        </p:txBody>
      </p:sp>
      <p:sp>
        <p:nvSpPr>
          <p:cNvPr id="161" name="Check this article"/>
          <p:cNvSpPr txBox="1"/>
          <p:nvPr/>
        </p:nvSpPr>
        <p:spPr>
          <a:xfrm>
            <a:off x="531034" y="8779266"/>
            <a:ext cx="2653589"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hlinkClick r:id="rId2" invalidUrl="" action="" tgtFrame="" tooltip="" history="1" highlightClick="0" endSnd="0"/>
              </a:defRPr>
            </a:lvl1pPr>
          </a:lstStyle>
          <a:p>
            <a:pPr>
              <a:defRPr u="none"/>
            </a:pPr>
            <a:r>
              <a:rPr u="sng">
                <a:hlinkClick r:id="rId2" invalidUrl="" action="" tgtFrame="" tooltip="" history="1" highlightClick="0" endSnd="0"/>
              </a:rPr>
              <a:t>Check this article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Let’s practice"/>
          <p:cNvSpPr txBox="1"/>
          <p:nvPr>
            <p:ph type="title"/>
          </p:nvPr>
        </p:nvSpPr>
        <p:spPr>
          <a:xfrm>
            <a:off x="1269999" y="2781536"/>
            <a:ext cx="10464801" cy="3302001"/>
          </a:xfrm>
          <a:prstGeom prst="rect">
            <a:avLst/>
          </a:prstGeom>
        </p:spPr>
        <p:txBody>
          <a:bodyPr/>
          <a:lstStyle/>
          <a:p>
            <a:pPr/>
            <a:r>
              <a:t>Let’s practice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Layouts"/>
          <p:cNvSpPr txBox="1"/>
          <p:nvPr>
            <p:ph type="title"/>
          </p:nvPr>
        </p:nvSpPr>
        <p:spPr>
          <a:prstGeom prst="rect">
            <a:avLst/>
          </a:prstGeom>
        </p:spPr>
        <p:txBody>
          <a:bodyPr/>
          <a:lstStyle/>
          <a:p>
            <a:pPr/>
            <a:r>
              <a:t>Layouts</a:t>
            </a:r>
          </a:p>
        </p:txBody>
      </p:sp>
      <p:pic>
        <p:nvPicPr>
          <p:cNvPr id="166" name="Screen Shot 2020-03-25 at 6.16.34 PM.png" descr="Screen Shot 2020-03-25 at 6.16.34 PM.png"/>
          <p:cNvPicPr>
            <a:picLocks noChangeAspect="1"/>
          </p:cNvPicPr>
          <p:nvPr/>
        </p:nvPicPr>
        <p:blipFill>
          <a:blip r:embed="rId2">
            <a:extLst/>
          </a:blip>
          <a:stretch>
            <a:fillRect/>
          </a:stretch>
        </p:blipFill>
        <p:spPr>
          <a:xfrm>
            <a:off x="3915912" y="3206277"/>
            <a:ext cx="8707888" cy="4552673"/>
          </a:xfrm>
          <a:prstGeom prst="rect">
            <a:avLst/>
          </a:prstGeom>
          <a:ln w="12700">
            <a:miter lim="400000"/>
          </a:ln>
        </p:spPr>
      </p:pic>
      <p:sp>
        <p:nvSpPr>
          <p:cNvPr id="167" name="Header…"/>
          <p:cNvSpPr txBox="1"/>
          <p:nvPr/>
        </p:nvSpPr>
        <p:spPr>
          <a:xfrm>
            <a:off x="766647" y="3796566"/>
            <a:ext cx="2343913" cy="337209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200000"/>
              </a:lnSpc>
            </a:pPr>
            <a:r>
              <a:t>Header</a:t>
            </a:r>
          </a:p>
          <a:p>
            <a:pPr>
              <a:lnSpc>
                <a:spcPct val="200000"/>
              </a:lnSpc>
            </a:pPr>
            <a:r>
              <a:t>Navigation Bar</a:t>
            </a:r>
          </a:p>
          <a:p>
            <a:pPr>
              <a:lnSpc>
                <a:spcPct val="200000"/>
              </a:lnSpc>
            </a:pPr>
            <a:r>
              <a:t>Content</a:t>
            </a:r>
          </a:p>
          <a:p>
            <a:pPr>
              <a:lnSpc>
                <a:spcPct val="200000"/>
              </a:lnSpc>
            </a:pPr>
            <a:r>
              <a:t>Columns</a:t>
            </a:r>
          </a:p>
          <a:p>
            <a:pPr>
              <a:lnSpc>
                <a:spcPct val="200000"/>
              </a:lnSpc>
            </a:pPr>
            <a:r>
              <a:t>Footer</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Table Layout"/>
          <p:cNvSpPr txBox="1"/>
          <p:nvPr>
            <p:ph type="title"/>
          </p:nvPr>
        </p:nvSpPr>
        <p:spPr>
          <a:prstGeom prst="rect">
            <a:avLst/>
          </a:prstGeom>
        </p:spPr>
        <p:txBody>
          <a:bodyPr/>
          <a:lstStyle/>
          <a:p>
            <a:pPr/>
            <a:r>
              <a:t>Table Layout</a:t>
            </a:r>
          </a:p>
        </p:txBody>
      </p:sp>
      <p:pic>
        <p:nvPicPr>
          <p:cNvPr id="170" name="Screen Shot 2020-03-25 at 6.16.06 PM.png" descr="Screen Shot 2020-03-25 at 6.16.06 PM.png"/>
          <p:cNvPicPr>
            <a:picLocks noChangeAspect="1"/>
          </p:cNvPicPr>
          <p:nvPr/>
        </p:nvPicPr>
        <p:blipFill>
          <a:blip r:embed="rId2">
            <a:extLst/>
          </a:blip>
          <a:stretch>
            <a:fillRect/>
          </a:stretch>
        </p:blipFill>
        <p:spPr>
          <a:xfrm>
            <a:off x="2311952" y="2607588"/>
            <a:ext cx="10642601" cy="58039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Float - the ugly one"/>
          <p:cNvSpPr txBox="1"/>
          <p:nvPr>
            <p:ph type="title"/>
          </p:nvPr>
        </p:nvSpPr>
        <p:spPr>
          <a:prstGeom prst="rect">
            <a:avLst/>
          </a:prstGeom>
        </p:spPr>
        <p:txBody>
          <a:bodyPr/>
          <a:lstStyle/>
          <a:p>
            <a:pPr/>
            <a:r>
              <a:t>Float - the ugly one</a:t>
            </a:r>
          </a:p>
        </p:txBody>
      </p:sp>
      <p:pic>
        <p:nvPicPr>
          <p:cNvPr id="173" name="Screen Shot 2020-03-25 at 6.20.19 PM.png" descr="Screen Shot 2020-03-25 at 6.20.19 PM.png"/>
          <p:cNvPicPr>
            <a:picLocks noChangeAspect="1"/>
          </p:cNvPicPr>
          <p:nvPr/>
        </p:nvPicPr>
        <p:blipFill>
          <a:blip r:embed="rId2">
            <a:extLst/>
          </a:blip>
          <a:stretch>
            <a:fillRect/>
          </a:stretch>
        </p:blipFill>
        <p:spPr>
          <a:xfrm>
            <a:off x="2273825" y="2485913"/>
            <a:ext cx="9372601" cy="55626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Flexbox"/>
          <p:cNvSpPr txBox="1"/>
          <p:nvPr>
            <p:ph type="title"/>
          </p:nvPr>
        </p:nvSpPr>
        <p:spPr>
          <a:prstGeom prst="rect">
            <a:avLst/>
          </a:prstGeom>
        </p:spPr>
        <p:txBody>
          <a:bodyPr/>
          <a:lstStyle/>
          <a:p>
            <a:pPr/>
            <a:r>
              <a:t>Flexbox</a:t>
            </a:r>
          </a:p>
        </p:txBody>
      </p:sp>
      <p:pic>
        <p:nvPicPr>
          <p:cNvPr id="176" name="Screen Shot 2020-03-25 at 6.20.46 PM.png" descr="Screen Shot 2020-03-25 at 6.20.46 PM.png"/>
          <p:cNvPicPr>
            <a:picLocks noChangeAspect="1"/>
          </p:cNvPicPr>
          <p:nvPr/>
        </p:nvPicPr>
        <p:blipFill>
          <a:blip r:embed="rId2">
            <a:extLst/>
          </a:blip>
          <a:stretch>
            <a:fillRect/>
          </a:stretch>
        </p:blipFill>
        <p:spPr>
          <a:xfrm>
            <a:off x="2704389" y="3979985"/>
            <a:ext cx="7596022" cy="4865355"/>
          </a:xfrm>
          <a:prstGeom prst="rect">
            <a:avLst/>
          </a:prstGeom>
          <a:ln w="12700">
            <a:miter lim="400000"/>
          </a:ln>
        </p:spPr>
      </p:pic>
      <p:sp>
        <p:nvSpPr>
          <p:cNvPr id="177" name="The “Flexible Box” or “Flexbox” layout mode offers an alternative to Floats for defining the overall appearance of a web page. Whereas floats only let us horizontally position our boxes, flexbox gives us complete control over the alignment, direction, order, and size of our boxes."/>
          <p:cNvSpPr txBox="1"/>
          <p:nvPr/>
        </p:nvSpPr>
        <p:spPr>
          <a:xfrm>
            <a:off x="2002111" y="2570409"/>
            <a:ext cx="9000578" cy="97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4300"/>
              </a:lnSpc>
              <a:defRPr b="0" sz="1800">
                <a:latin typeface="Times"/>
                <a:ea typeface="Times"/>
                <a:cs typeface="Times"/>
                <a:sym typeface="Times"/>
              </a:defRPr>
            </a:pPr>
            <a:r>
              <a:t>The “Flexible Box” or “Flexbox” layout mode offers an alternative to </a:t>
            </a:r>
            <a:r>
              <a:rPr>
                <a:hlinkClick r:id="rId3" invalidUrl="" action="" tgtFrame="" tooltip="" history="1" highlightClick="0" endSnd="0"/>
              </a:rPr>
              <a:t>Floats</a:t>
            </a:r>
            <a:r>
              <a:t> for defining the overall appearance of a web page. Whereas floats only let us horizontally position our boxes, flexbox gives us </a:t>
            </a:r>
            <a:r>
              <a:rPr i="1"/>
              <a:t>complete</a:t>
            </a:r>
            <a:r>
              <a:t> control over the alignment, direction, order, and size of our boxes.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erminology"/>
          <p:cNvSpPr txBox="1"/>
          <p:nvPr>
            <p:ph type="title"/>
          </p:nvPr>
        </p:nvSpPr>
        <p:spPr>
          <a:prstGeom prst="rect">
            <a:avLst/>
          </a:prstGeom>
        </p:spPr>
        <p:txBody>
          <a:bodyPr/>
          <a:lstStyle/>
          <a:p>
            <a:pPr/>
            <a:r>
              <a:t>Terminology</a:t>
            </a:r>
          </a:p>
        </p:txBody>
      </p:sp>
      <p:pic>
        <p:nvPicPr>
          <p:cNvPr id="180" name="Screen Shot 2020-03-25 at 6.22.30 PM.png" descr="Screen Shot 2020-03-25 at 6.22.30 PM.png"/>
          <p:cNvPicPr>
            <a:picLocks noChangeAspect="1"/>
          </p:cNvPicPr>
          <p:nvPr/>
        </p:nvPicPr>
        <p:blipFill>
          <a:blip r:embed="rId2">
            <a:extLst/>
          </a:blip>
          <a:srcRect l="0" t="0" r="0" b="0"/>
          <a:stretch>
            <a:fillRect/>
          </a:stretch>
        </p:blipFill>
        <p:spPr>
          <a:xfrm>
            <a:off x="634500" y="4319354"/>
            <a:ext cx="12166601" cy="5422901"/>
          </a:xfrm>
          <a:prstGeom prst="rect">
            <a:avLst/>
          </a:prstGeom>
          <a:ln w="12700">
            <a:miter lim="400000"/>
          </a:ln>
        </p:spPr>
      </p:pic>
      <p:sp>
        <p:nvSpPr>
          <p:cNvPr id="181" name="The first step in using flexbox is to turn one of our HTML elements into a flex container. We do this with the display property, which should be familiar from the CSS Box Model chapter. By giving it a value of flex, we’re telling the browser that everything in the box should be rendered with flexbox instead of the default box model."/>
          <p:cNvSpPr txBox="1"/>
          <p:nvPr/>
        </p:nvSpPr>
        <p:spPr>
          <a:xfrm>
            <a:off x="972043" y="2695101"/>
            <a:ext cx="10662202" cy="96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defRPr b="0" sz="1700">
                <a:latin typeface="Times"/>
                <a:ea typeface="Times"/>
                <a:cs typeface="Times"/>
                <a:sym typeface="Times"/>
              </a:defRPr>
            </a:pPr>
            <a:r>
              <a:t>The first step in using flexbox is to turn one of our HTML elements into a flex </a:t>
            </a:r>
            <a:r>
              <a:rPr b="1"/>
              <a:t>container</a:t>
            </a:r>
            <a:r>
              <a:t>. We do this with the display property, which should be familiar from the </a:t>
            </a:r>
            <a:r>
              <a:rPr>
                <a:hlinkClick r:id="rId3" invalidUrl="" action="" tgtFrame="" tooltip="" history="1" highlightClick="0" endSnd="0"/>
              </a:rPr>
              <a:t>CSS Box Model</a:t>
            </a:r>
            <a:r>
              <a:t> chapter. By giving it a value of flex, we’re telling the browser that everything in the box should be rendered with flexbox instead of the default box model.</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Container VS item"/>
          <p:cNvSpPr txBox="1"/>
          <p:nvPr>
            <p:ph type="title"/>
          </p:nvPr>
        </p:nvSpPr>
        <p:spPr>
          <a:prstGeom prst="rect">
            <a:avLst/>
          </a:prstGeom>
        </p:spPr>
        <p:txBody>
          <a:bodyPr/>
          <a:lstStyle/>
          <a:p>
            <a:pPr/>
            <a:r>
              <a:t>Container VS item</a:t>
            </a:r>
          </a:p>
        </p:txBody>
      </p:sp>
      <p:pic>
        <p:nvPicPr>
          <p:cNvPr id="184" name="Screen Shot 2020-03-25 at 6.23.59 PM.png" descr="Screen Shot 2020-03-25 at 6.23.59 PM.png"/>
          <p:cNvPicPr>
            <a:picLocks noChangeAspect="1"/>
          </p:cNvPicPr>
          <p:nvPr/>
        </p:nvPicPr>
        <p:blipFill>
          <a:blip r:embed="rId2">
            <a:extLst/>
          </a:blip>
          <a:stretch>
            <a:fillRect/>
          </a:stretch>
        </p:blipFill>
        <p:spPr>
          <a:xfrm>
            <a:off x="1416387" y="2631264"/>
            <a:ext cx="10172026" cy="4134740"/>
          </a:xfrm>
          <a:prstGeom prst="rect">
            <a:avLst/>
          </a:prstGeom>
          <a:ln w="12700">
            <a:miter lim="400000"/>
          </a:ln>
        </p:spPr>
      </p:pic>
      <p:sp>
        <p:nvSpPr>
          <p:cNvPr id="185" name="- Order…"/>
          <p:cNvSpPr txBox="1"/>
          <p:nvPr/>
        </p:nvSpPr>
        <p:spPr>
          <a:xfrm>
            <a:off x="8586165" y="6817671"/>
            <a:ext cx="1237793" cy="15571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150000"/>
              </a:lnSpc>
            </a:pPr>
            <a:r>
              <a:t>- Order</a:t>
            </a:r>
          </a:p>
          <a:p>
            <a:pPr algn="l">
              <a:lnSpc>
                <a:spcPct val="150000"/>
              </a:lnSpc>
            </a:pPr>
            <a:r>
              <a:t>- Align</a:t>
            </a:r>
          </a:p>
          <a:p>
            <a:pPr algn="l">
              <a:lnSpc>
                <a:spcPct val="150000"/>
              </a:lnSpc>
            </a:pPr>
            <a:r>
              <a:t>- Flex</a:t>
            </a:r>
          </a:p>
        </p:txBody>
      </p:sp>
      <p:sp>
        <p:nvSpPr>
          <p:cNvPr id="186" name="- Display…"/>
          <p:cNvSpPr txBox="1"/>
          <p:nvPr/>
        </p:nvSpPr>
        <p:spPr>
          <a:xfrm>
            <a:off x="2794392" y="6817671"/>
            <a:ext cx="1728217" cy="15571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150000"/>
              </a:lnSpc>
            </a:pPr>
            <a:r>
              <a:t>- Display</a:t>
            </a:r>
          </a:p>
          <a:p>
            <a:pPr algn="l">
              <a:lnSpc>
                <a:spcPct val="150000"/>
              </a:lnSpc>
            </a:pPr>
            <a:r>
              <a:t>- Direction</a:t>
            </a:r>
          </a:p>
          <a:p>
            <a:pPr algn="l">
              <a:lnSpc>
                <a:spcPct val="150000"/>
              </a:lnSpc>
            </a:pPr>
            <a:r>
              <a:t>- Wrapping</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What to choose?"/>
          <p:cNvSpPr txBox="1"/>
          <p:nvPr>
            <p:ph type="title"/>
          </p:nvPr>
        </p:nvSpPr>
        <p:spPr>
          <a:prstGeom prst="rect">
            <a:avLst/>
          </a:prstGeom>
        </p:spPr>
        <p:txBody>
          <a:bodyPr/>
          <a:lstStyle/>
          <a:p>
            <a:pPr/>
            <a:r>
              <a:t>What to choose?</a:t>
            </a:r>
          </a:p>
        </p:txBody>
      </p:sp>
      <p:pic>
        <p:nvPicPr>
          <p:cNvPr id="189" name="Screen Shot 2020-03-25 at 6.24.44 PM.png" descr="Screen Shot 2020-03-25 at 6.24.44 PM.png"/>
          <p:cNvPicPr>
            <a:picLocks noChangeAspect="1"/>
          </p:cNvPicPr>
          <p:nvPr/>
        </p:nvPicPr>
        <p:blipFill>
          <a:blip r:embed="rId2">
            <a:extLst/>
          </a:blip>
          <a:stretch>
            <a:fillRect/>
          </a:stretch>
        </p:blipFill>
        <p:spPr>
          <a:xfrm>
            <a:off x="76199" y="2984499"/>
            <a:ext cx="12852401" cy="55118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Lesson Plan"/>
          <p:cNvSpPr txBox="1"/>
          <p:nvPr>
            <p:ph type="title"/>
          </p:nvPr>
        </p:nvSpPr>
        <p:spPr>
          <a:prstGeom prst="rect">
            <a:avLst/>
          </a:prstGeom>
        </p:spPr>
        <p:txBody>
          <a:bodyPr/>
          <a:lstStyle/>
          <a:p>
            <a:pPr lvl="1"/>
            <a:r>
              <a:t>Lesson Plan</a:t>
            </a:r>
          </a:p>
        </p:txBody>
      </p:sp>
      <p:sp>
        <p:nvSpPr>
          <p:cNvPr id="124" name="Recap + HW…"/>
          <p:cNvSpPr txBox="1"/>
          <p:nvPr/>
        </p:nvSpPr>
        <p:spPr>
          <a:xfrm>
            <a:off x="4745456" y="3591767"/>
            <a:ext cx="3277363" cy="4297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76250" indent="-476250" algn="l">
              <a:lnSpc>
                <a:spcPct val="150000"/>
              </a:lnSpc>
              <a:buSzPct val="100000"/>
              <a:buAutoNum type="arabicPeriod" startAt="1"/>
            </a:pPr>
            <a:r>
              <a:t>Recap + HW</a:t>
            </a:r>
          </a:p>
          <a:p>
            <a:pPr marL="476250" indent="-476250" algn="l">
              <a:lnSpc>
                <a:spcPct val="150000"/>
              </a:lnSpc>
              <a:buSzPct val="100000"/>
              <a:buAutoNum type="arabicPeriod" startAt="1"/>
            </a:pPr>
            <a:r>
              <a:t>CSS Reset</a:t>
            </a:r>
          </a:p>
          <a:p>
            <a:pPr marL="476250" indent="-476250" algn="l">
              <a:lnSpc>
                <a:spcPct val="150000"/>
              </a:lnSpc>
              <a:buSzPct val="100000"/>
              <a:buAutoNum type="arabicPeriod" startAt="1"/>
            </a:pPr>
            <a:r>
              <a:t>Semantic Layouts</a:t>
            </a:r>
          </a:p>
          <a:p>
            <a:pPr marL="476250" indent="-476250" algn="l">
              <a:lnSpc>
                <a:spcPct val="150000"/>
              </a:lnSpc>
              <a:buSzPct val="100000"/>
              <a:buAutoNum type="arabicPeriod" startAt="1"/>
            </a:pPr>
            <a:r>
              <a:t>Layout Types</a:t>
            </a:r>
          </a:p>
          <a:p>
            <a:pPr marL="476250" indent="-476250" algn="l">
              <a:lnSpc>
                <a:spcPct val="150000"/>
              </a:lnSpc>
              <a:buSzPct val="100000"/>
              <a:buAutoNum type="arabicPeriod" startAt="1"/>
            </a:pPr>
            <a:r>
              <a:t>Flexbox</a:t>
            </a:r>
          </a:p>
          <a:p>
            <a:pPr marL="476250" indent="-476250" algn="l">
              <a:lnSpc>
                <a:spcPct val="150000"/>
              </a:lnSpc>
              <a:buSzPct val="100000"/>
              <a:buAutoNum type="arabicPeriod" startAt="1"/>
            </a:pPr>
          </a:p>
          <a:p>
            <a:pPr marL="476250" indent="-476250" algn="l">
              <a:lnSpc>
                <a:spcPct val="150000"/>
              </a:lnSpc>
              <a:buSzPct val="100000"/>
              <a:buAutoNum type="arabicPeriod" startAt="7"/>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References"/>
          <p:cNvSpPr txBox="1"/>
          <p:nvPr>
            <p:ph type="title"/>
          </p:nvPr>
        </p:nvSpPr>
        <p:spPr>
          <a:prstGeom prst="rect">
            <a:avLst/>
          </a:prstGeom>
        </p:spPr>
        <p:txBody>
          <a:bodyPr/>
          <a:lstStyle/>
          <a:p>
            <a:pPr/>
            <a:r>
              <a:t>References</a:t>
            </a:r>
          </a:p>
        </p:txBody>
      </p:sp>
      <p:sp>
        <p:nvSpPr>
          <p:cNvPr id="192" name="Reset CSS…"/>
          <p:cNvSpPr txBox="1"/>
          <p:nvPr/>
        </p:nvSpPr>
        <p:spPr>
          <a:xfrm>
            <a:off x="2293349" y="2408695"/>
            <a:ext cx="8418102" cy="56362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2" marL="1561048" indent="-291048" algn="l" defTabSz="457200">
              <a:lnSpc>
                <a:spcPts val="3800"/>
              </a:lnSpc>
              <a:spcBef>
                <a:spcPts val="1400"/>
              </a:spcBef>
              <a:buSzPct val="100000"/>
              <a:buAutoNum type="arabicPeriod" startAt="1"/>
              <a:tabLst>
                <a:tab pos="596900" algn="l"/>
                <a:tab pos="914400" algn="l"/>
              </a:tabLst>
              <a:defRPr sz="1766">
                <a:latin typeface="Times"/>
                <a:ea typeface="Times"/>
                <a:cs typeface="Times"/>
                <a:sym typeface="Times"/>
              </a:defRPr>
            </a:pPr>
            <a:r>
              <a:t>Reset CSS</a:t>
            </a:r>
          </a:p>
          <a:p>
            <a:pPr lvl="3" marL="2196048" indent="-291048" algn="l" defTabSz="457200">
              <a:lnSpc>
                <a:spcPts val="3800"/>
              </a:lnSpc>
              <a:spcBef>
                <a:spcPts val="1400"/>
              </a:spcBef>
              <a:buSzPct val="100000"/>
              <a:buAutoNum type="arabicPeriod" startAt="1"/>
              <a:tabLst>
                <a:tab pos="596900" algn="l"/>
                <a:tab pos="914400" algn="l"/>
              </a:tabLst>
              <a:defRPr sz="1766">
                <a:latin typeface="Times"/>
                <a:ea typeface="Times"/>
                <a:cs typeface="Times"/>
                <a:sym typeface="Times"/>
              </a:defRPr>
            </a:pPr>
            <a:r>
              <a:t>Reset - </a:t>
            </a:r>
            <a:r>
              <a:rPr u="sng">
                <a:hlinkClick r:id="rId2" invalidUrl="" action="" tgtFrame="" tooltip="" history="1" highlightClick="0" endSnd="0"/>
              </a:rPr>
              <a:t>https://meyerweb.com/eric/tools/css/reset/</a:t>
            </a:r>
          </a:p>
          <a:p>
            <a:pPr lvl="3" marL="2196048" indent="-291048" algn="l" defTabSz="457200">
              <a:lnSpc>
                <a:spcPts val="3800"/>
              </a:lnSpc>
              <a:spcBef>
                <a:spcPts val="1400"/>
              </a:spcBef>
              <a:buSzPct val="100000"/>
              <a:buAutoNum type="arabicPeriod" startAt="1"/>
              <a:tabLst>
                <a:tab pos="596900" algn="l"/>
                <a:tab pos="914400" algn="l"/>
              </a:tabLst>
              <a:defRPr sz="1766">
                <a:latin typeface="Times"/>
                <a:ea typeface="Times"/>
                <a:cs typeface="Times"/>
                <a:sym typeface="Times"/>
              </a:defRPr>
            </a:pPr>
            <a:r>
              <a:t>Normalize - </a:t>
            </a:r>
            <a:r>
              <a:rPr u="sng">
                <a:hlinkClick r:id="rId3" invalidUrl="" action="" tgtFrame="" tooltip="" history="1" highlightClick="0" endSnd="0"/>
              </a:rPr>
              <a:t>http://nicolasgallagher.com/about-normalize-css/</a:t>
            </a:r>
          </a:p>
          <a:p>
            <a:pPr lvl="2" marL="1561048" indent="-291048" algn="l" defTabSz="457200">
              <a:lnSpc>
                <a:spcPts val="3800"/>
              </a:lnSpc>
              <a:spcBef>
                <a:spcPts val="1400"/>
              </a:spcBef>
              <a:buSzPct val="100000"/>
              <a:buAutoNum type="arabicPeriod" startAt="1"/>
              <a:tabLst>
                <a:tab pos="596900" algn="l"/>
                <a:tab pos="914400" algn="l"/>
              </a:tabLst>
              <a:defRPr sz="1766">
                <a:latin typeface="Times"/>
                <a:ea typeface="Times"/>
                <a:cs typeface="Times"/>
                <a:sym typeface="Times"/>
              </a:defRPr>
            </a:pPr>
            <a:r>
              <a:t>Semantic Layout</a:t>
            </a:r>
          </a:p>
          <a:p>
            <a:pPr lvl="3" marL="2196048" indent="-291048" algn="l" defTabSz="457200">
              <a:lnSpc>
                <a:spcPts val="3800"/>
              </a:lnSpc>
              <a:spcBef>
                <a:spcPts val="1400"/>
              </a:spcBef>
              <a:buSzPct val="100000"/>
              <a:buAutoNum type="arabicPeriod" startAt="1"/>
              <a:tabLst>
                <a:tab pos="596900" algn="l"/>
                <a:tab pos="914400" algn="l"/>
              </a:tabLst>
              <a:defRPr sz="1766">
                <a:latin typeface="Times"/>
                <a:ea typeface="Times"/>
                <a:cs typeface="Times"/>
                <a:sym typeface="Times"/>
              </a:defRPr>
            </a:pPr>
            <a:r>
              <a:rPr u="sng">
                <a:hlinkClick r:id="rId4" invalidUrl="" action="" tgtFrame="" tooltip="" history="1" highlightClick="0" endSnd="0"/>
              </a:rPr>
              <a:t>https://www.w3schools.com/html/html5_semantic_elements.asp</a:t>
            </a:r>
          </a:p>
          <a:p>
            <a:pPr lvl="3" marL="2196048" indent="-291048" algn="l" defTabSz="457200">
              <a:lnSpc>
                <a:spcPts val="3800"/>
              </a:lnSpc>
              <a:spcBef>
                <a:spcPts val="1400"/>
              </a:spcBef>
              <a:buSzPct val="100000"/>
              <a:buAutoNum type="arabicPeriod" startAt="1"/>
              <a:tabLst>
                <a:tab pos="596900" algn="l"/>
                <a:tab pos="914400" algn="l"/>
              </a:tabLst>
              <a:defRPr sz="1766">
                <a:latin typeface="Times"/>
                <a:ea typeface="Times"/>
                <a:cs typeface="Times"/>
                <a:sym typeface="Times"/>
              </a:defRPr>
            </a:pPr>
            <a:r>
              <a:rPr u="sng">
                <a:hlinkClick r:id="rId5" invalidUrl="" action="" tgtFrame="" tooltip="" history="1" highlightClick="0" endSnd="0"/>
              </a:rPr>
              <a:t>https://guide.freecodecamp.org/html/html5-semantic-elements/</a:t>
            </a:r>
          </a:p>
          <a:p>
            <a:pPr lvl="2" marL="1561048" indent="-291048" algn="l" defTabSz="457200">
              <a:lnSpc>
                <a:spcPts val="3800"/>
              </a:lnSpc>
              <a:spcBef>
                <a:spcPts val="1400"/>
              </a:spcBef>
              <a:buSzPct val="100000"/>
              <a:buAutoNum type="arabicPeriod" startAt="1"/>
              <a:tabLst>
                <a:tab pos="596900" algn="l"/>
                <a:tab pos="914400" algn="l"/>
              </a:tabLst>
              <a:defRPr sz="1766">
                <a:latin typeface="Times"/>
                <a:ea typeface="Times"/>
                <a:cs typeface="Times"/>
                <a:sym typeface="Times"/>
              </a:defRPr>
            </a:pPr>
            <a:r>
              <a:t>About Float</a:t>
            </a:r>
          </a:p>
          <a:p>
            <a:pPr lvl="3" marL="2196048" indent="-291048" algn="l" defTabSz="457200">
              <a:lnSpc>
                <a:spcPts val="3800"/>
              </a:lnSpc>
              <a:spcBef>
                <a:spcPts val="1400"/>
              </a:spcBef>
              <a:buSzPct val="100000"/>
              <a:buAutoNum type="arabicPeriod" startAt="1"/>
              <a:tabLst>
                <a:tab pos="596900" algn="l"/>
                <a:tab pos="914400" algn="l"/>
              </a:tabLst>
              <a:defRPr sz="1766">
                <a:latin typeface="Times"/>
                <a:ea typeface="Times"/>
                <a:cs typeface="Times"/>
                <a:sym typeface="Times"/>
              </a:defRPr>
            </a:pPr>
            <a:r>
              <a:rPr u="sng">
                <a:hlinkClick r:id="rId6" invalidUrl="" action="" tgtFrame="" tooltip="" history="1" highlightClick="0" endSnd="0"/>
              </a:rPr>
              <a:t>https://css-tricks.com/all-about-floats/</a:t>
            </a:r>
          </a:p>
          <a:p>
            <a:pPr lvl="2" marL="1561048" indent="-291048" algn="l" defTabSz="457200">
              <a:lnSpc>
                <a:spcPts val="3800"/>
              </a:lnSpc>
              <a:spcBef>
                <a:spcPts val="1400"/>
              </a:spcBef>
              <a:buSzPct val="100000"/>
              <a:buAutoNum type="arabicPeriod" startAt="1"/>
              <a:tabLst>
                <a:tab pos="596900" algn="l"/>
                <a:tab pos="914400" algn="l"/>
              </a:tabLst>
              <a:defRPr sz="1766">
                <a:latin typeface="Times"/>
                <a:ea typeface="Times"/>
                <a:cs typeface="Times"/>
                <a:sym typeface="Times"/>
              </a:defRPr>
            </a:pPr>
            <a:r>
              <a:t>CSS Flex</a:t>
            </a:r>
          </a:p>
          <a:p>
            <a:pPr lvl="3" marL="2196048" indent="-291048" algn="l" defTabSz="457200">
              <a:lnSpc>
                <a:spcPts val="3800"/>
              </a:lnSpc>
              <a:spcBef>
                <a:spcPts val="1400"/>
              </a:spcBef>
              <a:buSzPct val="100000"/>
              <a:buAutoNum type="arabicPeriod" startAt="1"/>
              <a:tabLst>
                <a:tab pos="596900" algn="l"/>
                <a:tab pos="914400" algn="l"/>
              </a:tabLst>
              <a:defRPr sz="1766">
                <a:latin typeface="Times"/>
                <a:ea typeface="Times"/>
                <a:cs typeface="Times"/>
                <a:sym typeface="Times"/>
              </a:defRPr>
            </a:pPr>
            <a:r>
              <a:rPr u="sng">
                <a:hlinkClick r:id="rId7" invalidUrl="" action="" tgtFrame="" tooltip="" history="1" highlightClick="0" endSnd="0"/>
              </a:rPr>
              <a:t>https://css-tricks.com/snippets/css/a-guide-to-flexbox/</a:t>
            </a:r>
          </a:p>
          <a:p>
            <a:pPr lvl="2" marL="1561048" indent="-291048" algn="l" defTabSz="457200">
              <a:lnSpc>
                <a:spcPts val="3800"/>
              </a:lnSpc>
              <a:spcBef>
                <a:spcPts val="1400"/>
              </a:spcBef>
              <a:buSzPct val="100000"/>
              <a:buAutoNum type="arabicPeriod" startAt="1"/>
              <a:tabLst>
                <a:tab pos="596900" algn="l"/>
                <a:tab pos="914400" algn="l"/>
              </a:tabLst>
              <a:defRPr sz="1766">
                <a:latin typeface="Times"/>
                <a:ea typeface="Times"/>
                <a:cs typeface="Times"/>
                <a:sym typeface="Times"/>
              </a:defRPr>
            </a:pPr>
            <a:r>
              <a:t>Flex Games</a:t>
            </a:r>
          </a:p>
          <a:p>
            <a:pPr lvl="3" marL="2196048" indent="-291048" algn="l" defTabSz="457200">
              <a:lnSpc>
                <a:spcPts val="3800"/>
              </a:lnSpc>
              <a:spcBef>
                <a:spcPts val="1400"/>
              </a:spcBef>
              <a:buSzPct val="100000"/>
              <a:buAutoNum type="arabicPeriod" startAt="1"/>
              <a:tabLst>
                <a:tab pos="596900" algn="l"/>
                <a:tab pos="914400" algn="l"/>
              </a:tabLst>
              <a:defRPr sz="1766">
                <a:latin typeface="Times"/>
                <a:ea typeface="Times"/>
                <a:cs typeface="Times"/>
                <a:sym typeface="Times"/>
              </a:defRPr>
            </a:pPr>
            <a:r>
              <a:rPr u="sng">
                <a:hlinkClick r:id="rId8" invalidUrl="" action="" tgtFrame="" tooltip="" history="1" highlightClick="0" endSnd="0"/>
              </a:rPr>
              <a:t>https://flexboxfroggy.com/#ru</a:t>
            </a:r>
          </a:p>
          <a:p>
            <a:pPr lvl="3" marL="2196048" indent="-291048" algn="l" defTabSz="457200">
              <a:lnSpc>
                <a:spcPts val="3800"/>
              </a:lnSpc>
              <a:spcBef>
                <a:spcPts val="1400"/>
              </a:spcBef>
              <a:buSzPct val="100000"/>
              <a:buAutoNum type="arabicPeriod" startAt="1"/>
              <a:tabLst>
                <a:tab pos="596900" algn="l"/>
                <a:tab pos="914400" algn="l"/>
              </a:tabLst>
              <a:defRPr sz="1766">
                <a:latin typeface="Times"/>
                <a:ea typeface="Times"/>
                <a:cs typeface="Times"/>
                <a:sym typeface="Times"/>
              </a:defRPr>
            </a:pPr>
            <a:r>
              <a:rPr u="sng">
                <a:hlinkClick r:id="rId9" invalidUrl="" action="" tgtFrame="" tooltip="" history="1" highlightClick="0" endSnd="0"/>
              </a:rPr>
              <a:t>http://www.flexboxdefense.com/</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Homework Review"/>
          <p:cNvSpPr txBox="1"/>
          <p:nvPr>
            <p:ph type="title"/>
          </p:nvPr>
        </p:nvSpPr>
        <p:spPr>
          <a:prstGeom prst="rect">
            <a:avLst/>
          </a:prstGeom>
        </p:spPr>
        <p:txBody>
          <a:bodyPr/>
          <a:lstStyle/>
          <a:p>
            <a:pPr/>
            <a:r>
              <a:t>Homework Review</a:t>
            </a:r>
          </a:p>
        </p:txBody>
      </p:sp>
      <p:sp>
        <p:nvSpPr>
          <p:cNvPr id="127" name="Key Points…"/>
          <p:cNvSpPr txBox="1"/>
          <p:nvPr/>
        </p:nvSpPr>
        <p:spPr>
          <a:xfrm>
            <a:off x="3948796" y="3118581"/>
            <a:ext cx="5107208" cy="42972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50000"/>
              </a:lnSpc>
            </a:pPr>
            <a:r>
              <a:t>Key Points</a:t>
            </a:r>
          </a:p>
          <a:p>
            <a:pPr>
              <a:lnSpc>
                <a:spcPct val="150000"/>
              </a:lnSpc>
            </a:pPr>
          </a:p>
          <a:p>
            <a:pPr lvl="1" marL="687606" indent="-408206" algn="just">
              <a:lnSpc>
                <a:spcPct val="150000"/>
              </a:lnSpc>
              <a:buClr>
                <a:srgbClr val="000000"/>
              </a:buClr>
              <a:buSzPct val="145000"/>
              <a:buFont typeface="Arial"/>
              <a:buChar char="-"/>
            </a:pPr>
            <a:r>
              <a:t>Resetting CSS</a:t>
            </a:r>
          </a:p>
          <a:p>
            <a:pPr lvl="1" marL="687606" indent="-408206" algn="just">
              <a:lnSpc>
                <a:spcPct val="150000"/>
              </a:lnSpc>
              <a:buClr>
                <a:srgbClr val="000000"/>
              </a:buClr>
              <a:buSzPct val="145000"/>
              <a:buFont typeface="Arial"/>
              <a:buChar char="-"/>
            </a:pPr>
            <a:r>
              <a:t>Semantic Layout Elements</a:t>
            </a:r>
          </a:p>
          <a:p>
            <a:pPr lvl="1" marL="687606" indent="-408206" algn="just">
              <a:lnSpc>
                <a:spcPct val="150000"/>
              </a:lnSpc>
              <a:buClr>
                <a:srgbClr val="000000"/>
              </a:buClr>
              <a:buSzPct val="145000"/>
              <a:buFont typeface="Arial"/>
              <a:buChar char="-"/>
            </a:pPr>
            <a:r>
              <a:t>Positioning of elements</a:t>
            </a:r>
          </a:p>
          <a:p>
            <a:pPr lvl="1" marL="687606" indent="-408206" algn="just">
              <a:lnSpc>
                <a:spcPct val="150000"/>
              </a:lnSpc>
              <a:buClr>
                <a:srgbClr val="000000"/>
              </a:buClr>
              <a:buSzPct val="145000"/>
              <a:buFont typeface="Arial"/>
              <a:buChar char="-"/>
            </a:pPr>
            <a:r>
              <a:t>Meaningful names of classes</a:t>
            </a:r>
          </a:p>
          <a:p>
            <a:pPr lvl="1" marL="687606" indent="-408206" algn="just">
              <a:lnSpc>
                <a:spcPct val="150000"/>
              </a:lnSpc>
              <a:buClr>
                <a:srgbClr val="000000"/>
              </a:buClr>
              <a:buSzPct val="145000"/>
              <a:buFont typeface="Arial"/>
              <a:buChar char="-"/>
            </a:pPr>
            <a:r>
              <a:t>Don’t repeat yourself (DRY)</a:t>
            </a:r>
          </a:p>
          <a:p>
            <a:pPr lvl="1" marL="687606" indent="-408206" algn="just">
              <a:lnSpc>
                <a:spcPct val="150000"/>
              </a:lnSpc>
              <a:buClr>
                <a:srgbClr val="000000"/>
              </a:buClr>
              <a:buSzPct val="145000"/>
              <a:buFont typeface="Arial"/>
              <a:buChar char="-"/>
            </a:pPr>
            <a:r>
              <a:t>Don’t use Absolute for layout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9" name="Screen Shot 2020-03-25 at 5.23.24 PM.png" descr="Screen Shot 2020-03-25 at 5.23.24 PM.png"/>
          <p:cNvPicPr>
            <a:picLocks noChangeAspect="1"/>
          </p:cNvPicPr>
          <p:nvPr/>
        </p:nvPicPr>
        <p:blipFill>
          <a:blip r:embed="rId2">
            <a:extLst/>
          </a:blip>
          <a:stretch>
            <a:fillRect/>
          </a:stretch>
        </p:blipFill>
        <p:spPr>
          <a:xfrm>
            <a:off x="2180430" y="4508497"/>
            <a:ext cx="8367680" cy="4715122"/>
          </a:xfrm>
          <a:prstGeom prst="rect">
            <a:avLst/>
          </a:prstGeom>
          <a:ln w="12700">
            <a:miter lim="400000"/>
          </a:ln>
        </p:spPr>
      </p:pic>
      <p:sp>
        <p:nvSpPr>
          <p:cNvPr id="130" name="What is CSS reset?"/>
          <p:cNvSpPr txBox="1"/>
          <p:nvPr>
            <p:ph type="title"/>
          </p:nvPr>
        </p:nvSpPr>
        <p:spPr>
          <a:prstGeom prst="rect">
            <a:avLst/>
          </a:prstGeom>
        </p:spPr>
        <p:txBody>
          <a:bodyPr/>
          <a:lstStyle/>
          <a:p>
            <a:pPr/>
            <a:r>
              <a:t>What is CSS reset?</a:t>
            </a:r>
          </a:p>
        </p:txBody>
      </p:sp>
      <p:sp>
        <p:nvSpPr>
          <p:cNvPr id="131" name="A CSS Reset (or “Reset CSS”) is a short, often compressed (minified) set of CSS rules that resets the styling of all HTML elements to a consistent baseline."/>
          <p:cNvSpPr txBox="1"/>
          <p:nvPr/>
        </p:nvSpPr>
        <p:spPr>
          <a:xfrm>
            <a:off x="1134146" y="2621163"/>
            <a:ext cx="10212890" cy="11994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A CSS Reset (or “Reset CSS”)</a:t>
            </a:r>
            <a:r>
              <a:rPr b="0"/>
              <a:t> is a short, often compressed (minified) set of CSS rules that </a:t>
            </a:r>
            <a:r>
              <a:rPr b="0" i="1"/>
              <a:t>resets</a:t>
            </a:r>
            <a:r>
              <a:rPr b="0"/>
              <a:t> the styling of all HTML elements to a consistent baseline.</a:t>
            </a:r>
          </a:p>
        </p:txBody>
      </p:sp>
      <p:sp>
        <p:nvSpPr>
          <p:cNvPr id="132" name="See the difference?"/>
          <p:cNvSpPr txBox="1"/>
          <p:nvPr/>
        </p:nvSpPr>
        <p:spPr>
          <a:xfrm>
            <a:off x="4782428" y="3934046"/>
            <a:ext cx="291632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See the difference?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How can we reset?"/>
          <p:cNvSpPr txBox="1"/>
          <p:nvPr>
            <p:ph type="title"/>
          </p:nvPr>
        </p:nvSpPr>
        <p:spPr>
          <a:prstGeom prst="rect">
            <a:avLst/>
          </a:prstGeom>
        </p:spPr>
        <p:txBody>
          <a:bodyPr/>
          <a:lstStyle/>
          <a:p>
            <a:pPr/>
            <a:r>
              <a:t>How can we reset?</a:t>
            </a:r>
          </a:p>
        </p:txBody>
      </p:sp>
      <p:sp>
        <p:nvSpPr>
          <p:cNvPr id="135" name="To reset CSS we can use some very simple rules or either choose some min libraries that can help us with it"/>
          <p:cNvSpPr txBox="1"/>
          <p:nvPr/>
        </p:nvSpPr>
        <p:spPr>
          <a:xfrm>
            <a:off x="1395955" y="2859163"/>
            <a:ext cx="10212890" cy="83119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To reset CSS </a:t>
            </a:r>
            <a:r>
              <a:rPr b="0"/>
              <a:t>we can use some very simple rules or either choose some min libraries that can help us with it</a:t>
            </a:r>
          </a:p>
        </p:txBody>
      </p:sp>
      <p:sp>
        <p:nvSpPr>
          <p:cNvPr id="136" name="Basic reset"/>
          <p:cNvSpPr txBox="1"/>
          <p:nvPr/>
        </p:nvSpPr>
        <p:spPr>
          <a:xfrm>
            <a:off x="1553355" y="4646270"/>
            <a:ext cx="173979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Basic reset</a:t>
            </a:r>
          </a:p>
        </p:txBody>
      </p:sp>
      <p:pic>
        <p:nvPicPr>
          <p:cNvPr id="137" name="Screen Shot 2020-03-25 at 5.26.39 PM.png" descr="Screen Shot 2020-03-25 at 5.26.39 PM.png"/>
          <p:cNvPicPr>
            <a:picLocks noChangeAspect="1"/>
          </p:cNvPicPr>
          <p:nvPr/>
        </p:nvPicPr>
        <p:blipFill>
          <a:blip r:embed="rId2">
            <a:extLst/>
          </a:blip>
          <a:stretch>
            <a:fillRect/>
          </a:stretch>
        </p:blipFill>
        <p:spPr>
          <a:xfrm>
            <a:off x="715104" y="5587802"/>
            <a:ext cx="3416301" cy="1485901"/>
          </a:xfrm>
          <a:prstGeom prst="rect">
            <a:avLst/>
          </a:prstGeom>
          <a:ln w="12700">
            <a:miter lim="400000"/>
          </a:ln>
        </p:spPr>
      </p:pic>
      <p:sp>
        <p:nvSpPr>
          <p:cNvPr id="138" name="More Complex solutions:…"/>
          <p:cNvSpPr txBox="1"/>
          <p:nvPr/>
        </p:nvSpPr>
        <p:spPr>
          <a:xfrm>
            <a:off x="7647602" y="4677129"/>
            <a:ext cx="3821583" cy="15571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just">
              <a:lnSpc>
                <a:spcPct val="150000"/>
              </a:lnSpc>
            </a:pPr>
            <a:r>
              <a:t>More Complex solutions:</a:t>
            </a:r>
          </a:p>
          <a:p>
            <a:pPr lvl="1" marL="687606" indent="-408206" algn="just">
              <a:lnSpc>
                <a:spcPct val="150000"/>
              </a:lnSpc>
              <a:buClr>
                <a:srgbClr val="000000"/>
              </a:buClr>
              <a:buSzPct val="145000"/>
              <a:buFont typeface="Arial"/>
              <a:buChar char="-"/>
            </a:pPr>
            <a:r>
              <a:rPr u="sng">
                <a:hlinkClick r:id="rId3" invalidUrl="" action="" tgtFrame="" tooltip="" history="1" highlightClick="0" endSnd="0"/>
              </a:rPr>
              <a:t>Normalize CSS</a:t>
            </a:r>
          </a:p>
          <a:p>
            <a:pPr lvl="1" marL="687606" indent="-408206" algn="just">
              <a:lnSpc>
                <a:spcPct val="150000"/>
              </a:lnSpc>
              <a:buClr>
                <a:srgbClr val="000000"/>
              </a:buClr>
              <a:buSzPct val="145000"/>
              <a:buFont typeface="Arial"/>
              <a:buChar char="-"/>
            </a:pPr>
            <a:r>
              <a:rPr u="sng">
                <a:hlinkClick r:id="rId4" invalidUrl="" action="" tgtFrame="" tooltip="" history="1" highlightClick="0" endSnd="0"/>
              </a:rPr>
              <a:t>Reset CSS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Semantic Layout"/>
          <p:cNvSpPr txBox="1"/>
          <p:nvPr>
            <p:ph type="title"/>
          </p:nvPr>
        </p:nvSpPr>
        <p:spPr>
          <a:prstGeom prst="rect">
            <a:avLst/>
          </a:prstGeom>
        </p:spPr>
        <p:txBody>
          <a:bodyPr/>
          <a:lstStyle/>
          <a:p>
            <a:pPr/>
            <a:r>
              <a:t>Semantic Layout</a:t>
            </a:r>
          </a:p>
        </p:txBody>
      </p:sp>
      <p:sp>
        <p:nvSpPr>
          <p:cNvPr id="141" name="List of new semantic elements…"/>
          <p:cNvSpPr txBox="1"/>
          <p:nvPr/>
        </p:nvSpPr>
        <p:spPr>
          <a:xfrm>
            <a:off x="829923" y="2961400"/>
            <a:ext cx="4236741" cy="458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4000"/>
              </a:lnSpc>
              <a:spcBef>
                <a:spcPts val="1000"/>
              </a:spcBef>
              <a:defRPr sz="1800">
                <a:solidFill>
                  <a:srgbClr val="333333"/>
                </a:solidFill>
                <a:latin typeface="Helvetica"/>
                <a:ea typeface="Helvetica"/>
                <a:cs typeface="Helvetica"/>
                <a:sym typeface="Helvetica"/>
              </a:defRPr>
            </a:pPr>
            <a:r>
              <a:t>List of new semantic elements</a:t>
            </a:r>
          </a:p>
          <a:p>
            <a:pPr algn="l" defTabSz="457200">
              <a:lnSpc>
                <a:spcPts val="3700"/>
              </a:lnSpc>
              <a:spcBef>
                <a:spcPts val="1000"/>
              </a:spcBef>
              <a:defRPr b="0" sz="1600">
                <a:solidFill>
                  <a:srgbClr val="333333"/>
                </a:solidFill>
                <a:latin typeface="Helvetica"/>
                <a:ea typeface="Helvetica"/>
                <a:cs typeface="Helvetica"/>
                <a:sym typeface="Helvetica"/>
              </a:defRPr>
            </a:pPr>
            <a:r>
              <a:t>The semantic elements added in HTML5 are:</a:t>
            </a:r>
          </a:p>
          <a:p>
            <a:pPr marL="457200" indent="-317500" algn="l" defTabSz="457200">
              <a:lnSpc>
                <a:spcPts val="3800"/>
              </a:lnSpc>
              <a:buClr>
                <a:srgbClr val="000000"/>
              </a:buClr>
              <a:buSzPct val="145000"/>
              <a:buFont typeface="Monaco"/>
              <a:buChar char="•"/>
              <a:defRPr b="0" sz="1440">
                <a:effectLst>
                  <a:outerShdw sx="100000" sy="100000" kx="0" ky="0" algn="b" rotWithShape="0" blurRad="0" dist="12700" dir="5400000">
                    <a:srgbClr val="FFFFFF"/>
                  </a:outerShdw>
                </a:effectLst>
                <a:latin typeface="Monaco"/>
                <a:ea typeface="Monaco"/>
                <a:cs typeface="Monaco"/>
                <a:sym typeface="Monaco"/>
              </a:defRPr>
            </a:pPr>
            <a:r>
              <a:t>&lt;article&gt;</a:t>
            </a:r>
            <a:endParaRPr sz="1600">
              <a:solidFill>
                <a:srgbClr val="333333"/>
              </a:solidFill>
              <a:latin typeface="Helvetica"/>
              <a:ea typeface="Helvetica"/>
              <a:cs typeface="Helvetica"/>
              <a:sym typeface="Helvetica"/>
            </a:endParaRPr>
          </a:p>
          <a:p>
            <a:pPr marL="457200" indent="-317500" algn="l" defTabSz="457200">
              <a:lnSpc>
                <a:spcPts val="3800"/>
              </a:lnSpc>
              <a:buClr>
                <a:srgbClr val="000000"/>
              </a:buClr>
              <a:buSzPct val="145000"/>
              <a:buFont typeface="Monaco"/>
              <a:buChar char="•"/>
              <a:defRPr b="0" sz="1440">
                <a:effectLst>
                  <a:outerShdw sx="100000" sy="100000" kx="0" ky="0" algn="b" rotWithShape="0" blurRad="0" dist="12700" dir="5400000">
                    <a:srgbClr val="FFFFFF"/>
                  </a:outerShdw>
                </a:effectLst>
                <a:latin typeface="Monaco"/>
                <a:ea typeface="Monaco"/>
                <a:cs typeface="Monaco"/>
                <a:sym typeface="Monaco"/>
              </a:defRPr>
            </a:pPr>
            <a:r>
              <a:t>&lt;aside&gt;</a:t>
            </a:r>
            <a:endParaRPr sz="1600">
              <a:solidFill>
                <a:srgbClr val="333333"/>
              </a:solidFill>
              <a:latin typeface="Helvetica"/>
              <a:ea typeface="Helvetica"/>
              <a:cs typeface="Helvetica"/>
              <a:sym typeface="Helvetica"/>
            </a:endParaRPr>
          </a:p>
          <a:p>
            <a:pPr marL="457200" indent="-317500" algn="l" defTabSz="457200">
              <a:lnSpc>
                <a:spcPts val="3800"/>
              </a:lnSpc>
              <a:buClr>
                <a:srgbClr val="000000"/>
              </a:buClr>
              <a:buSzPct val="145000"/>
              <a:buFont typeface="Monaco"/>
              <a:buChar char="•"/>
              <a:defRPr b="0" sz="1440">
                <a:effectLst>
                  <a:outerShdw sx="100000" sy="100000" kx="0" ky="0" algn="b" rotWithShape="0" blurRad="0" dist="12700" dir="5400000">
                    <a:srgbClr val="FFFFFF"/>
                  </a:outerShdw>
                </a:effectLst>
                <a:latin typeface="Monaco"/>
                <a:ea typeface="Monaco"/>
                <a:cs typeface="Monaco"/>
                <a:sym typeface="Monaco"/>
              </a:defRPr>
            </a:pPr>
            <a:r>
              <a:t>&lt;details&gt;</a:t>
            </a:r>
            <a:endParaRPr sz="1600">
              <a:solidFill>
                <a:srgbClr val="333333"/>
              </a:solidFill>
              <a:latin typeface="Helvetica"/>
              <a:ea typeface="Helvetica"/>
              <a:cs typeface="Helvetica"/>
              <a:sym typeface="Helvetica"/>
            </a:endParaRPr>
          </a:p>
          <a:p>
            <a:pPr marL="457200" indent="-317500" algn="l" defTabSz="457200">
              <a:lnSpc>
                <a:spcPts val="3800"/>
              </a:lnSpc>
              <a:buClr>
                <a:srgbClr val="000000"/>
              </a:buClr>
              <a:buSzPct val="145000"/>
              <a:buFont typeface="Monaco"/>
              <a:buChar char="•"/>
              <a:defRPr b="0" sz="1440">
                <a:effectLst>
                  <a:outerShdw sx="100000" sy="100000" kx="0" ky="0" algn="b" rotWithShape="0" blurRad="0" dist="12700" dir="5400000">
                    <a:srgbClr val="FFFFFF"/>
                  </a:outerShdw>
                </a:effectLst>
                <a:latin typeface="Monaco"/>
                <a:ea typeface="Monaco"/>
                <a:cs typeface="Monaco"/>
                <a:sym typeface="Monaco"/>
              </a:defRPr>
            </a:pPr>
            <a:r>
              <a:t>&lt;figcaption&gt;</a:t>
            </a:r>
            <a:endParaRPr sz="1600">
              <a:solidFill>
                <a:srgbClr val="333333"/>
              </a:solidFill>
              <a:latin typeface="Helvetica"/>
              <a:ea typeface="Helvetica"/>
              <a:cs typeface="Helvetica"/>
              <a:sym typeface="Helvetica"/>
            </a:endParaRPr>
          </a:p>
          <a:p>
            <a:pPr marL="457200" indent="-317500" algn="l" defTabSz="457200">
              <a:lnSpc>
                <a:spcPts val="3800"/>
              </a:lnSpc>
              <a:buClr>
                <a:srgbClr val="000000"/>
              </a:buClr>
              <a:buSzPct val="145000"/>
              <a:buFont typeface="Monaco"/>
              <a:buChar char="•"/>
              <a:defRPr b="0" sz="1440">
                <a:effectLst>
                  <a:outerShdw sx="100000" sy="100000" kx="0" ky="0" algn="b" rotWithShape="0" blurRad="0" dist="12700" dir="5400000">
                    <a:srgbClr val="FFFFFF"/>
                  </a:outerShdw>
                </a:effectLst>
                <a:latin typeface="Monaco"/>
                <a:ea typeface="Monaco"/>
                <a:cs typeface="Monaco"/>
                <a:sym typeface="Monaco"/>
              </a:defRPr>
            </a:pPr>
            <a:r>
              <a:t>&lt;figure&gt;</a:t>
            </a:r>
            <a:endParaRPr sz="1600">
              <a:solidFill>
                <a:srgbClr val="333333"/>
              </a:solidFill>
              <a:latin typeface="Helvetica"/>
              <a:ea typeface="Helvetica"/>
              <a:cs typeface="Helvetica"/>
              <a:sym typeface="Helvetica"/>
            </a:endParaRPr>
          </a:p>
          <a:p>
            <a:pPr marL="457200" indent="-317500" algn="l" defTabSz="457200">
              <a:lnSpc>
                <a:spcPts val="3800"/>
              </a:lnSpc>
              <a:buClr>
                <a:srgbClr val="000000"/>
              </a:buClr>
              <a:buSzPct val="145000"/>
              <a:buFont typeface="Monaco"/>
              <a:buChar char="•"/>
              <a:defRPr b="0" sz="1440">
                <a:effectLst>
                  <a:outerShdw sx="100000" sy="100000" kx="0" ky="0" algn="b" rotWithShape="0" blurRad="0" dist="12700" dir="5400000">
                    <a:srgbClr val="FFFFFF"/>
                  </a:outerShdw>
                </a:effectLst>
                <a:latin typeface="Monaco"/>
                <a:ea typeface="Monaco"/>
                <a:cs typeface="Monaco"/>
                <a:sym typeface="Monaco"/>
              </a:defRPr>
            </a:pPr>
            <a:r>
              <a:t>&lt;footer&gt;</a:t>
            </a:r>
            <a:endParaRPr sz="1600">
              <a:solidFill>
                <a:srgbClr val="333333"/>
              </a:solidFill>
              <a:latin typeface="Helvetica"/>
              <a:ea typeface="Helvetica"/>
              <a:cs typeface="Helvetica"/>
              <a:sym typeface="Helvetica"/>
            </a:endParaRPr>
          </a:p>
          <a:p>
            <a:pPr marL="457200" indent="-317500" algn="l" defTabSz="457200">
              <a:lnSpc>
                <a:spcPts val="3800"/>
              </a:lnSpc>
              <a:buClr>
                <a:srgbClr val="000000"/>
              </a:buClr>
              <a:buSzPct val="145000"/>
              <a:buFont typeface="Monaco"/>
              <a:buChar char="•"/>
              <a:defRPr b="0" sz="1440">
                <a:effectLst>
                  <a:outerShdw sx="100000" sy="100000" kx="0" ky="0" algn="b" rotWithShape="0" blurRad="0" dist="12700" dir="5400000">
                    <a:srgbClr val="FFFFFF"/>
                  </a:outerShdw>
                </a:effectLst>
                <a:latin typeface="Monaco"/>
                <a:ea typeface="Monaco"/>
                <a:cs typeface="Monaco"/>
                <a:sym typeface="Monaco"/>
              </a:defRPr>
            </a:pPr>
            <a:r>
              <a:t>&lt;header&gt;</a:t>
            </a:r>
            <a:endParaRPr sz="1600">
              <a:solidFill>
                <a:srgbClr val="333333"/>
              </a:solidFill>
              <a:latin typeface="Helvetica"/>
              <a:ea typeface="Helvetica"/>
              <a:cs typeface="Helvetica"/>
              <a:sym typeface="Helvetica"/>
            </a:endParaRPr>
          </a:p>
          <a:p>
            <a:pPr marL="457200" indent="-317500" algn="l" defTabSz="457200">
              <a:lnSpc>
                <a:spcPts val="3800"/>
              </a:lnSpc>
              <a:buClr>
                <a:srgbClr val="000000"/>
              </a:buClr>
              <a:buSzPct val="145000"/>
              <a:buFont typeface="Monaco"/>
              <a:buChar char="•"/>
              <a:defRPr b="0" sz="1440">
                <a:effectLst>
                  <a:outerShdw sx="100000" sy="100000" kx="0" ky="0" algn="b" rotWithShape="0" blurRad="0" dist="12700" dir="5400000">
                    <a:srgbClr val="FFFFFF"/>
                  </a:outerShdw>
                </a:effectLst>
                <a:latin typeface="Monaco"/>
                <a:ea typeface="Monaco"/>
                <a:cs typeface="Monaco"/>
                <a:sym typeface="Monaco"/>
              </a:defRPr>
            </a:pPr>
            <a:r>
              <a:t>&lt;main&gt;</a:t>
            </a:r>
            <a:endParaRPr sz="1600">
              <a:solidFill>
                <a:srgbClr val="333333"/>
              </a:solidFill>
              <a:latin typeface="Helvetica"/>
              <a:ea typeface="Helvetica"/>
              <a:cs typeface="Helvetica"/>
              <a:sym typeface="Helvetica"/>
            </a:endParaRPr>
          </a:p>
          <a:p>
            <a:pPr marL="457200" indent="-317500" algn="l" defTabSz="457200">
              <a:lnSpc>
                <a:spcPts val="3800"/>
              </a:lnSpc>
              <a:buClr>
                <a:srgbClr val="000000"/>
              </a:buClr>
              <a:buSzPct val="145000"/>
              <a:buFont typeface="Monaco"/>
              <a:buChar char="•"/>
              <a:defRPr b="0" sz="1440">
                <a:effectLst>
                  <a:outerShdw sx="100000" sy="100000" kx="0" ky="0" algn="b" rotWithShape="0" blurRad="0" dist="12700" dir="5400000">
                    <a:srgbClr val="FFFFFF"/>
                  </a:outerShdw>
                </a:effectLst>
                <a:latin typeface="Monaco"/>
                <a:ea typeface="Monaco"/>
                <a:cs typeface="Monaco"/>
                <a:sym typeface="Monaco"/>
              </a:defRPr>
            </a:pPr>
            <a:r>
              <a:t>&lt;mark&gt;</a:t>
            </a:r>
            <a:endParaRPr sz="1600">
              <a:solidFill>
                <a:srgbClr val="333333"/>
              </a:solidFill>
              <a:latin typeface="Helvetica"/>
              <a:ea typeface="Helvetica"/>
              <a:cs typeface="Helvetica"/>
              <a:sym typeface="Helvetica"/>
            </a:endParaRPr>
          </a:p>
          <a:p>
            <a:pPr marL="457200" indent="-317500" algn="l" defTabSz="457200">
              <a:lnSpc>
                <a:spcPts val="3800"/>
              </a:lnSpc>
              <a:buClr>
                <a:srgbClr val="000000"/>
              </a:buClr>
              <a:buSzPct val="145000"/>
              <a:buFont typeface="Monaco"/>
              <a:buChar char="•"/>
              <a:defRPr b="0" sz="1440">
                <a:effectLst>
                  <a:outerShdw sx="100000" sy="100000" kx="0" ky="0" algn="b" rotWithShape="0" blurRad="0" dist="12700" dir="5400000">
                    <a:srgbClr val="FFFFFF"/>
                  </a:outerShdw>
                </a:effectLst>
                <a:latin typeface="Monaco"/>
                <a:ea typeface="Monaco"/>
                <a:cs typeface="Monaco"/>
                <a:sym typeface="Monaco"/>
              </a:defRPr>
            </a:pPr>
            <a:r>
              <a:t>&lt;nav&gt;</a:t>
            </a:r>
            <a:endParaRPr sz="1600">
              <a:solidFill>
                <a:srgbClr val="333333"/>
              </a:solidFill>
              <a:latin typeface="Helvetica"/>
              <a:ea typeface="Helvetica"/>
              <a:cs typeface="Helvetica"/>
              <a:sym typeface="Helvetica"/>
            </a:endParaRPr>
          </a:p>
          <a:p>
            <a:pPr marL="457200" indent="-317500" algn="l" defTabSz="457200">
              <a:lnSpc>
                <a:spcPts val="3800"/>
              </a:lnSpc>
              <a:buClr>
                <a:srgbClr val="000000"/>
              </a:buClr>
              <a:buSzPct val="145000"/>
              <a:buFont typeface="Monaco"/>
              <a:buChar char="•"/>
              <a:defRPr b="0" sz="1440">
                <a:effectLst>
                  <a:outerShdw sx="100000" sy="100000" kx="0" ky="0" algn="b" rotWithShape="0" blurRad="0" dist="12700" dir="5400000">
                    <a:srgbClr val="FFFFFF"/>
                  </a:outerShdw>
                </a:effectLst>
                <a:latin typeface="Monaco"/>
                <a:ea typeface="Monaco"/>
                <a:cs typeface="Monaco"/>
                <a:sym typeface="Monaco"/>
              </a:defRPr>
            </a:pPr>
            <a:r>
              <a:t>&lt;section&gt;</a:t>
            </a:r>
            <a:endParaRPr sz="1600">
              <a:solidFill>
                <a:srgbClr val="333333"/>
              </a:solidFill>
              <a:latin typeface="Helvetica"/>
              <a:ea typeface="Helvetica"/>
              <a:cs typeface="Helvetica"/>
              <a:sym typeface="Helvetica"/>
            </a:endParaRPr>
          </a:p>
          <a:p>
            <a:pPr marL="457200" indent="-317500" algn="l" defTabSz="457200">
              <a:lnSpc>
                <a:spcPts val="3800"/>
              </a:lnSpc>
              <a:buClr>
                <a:srgbClr val="000000"/>
              </a:buClr>
              <a:buSzPct val="145000"/>
              <a:buFont typeface="Monaco"/>
              <a:buChar char="•"/>
              <a:defRPr b="0" sz="1440">
                <a:effectLst>
                  <a:outerShdw sx="100000" sy="100000" kx="0" ky="0" algn="b" rotWithShape="0" blurRad="0" dist="12700" dir="5400000">
                    <a:srgbClr val="FFFFFF"/>
                  </a:outerShdw>
                </a:effectLst>
                <a:latin typeface="Monaco"/>
                <a:ea typeface="Monaco"/>
                <a:cs typeface="Monaco"/>
                <a:sym typeface="Monaco"/>
              </a:defRPr>
            </a:pPr>
            <a:r>
              <a:t>&lt;summary&gt;</a:t>
            </a:r>
            <a:endParaRPr sz="1600">
              <a:solidFill>
                <a:srgbClr val="333333"/>
              </a:solidFill>
              <a:latin typeface="Helvetica"/>
              <a:ea typeface="Helvetica"/>
              <a:cs typeface="Helvetica"/>
              <a:sym typeface="Helvetica"/>
            </a:endParaRPr>
          </a:p>
          <a:p>
            <a:pPr marL="457200" indent="-317500" algn="l" defTabSz="457200">
              <a:lnSpc>
                <a:spcPts val="3800"/>
              </a:lnSpc>
              <a:buClr>
                <a:srgbClr val="000000"/>
              </a:buClr>
              <a:buSzPct val="145000"/>
              <a:buFont typeface="Monaco"/>
              <a:buChar char="•"/>
              <a:defRPr b="0" sz="1440">
                <a:effectLst>
                  <a:outerShdw sx="100000" sy="100000" kx="0" ky="0" algn="b" rotWithShape="0" blurRad="0" dist="12700" dir="5400000">
                    <a:srgbClr val="FFFFFF"/>
                  </a:outerShdw>
                </a:effectLst>
                <a:latin typeface="Monaco"/>
                <a:ea typeface="Monaco"/>
                <a:cs typeface="Monaco"/>
                <a:sym typeface="Monaco"/>
              </a:defRPr>
            </a:pPr>
            <a:r>
              <a:t>&lt;time&gt;</a:t>
            </a:r>
            <a:endParaRPr sz="1600">
              <a:solidFill>
                <a:srgbClr val="333333"/>
              </a:solidFill>
              <a:latin typeface="Helvetica"/>
              <a:ea typeface="Helvetica"/>
              <a:cs typeface="Helvetica"/>
              <a:sym typeface="Helvetica"/>
            </a:endParaRPr>
          </a:p>
        </p:txBody>
      </p:sp>
      <p:pic>
        <p:nvPicPr>
          <p:cNvPr id="142" name="img_sem_elements.gif" descr="img_sem_elements.gif"/>
          <p:cNvPicPr>
            <a:picLocks noChangeAspect="1"/>
          </p:cNvPicPr>
          <p:nvPr/>
        </p:nvPicPr>
        <p:blipFill>
          <a:blip r:embed="rId2">
            <a:extLst/>
          </a:blip>
          <a:stretch>
            <a:fillRect/>
          </a:stretch>
        </p:blipFill>
        <p:spPr>
          <a:xfrm>
            <a:off x="7508079" y="3615450"/>
            <a:ext cx="2781301" cy="32766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More readable code"/>
          <p:cNvSpPr txBox="1"/>
          <p:nvPr>
            <p:ph type="title"/>
          </p:nvPr>
        </p:nvSpPr>
        <p:spPr>
          <a:xfrm>
            <a:off x="952500" y="253999"/>
            <a:ext cx="11099801" cy="2159001"/>
          </a:xfrm>
          <a:prstGeom prst="rect">
            <a:avLst/>
          </a:prstGeom>
        </p:spPr>
        <p:txBody>
          <a:bodyPr/>
          <a:lstStyle/>
          <a:p>
            <a:pPr/>
            <a:r>
              <a:t>More readable code</a:t>
            </a:r>
          </a:p>
        </p:txBody>
      </p:sp>
      <p:pic>
        <p:nvPicPr>
          <p:cNvPr id="145" name="Screen Shot 2020-03-25 at 5.34.17 PM.png" descr="Screen Shot 2020-03-25 at 5.34.17 PM.png"/>
          <p:cNvPicPr>
            <a:picLocks noChangeAspect="1"/>
          </p:cNvPicPr>
          <p:nvPr/>
        </p:nvPicPr>
        <p:blipFill>
          <a:blip r:embed="rId2">
            <a:extLst/>
          </a:blip>
          <a:stretch>
            <a:fillRect/>
          </a:stretch>
        </p:blipFill>
        <p:spPr>
          <a:xfrm>
            <a:off x="1645294" y="2601797"/>
            <a:ext cx="9714212" cy="2934503"/>
          </a:xfrm>
          <a:prstGeom prst="rect">
            <a:avLst/>
          </a:prstGeom>
          <a:ln w="12700">
            <a:miter lim="400000"/>
          </a:ln>
        </p:spPr>
      </p:pic>
      <p:sp>
        <p:nvSpPr>
          <p:cNvPr id="146" name="VS"/>
          <p:cNvSpPr txBox="1"/>
          <p:nvPr/>
        </p:nvSpPr>
        <p:spPr>
          <a:xfrm>
            <a:off x="6156092" y="5654635"/>
            <a:ext cx="50414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VS</a:t>
            </a:r>
          </a:p>
        </p:txBody>
      </p:sp>
      <p:pic>
        <p:nvPicPr>
          <p:cNvPr id="147" name="Screen Shot 2020-03-25 at 5.34.49 PM.png" descr="Screen Shot 2020-03-25 at 5.34.49 PM.png"/>
          <p:cNvPicPr>
            <a:picLocks noChangeAspect="1"/>
          </p:cNvPicPr>
          <p:nvPr/>
        </p:nvPicPr>
        <p:blipFill>
          <a:blip r:embed="rId3">
            <a:extLst/>
          </a:blip>
          <a:stretch>
            <a:fillRect/>
          </a:stretch>
        </p:blipFill>
        <p:spPr>
          <a:xfrm>
            <a:off x="1619249" y="6234030"/>
            <a:ext cx="9766301" cy="28321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Other benefits"/>
          <p:cNvSpPr txBox="1"/>
          <p:nvPr>
            <p:ph type="title"/>
          </p:nvPr>
        </p:nvSpPr>
        <p:spPr>
          <a:prstGeom prst="rect">
            <a:avLst/>
          </a:prstGeom>
        </p:spPr>
        <p:txBody>
          <a:bodyPr/>
          <a:lstStyle/>
          <a:p>
            <a:pPr/>
            <a:r>
              <a:t>Other benefits</a:t>
            </a:r>
          </a:p>
        </p:txBody>
      </p:sp>
      <p:sp>
        <p:nvSpPr>
          <p:cNvPr id="150" name="Overall, semantic elements also lead to more consistent code…"/>
          <p:cNvSpPr txBox="1"/>
          <p:nvPr/>
        </p:nvSpPr>
        <p:spPr>
          <a:xfrm>
            <a:off x="3190618" y="3871698"/>
            <a:ext cx="6251756"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11837" indent="-272137" algn="l" defTabSz="457200">
              <a:lnSpc>
                <a:spcPct val="200000"/>
              </a:lnSpc>
              <a:buClr>
                <a:srgbClr val="000000"/>
              </a:buClr>
              <a:buSzPct val="145000"/>
              <a:buFont typeface="Arial"/>
              <a:buChar char="-"/>
              <a:defRPr b="0" sz="1600">
                <a:solidFill>
                  <a:srgbClr val="333333"/>
                </a:solidFill>
                <a:latin typeface="Helvetica"/>
                <a:ea typeface="Helvetica"/>
                <a:cs typeface="Helvetica"/>
                <a:sym typeface="Helvetica"/>
              </a:defRPr>
            </a:pPr>
            <a:r>
              <a:t>Overall, semantic elements also lead to more </a:t>
            </a:r>
            <a:r>
              <a:rPr b="1"/>
              <a:t>consistent code</a:t>
            </a:r>
            <a:endParaRPr b="1"/>
          </a:p>
          <a:p>
            <a:pPr marL="411837" indent="-272137" algn="l" defTabSz="457200">
              <a:lnSpc>
                <a:spcPct val="200000"/>
              </a:lnSpc>
              <a:buClr>
                <a:srgbClr val="000000"/>
              </a:buClr>
              <a:buSzPct val="145000"/>
              <a:buFont typeface="Arial"/>
              <a:buChar char="-"/>
              <a:defRPr b="0" sz="1600">
                <a:solidFill>
                  <a:srgbClr val="333333"/>
                </a:solidFill>
                <a:latin typeface="Helvetica"/>
                <a:ea typeface="Helvetica"/>
                <a:cs typeface="Helvetica"/>
                <a:sym typeface="Helvetica"/>
              </a:defRPr>
            </a:pPr>
            <a:r>
              <a:t>It has </a:t>
            </a:r>
            <a:r>
              <a:t>greater accessibility and useful for search engine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Positioning and Z-Index"/>
          <p:cNvSpPr txBox="1"/>
          <p:nvPr>
            <p:ph type="title"/>
          </p:nvPr>
        </p:nvSpPr>
        <p:spPr>
          <a:prstGeom prst="rect">
            <a:avLst/>
          </a:prstGeom>
        </p:spPr>
        <p:txBody>
          <a:bodyPr/>
          <a:lstStyle>
            <a:lvl1pPr defTabSz="572516">
              <a:defRPr sz="7840"/>
            </a:lvl1pPr>
          </a:lstStyle>
          <a:p>
            <a:pPr/>
            <a:r>
              <a:t>Positioning and Z-Index</a:t>
            </a:r>
          </a:p>
        </p:txBody>
      </p:sp>
      <p:pic>
        <p:nvPicPr>
          <p:cNvPr id="153" name="Screen Shot 2020-03-25 at 5.40.26 PM.png" descr="Screen Shot 2020-03-25 at 5.40.26 PM.png"/>
          <p:cNvPicPr>
            <a:picLocks noChangeAspect="1"/>
          </p:cNvPicPr>
          <p:nvPr/>
        </p:nvPicPr>
        <p:blipFill>
          <a:blip r:embed="rId2">
            <a:extLst/>
          </a:blip>
          <a:stretch>
            <a:fillRect/>
          </a:stretch>
        </p:blipFill>
        <p:spPr>
          <a:xfrm>
            <a:off x="1246874" y="2984499"/>
            <a:ext cx="9918701" cy="55118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