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1E1"/>
          </a:solidFill>
        </a:fill>
      </a:tcStyle>
    </a:wholeTbl>
    <a:band2H>
      <a:tcTxStyle b="def" i="def"/>
      <a:tcStyle>
        <a:tcBdr/>
        <a:fill>
          <a:solidFill>
            <a:srgbClr val="FCE9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Neue Medium"/>
          <a:ea typeface="Helvetica Neue Medium"/>
          <a:cs typeface="Helvetica Neue Medium"/>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Neue Medium"/>
          <a:ea typeface="Helvetica Neue Medium"/>
          <a:cs typeface="Helvetica Neue Medium"/>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ClrTx/>
              <a:buSzTx/>
              <a:buFontTx/>
              <a:buNone/>
              <a:defRPr sz="3700"/>
            </a:lvl1pPr>
            <a:lvl2pPr marL="0" indent="0" algn="ctr">
              <a:spcBef>
                <a:spcPts val="0"/>
              </a:spcBef>
              <a:buClrTx/>
              <a:buSzTx/>
              <a:buFontTx/>
              <a:buNone/>
              <a:defRPr sz="3700"/>
            </a:lvl2pPr>
            <a:lvl3pPr marL="0" indent="0" algn="ctr">
              <a:spcBef>
                <a:spcPts val="0"/>
              </a:spcBef>
              <a:buClrTx/>
              <a:buSzTx/>
              <a:buFontTx/>
              <a:buNone/>
              <a:defRPr sz="3700"/>
            </a:lvl3pPr>
            <a:lvl4pPr marL="0" indent="0" algn="ctr">
              <a:spcBef>
                <a:spcPts val="0"/>
              </a:spcBef>
              <a:buClrTx/>
              <a:buSzTx/>
              <a:buFontTx/>
              <a:buNone/>
              <a:defRPr sz="3700"/>
            </a:lvl4pPr>
            <a:lvl5pPr marL="0" indent="0" algn="ctr">
              <a:spcBef>
                <a:spcPts val="0"/>
              </a:spcBef>
              <a:buClrTx/>
              <a:buSzTx/>
              <a:buFont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Body Level One…"/>
          <p:cNvSpPr txBox="1"/>
          <p:nvPr>
            <p:ph type="body" sz="quarter" idx="1"/>
          </p:nvPr>
        </p:nvSpPr>
        <p:spPr>
          <a:xfrm>
            <a:off x="1270000" y="6362700"/>
            <a:ext cx="10464800" cy="461366"/>
          </a:xfrm>
          <a:prstGeom prst="rect">
            <a:avLst/>
          </a:prstGeom>
        </p:spPr>
        <p:txBody>
          <a:bodyPr anchor="t"/>
          <a:lstStyle>
            <a:lvl1pPr marL="0" indent="0" algn="ctr">
              <a:spcBef>
                <a:spcPts val="0"/>
              </a:spcBef>
              <a:buClrTx/>
              <a:buSzTx/>
              <a:buFontTx/>
              <a:buNone/>
              <a:defRPr i="1" sz="2400"/>
            </a:lvl1pPr>
            <a:lvl2pPr marL="852706" indent="-408206" algn="ctr">
              <a:spcBef>
                <a:spcPts val="0"/>
              </a:spcBef>
              <a:buClrTx/>
              <a:buFontTx/>
              <a:defRPr i="1" sz="2400"/>
            </a:lvl2pPr>
            <a:lvl3pPr marL="1297206" indent="-408206" algn="ctr">
              <a:spcBef>
                <a:spcPts val="0"/>
              </a:spcBef>
              <a:buClrTx/>
              <a:buFontTx/>
              <a:defRPr i="1" sz="2400"/>
            </a:lvl3pPr>
            <a:lvl4pPr marL="1741707" indent="-408206" algn="ctr">
              <a:spcBef>
                <a:spcPts val="0"/>
              </a:spcBef>
              <a:buClrTx/>
              <a:buFontTx/>
              <a:defRPr i="1" sz="2400"/>
            </a:lvl4pPr>
            <a:lvl5pPr marL="2186207" indent="-408207" algn="ctr">
              <a:spcBef>
                <a:spcPts val="0"/>
              </a:spcBef>
              <a:buClrTx/>
              <a:buFontTx/>
              <a:defRPr i="1" sz="2400"/>
            </a:lvl5pPr>
          </a:lstStyle>
          <a:p>
            <a:pPr/>
            <a:r>
              <a:t>Body Level One</a:t>
            </a:r>
          </a:p>
          <a:p>
            <a:pPr lvl="1"/>
            <a:r>
              <a:t>Body Level Two</a:t>
            </a:r>
          </a:p>
          <a:p>
            <a:pPr lvl="2"/>
            <a:r>
              <a:t>Body Level Three</a:t>
            </a:r>
          </a:p>
          <a:p>
            <a:pPr lvl="3"/>
            <a:r>
              <a:t>Body Level Four</a:t>
            </a:r>
          </a:p>
          <a:p>
            <a:pPr lvl="4"/>
            <a:r>
              <a:t>Body Level Five</a:t>
            </a:r>
          </a:p>
        </p:txBody>
      </p:sp>
      <p:sp>
        <p:nvSpPr>
          <p:cNvPr id="94" name="“Type a quote here.”"/>
          <p:cNvSpPr txBox="1"/>
          <p:nvPr>
            <p:ph type="body" sz="quarter" idx="13"/>
          </p:nvPr>
        </p:nvSpPr>
        <p:spPr>
          <a:xfrm>
            <a:off x="1270000" y="4267112"/>
            <a:ext cx="10464800" cy="609777"/>
          </a:xfrm>
          <a:prstGeom prst="rect">
            <a:avLst/>
          </a:prstGeom>
        </p:spPr>
        <p:txBody>
          <a:bodyPr/>
          <a:lstStyle/>
          <a:p>
            <a:pPr marL="0" indent="0" algn="ctr">
              <a:spcBef>
                <a:spcPts val="0"/>
              </a:spcBef>
              <a:buClrTx/>
              <a:buSzTx/>
              <a:buFontTx/>
              <a:buNone/>
              <a:defRPr sz="3400">
                <a:latin typeface="Helvetica Neue Medium"/>
                <a:ea typeface="Helvetica Neue Medium"/>
                <a:cs typeface="Helvetica Neue Medium"/>
                <a:sym typeface="Helvetica Neue Medium"/>
              </a:defRPr>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949853" y="0"/>
            <a:ext cx="14904506" cy="99441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2088" y="289098"/>
            <a:ext cx="9753604" cy="650579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FontTx/>
              <a:buNone/>
              <a:defRPr sz="3700"/>
            </a:lvl1pPr>
            <a:lvl2pPr marL="0" indent="0" algn="ctr">
              <a:spcBef>
                <a:spcPts val="0"/>
              </a:spcBef>
              <a:buClrTx/>
              <a:buSzTx/>
              <a:buFontTx/>
              <a:buNone/>
              <a:defRPr sz="3700"/>
            </a:lvl2pPr>
            <a:lvl3pPr marL="0" indent="0" algn="ctr">
              <a:spcBef>
                <a:spcPts val="0"/>
              </a:spcBef>
              <a:buClrTx/>
              <a:buSzTx/>
              <a:buFontTx/>
              <a:buNone/>
              <a:defRPr sz="3700"/>
            </a:lvl3pPr>
            <a:lvl4pPr marL="0" indent="0" algn="ctr">
              <a:spcBef>
                <a:spcPts val="0"/>
              </a:spcBef>
              <a:buClrTx/>
              <a:buSzTx/>
              <a:buFontTx/>
              <a:buNone/>
              <a:defRPr sz="3700"/>
            </a:lvl4pPr>
            <a:lvl5pPr marL="0" indent="0" algn="ctr">
              <a:spcBef>
                <a:spcPts val="0"/>
              </a:spcBef>
              <a:buClrTx/>
              <a:buSzTx/>
              <a:buFont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2263775" y="613832"/>
            <a:ext cx="12401550" cy="8267702"/>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FontTx/>
              <a:buNone/>
              <a:defRPr sz="3700"/>
            </a:lvl1pPr>
            <a:lvl2pPr marL="0" indent="0" algn="ctr">
              <a:spcBef>
                <a:spcPts val="0"/>
              </a:spcBef>
              <a:buClrTx/>
              <a:buSzTx/>
              <a:buFontTx/>
              <a:buNone/>
              <a:defRPr sz="3700"/>
            </a:lvl2pPr>
            <a:lvl3pPr marL="0" indent="0" algn="ctr">
              <a:spcBef>
                <a:spcPts val="0"/>
              </a:spcBef>
              <a:buClrTx/>
              <a:buSzTx/>
              <a:buFontTx/>
              <a:buNone/>
              <a:defRPr sz="3700"/>
            </a:lvl3pPr>
            <a:lvl4pPr marL="0" indent="0" algn="ctr">
              <a:spcBef>
                <a:spcPts val="0"/>
              </a:spcBef>
              <a:buClrTx/>
              <a:buSzTx/>
              <a:buFontTx/>
              <a:buNone/>
              <a:defRPr sz="3700"/>
            </a:lvl4pPr>
            <a:lvl5pPr marL="0" indent="0" algn="ctr">
              <a:spcBef>
                <a:spcPts val="0"/>
              </a:spcBef>
              <a:buClrTx/>
              <a:buSzTx/>
              <a:buFont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13"/>
          </p:nvPr>
        </p:nvSpPr>
        <p:spPr>
          <a:xfrm>
            <a:off x="4086225" y="2586565"/>
            <a:ext cx="9429750" cy="6286503"/>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680200" y="5029200"/>
            <a:ext cx="6054748" cy="4038600"/>
          </a:xfrm>
          <a:prstGeom prst="rect">
            <a:avLst/>
          </a:prstGeom>
        </p:spPr>
        <p:txBody>
          <a:bodyPr lIns="91439" tIns="45719" rIns="91439" bIns="45719" anchor="t">
            <a:noAutofit/>
          </a:bodyPr>
          <a:lstStyle/>
          <a:p>
            <a:pPr/>
          </a:p>
        </p:txBody>
      </p:sp>
      <p:sp>
        <p:nvSpPr>
          <p:cNvPr id="84" name="Image"/>
          <p:cNvSpPr/>
          <p:nvPr>
            <p:ph type="pic" sz="quarter" idx="14"/>
          </p:nvPr>
        </p:nvSpPr>
        <p:spPr>
          <a:xfrm>
            <a:off x="6502400" y="889000"/>
            <a:ext cx="5867400" cy="3911602"/>
          </a:xfrm>
          <a:prstGeom prst="rect">
            <a:avLst/>
          </a:prstGeom>
        </p:spPr>
        <p:txBody>
          <a:bodyPr lIns="91439" tIns="45719" rIns="91439" bIns="45719" anchor="t">
            <a:noAutofit/>
          </a:bodyPr>
          <a:lstStyle/>
          <a:p>
            <a:pPr/>
          </a:p>
        </p:txBody>
      </p:sp>
      <p:sp>
        <p:nvSpPr>
          <p:cNvPr id="85" name="Image"/>
          <p:cNvSpPr/>
          <p:nvPr>
            <p:ph type="pic" idx="15"/>
          </p:nvPr>
        </p:nvSpPr>
        <p:spPr>
          <a:xfrm>
            <a:off x="-2374900" y="889000"/>
            <a:ext cx="11982450" cy="79883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9pPr>
    </p:titleStyle>
    <p:bodyStyle>
      <a:lvl1pPr marL="544275" marR="0" indent="-544275" algn="l" defTabSz="584200" rtl="0" latinLnBrk="0">
        <a:lnSpc>
          <a:spcPct val="100000"/>
        </a:lnSpc>
        <a:spcBef>
          <a:spcPts val="4200"/>
        </a:spcBef>
        <a:spcAft>
          <a:spcPts val="0"/>
        </a:spcAft>
        <a:buClr>
          <a:srgbClr val="000000"/>
        </a:buClr>
        <a:buSzPct val="145000"/>
        <a:buFont typeface="Arial"/>
        <a:buChar char="•"/>
        <a:tabLst/>
        <a:defRPr b="0" baseline="0" cap="none" i="0" spc="0" strike="noStrike" sz="3200" u="none">
          <a:solidFill>
            <a:srgbClr val="000000"/>
          </a:solidFill>
          <a:uFillTx/>
          <a:latin typeface="+mj-lt"/>
          <a:ea typeface="+mj-ea"/>
          <a:cs typeface="+mj-cs"/>
          <a:sym typeface="Helvetica Neue"/>
        </a:defRPr>
      </a:lvl1pPr>
      <a:lvl2pPr marL="988775" marR="0" indent="-544275" algn="l" defTabSz="584200" rtl="0" latinLnBrk="0">
        <a:lnSpc>
          <a:spcPct val="100000"/>
        </a:lnSpc>
        <a:spcBef>
          <a:spcPts val="4200"/>
        </a:spcBef>
        <a:spcAft>
          <a:spcPts val="0"/>
        </a:spcAft>
        <a:buClr>
          <a:srgbClr val="000000"/>
        </a:buClr>
        <a:buSzPct val="145000"/>
        <a:buFont typeface="Arial"/>
        <a:buChar char="•"/>
        <a:tabLst/>
        <a:defRPr b="0" baseline="0" cap="none" i="0" spc="0" strike="noStrike" sz="3200" u="none">
          <a:solidFill>
            <a:srgbClr val="000000"/>
          </a:solidFill>
          <a:uFillTx/>
          <a:latin typeface="+mj-lt"/>
          <a:ea typeface="+mj-ea"/>
          <a:cs typeface="+mj-cs"/>
          <a:sym typeface="Helvetica Neue"/>
        </a:defRPr>
      </a:lvl2pPr>
      <a:lvl3pPr marL="1433275" marR="0" indent="-544275" algn="l" defTabSz="584200" rtl="0" latinLnBrk="0">
        <a:lnSpc>
          <a:spcPct val="100000"/>
        </a:lnSpc>
        <a:spcBef>
          <a:spcPts val="4200"/>
        </a:spcBef>
        <a:spcAft>
          <a:spcPts val="0"/>
        </a:spcAft>
        <a:buClr>
          <a:srgbClr val="000000"/>
        </a:buClr>
        <a:buSzPct val="145000"/>
        <a:buFont typeface="Arial"/>
        <a:buChar char="•"/>
        <a:tabLst/>
        <a:defRPr b="0" baseline="0" cap="none" i="0" spc="0" strike="noStrike" sz="3200" u="none">
          <a:solidFill>
            <a:srgbClr val="000000"/>
          </a:solidFill>
          <a:uFillTx/>
          <a:latin typeface="+mj-lt"/>
          <a:ea typeface="+mj-ea"/>
          <a:cs typeface="+mj-cs"/>
          <a:sym typeface="Helvetica Neue"/>
        </a:defRPr>
      </a:lvl3pPr>
      <a:lvl4pPr marL="1877776" marR="0" indent="-544275" algn="l" defTabSz="584200" rtl="0" latinLnBrk="0">
        <a:lnSpc>
          <a:spcPct val="100000"/>
        </a:lnSpc>
        <a:spcBef>
          <a:spcPts val="4200"/>
        </a:spcBef>
        <a:spcAft>
          <a:spcPts val="0"/>
        </a:spcAft>
        <a:buClr>
          <a:srgbClr val="000000"/>
        </a:buClr>
        <a:buSzPct val="145000"/>
        <a:buFont typeface="Arial"/>
        <a:buChar char="•"/>
        <a:tabLst/>
        <a:defRPr b="0" baseline="0" cap="none" i="0" spc="0" strike="noStrike" sz="3200" u="none">
          <a:solidFill>
            <a:srgbClr val="000000"/>
          </a:solidFill>
          <a:uFillTx/>
          <a:latin typeface="+mj-lt"/>
          <a:ea typeface="+mj-ea"/>
          <a:cs typeface="+mj-cs"/>
          <a:sym typeface="Helvetica Neue"/>
        </a:defRPr>
      </a:lvl4pPr>
      <a:lvl5pPr marL="2322276" marR="0" indent="-544276" algn="l" defTabSz="584200" rtl="0" latinLnBrk="0">
        <a:lnSpc>
          <a:spcPct val="100000"/>
        </a:lnSpc>
        <a:spcBef>
          <a:spcPts val="4200"/>
        </a:spcBef>
        <a:spcAft>
          <a:spcPts val="0"/>
        </a:spcAft>
        <a:buClr>
          <a:srgbClr val="000000"/>
        </a:buClr>
        <a:buSzPct val="145000"/>
        <a:buFont typeface="Arial"/>
        <a:buChar char="•"/>
        <a:tabLst/>
        <a:defRPr b="0" baseline="0" cap="none" i="0" spc="0" strike="noStrike" sz="3200" u="none">
          <a:solidFill>
            <a:srgbClr val="000000"/>
          </a:solidFill>
          <a:uFillTx/>
          <a:latin typeface="+mj-lt"/>
          <a:ea typeface="+mj-ea"/>
          <a:cs typeface="+mj-cs"/>
          <a:sym typeface="Helvetica Neue"/>
        </a:defRPr>
      </a:lvl5pPr>
      <a:lvl6pPr marL="2766776" marR="0" indent="-544276" algn="l" defTabSz="584200" rtl="0" latinLnBrk="0">
        <a:lnSpc>
          <a:spcPct val="100000"/>
        </a:lnSpc>
        <a:spcBef>
          <a:spcPts val="4200"/>
        </a:spcBef>
        <a:spcAft>
          <a:spcPts val="0"/>
        </a:spcAft>
        <a:buClr>
          <a:srgbClr val="000000"/>
        </a:buClr>
        <a:buSzPct val="145000"/>
        <a:buFont typeface="Arial"/>
        <a:buChar char="•"/>
        <a:tabLst/>
        <a:defRPr b="0" baseline="0" cap="none" i="0" spc="0" strike="noStrike" sz="3200" u="none">
          <a:solidFill>
            <a:srgbClr val="000000"/>
          </a:solidFill>
          <a:uFillTx/>
          <a:latin typeface="+mj-lt"/>
          <a:ea typeface="+mj-ea"/>
          <a:cs typeface="+mj-cs"/>
          <a:sym typeface="Helvetica Neue"/>
        </a:defRPr>
      </a:lvl6pPr>
      <a:lvl7pPr marL="3211276" marR="0" indent="-544276" algn="l" defTabSz="584200" rtl="0" latinLnBrk="0">
        <a:lnSpc>
          <a:spcPct val="100000"/>
        </a:lnSpc>
        <a:spcBef>
          <a:spcPts val="4200"/>
        </a:spcBef>
        <a:spcAft>
          <a:spcPts val="0"/>
        </a:spcAft>
        <a:buClr>
          <a:srgbClr val="000000"/>
        </a:buClr>
        <a:buSzPct val="145000"/>
        <a:buFont typeface="Arial"/>
        <a:buChar char="•"/>
        <a:tabLst/>
        <a:defRPr b="0" baseline="0" cap="none" i="0" spc="0" strike="noStrike" sz="3200" u="none">
          <a:solidFill>
            <a:srgbClr val="000000"/>
          </a:solidFill>
          <a:uFillTx/>
          <a:latin typeface="+mj-lt"/>
          <a:ea typeface="+mj-ea"/>
          <a:cs typeface="+mj-cs"/>
          <a:sym typeface="Helvetica Neue"/>
        </a:defRPr>
      </a:lvl7pPr>
      <a:lvl8pPr marL="3655776" marR="0" indent="-544276" algn="l" defTabSz="584200" rtl="0" latinLnBrk="0">
        <a:lnSpc>
          <a:spcPct val="100000"/>
        </a:lnSpc>
        <a:spcBef>
          <a:spcPts val="4200"/>
        </a:spcBef>
        <a:spcAft>
          <a:spcPts val="0"/>
        </a:spcAft>
        <a:buClr>
          <a:srgbClr val="000000"/>
        </a:buClr>
        <a:buSzPct val="145000"/>
        <a:buFont typeface="Arial"/>
        <a:buChar char="•"/>
        <a:tabLst/>
        <a:defRPr b="0" baseline="0" cap="none" i="0" spc="0" strike="noStrike" sz="3200" u="none">
          <a:solidFill>
            <a:srgbClr val="000000"/>
          </a:solidFill>
          <a:uFillTx/>
          <a:latin typeface="+mj-lt"/>
          <a:ea typeface="+mj-ea"/>
          <a:cs typeface="+mj-cs"/>
          <a:sym typeface="Helvetica Neue"/>
        </a:defRPr>
      </a:lvl8pPr>
      <a:lvl9pPr marL="4100276" marR="0" indent="-544276" algn="l" defTabSz="584200" rtl="0" latinLnBrk="0">
        <a:lnSpc>
          <a:spcPct val="100000"/>
        </a:lnSpc>
        <a:spcBef>
          <a:spcPts val="4200"/>
        </a:spcBef>
        <a:spcAft>
          <a:spcPts val="0"/>
        </a:spcAft>
        <a:buClr>
          <a:srgbClr val="000000"/>
        </a:buClr>
        <a:buSzPct val="145000"/>
        <a:buFont typeface="Arial"/>
        <a:buChar char="•"/>
        <a:tabLst/>
        <a:defRPr b="0" baseline="0" cap="none" i="0" spc="0" strike="noStrike" sz="3200" u="none">
          <a:solidFill>
            <a:srgbClr val="000000"/>
          </a:solidFill>
          <a:uFillTx/>
          <a:latin typeface="+mj-lt"/>
          <a:ea typeface="+mj-ea"/>
          <a:cs typeface="+mj-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scm.com/downloads" TargetMode="External"/><Relationship Id="rId3" Type="http://schemas.openxmlformats.org/officeDocument/2006/relationships/hyperlink" Target="https://gitforwindows.org/" TargetMode="External"/></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ww.youtube.com/watch?v=SWYqp7iY_Tc" TargetMode="External"/><Relationship Id="rId3" Type="http://schemas.openxmlformats.org/officeDocument/2006/relationships/hyperlink" Target="https://www.freecodecamp.org/news/learn-the-basics-of-git-in-under-10-minutes-da548267cc91/" TargetMode="External"/><Relationship Id="rId4" Type="http://schemas.openxmlformats.org/officeDocument/2006/relationships/hyperlink" Target="https://github.github.com/training-kit/downloads/ru/github-git-cheat-sheet/" TargetMode="External"/><Relationship Id="rId5" Type="http://schemas.openxmlformats.org/officeDocument/2006/relationships/hyperlink" Target="https://learngitbranching.js.org/" TargetMode="External"/><Relationship Id="rId6" Type="http://schemas.openxmlformats.org/officeDocument/2006/relationships/hyperlink" Target="https://guides.github.com/introduction/git-handbook/" TargetMode="External"/><Relationship Id="rId7" Type="http://schemas.openxmlformats.org/officeDocument/2006/relationships/hyperlink" Target="https://tutorial.djangogirls.org/en/intro_to_command_line/" TargetMode="External"/></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gist.github.com/derhuerst/1b15ff4652a867391f03" TargetMode="External"/><Relationship Id="rId3" Type="http://schemas.openxmlformats.org/officeDocument/2006/relationships/hyperlink" Target="https://guides.github.com/activities/hello-world/" TargetMode="External"/><Relationship Id="rId4" Type="http://schemas.openxmlformats.org/officeDocument/2006/relationships/hyperlink" Target="https://confluence.atlassian.com/bitbucketserver/creating-ssh-keys-776639788.html" TargetMode="External"/><Relationship Id="rId5" Type="http://schemas.openxmlformats.org/officeDocument/2006/relationships/hyperlink" Target="https://help.github.com/articles/adding-a-new-ssh-key-to-your-github-account/" TargetMode="External"/><Relationship Id="rId6" Type="http://schemas.openxmlformats.org/officeDocument/2006/relationships/image" Target="../media/image9.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Lesson - 6"/>
          <p:cNvSpPr txBox="1"/>
          <p:nvPr>
            <p:ph type="ctrTitle"/>
          </p:nvPr>
        </p:nvSpPr>
        <p:spPr>
          <a:xfrm>
            <a:off x="1270000" y="165100"/>
            <a:ext cx="10464800" cy="3302000"/>
          </a:xfrm>
          <a:prstGeom prst="rect">
            <a:avLst/>
          </a:prstGeom>
        </p:spPr>
        <p:txBody>
          <a:bodyPr/>
          <a:lstStyle/>
          <a:p>
            <a:pPr lvl="1"/>
            <a:r>
              <a:t>Lesson - 7</a:t>
            </a:r>
          </a:p>
        </p:txBody>
      </p:sp>
      <p:sp>
        <p:nvSpPr>
          <p:cNvPr id="120" name="CSS. Introduction…"/>
          <p:cNvSpPr txBox="1"/>
          <p:nvPr>
            <p:ph type="subTitle" sz="quarter" idx="1"/>
          </p:nvPr>
        </p:nvSpPr>
        <p:spPr>
          <a:xfrm>
            <a:off x="1270000" y="3568700"/>
            <a:ext cx="10464800" cy="1130300"/>
          </a:xfrm>
          <a:prstGeom prst="rect">
            <a:avLst/>
          </a:prstGeom>
        </p:spPr>
        <p:txBody>
          <a:bodyPr/>
          <a:lstStyle/>
          <a:p>
            <a:pPr defTabSz="537462">
              <a:defRPr sz="3400"/>
            </a:pPr>
            <a:r>
              <a:t>Introduction to GIT</a:t>
            </a:r>
          </a:p>
          <a:p>
            <a:pPr defTabSz="537462">
              <a:defRPr sz="3400"/>
            </a:pPr>
            <a:r>
              <a:t>And Command Line</a:t>
            </a:r>
          </a:p>
        </p:txBody>
      </p:sp>
      <p:sp>
        <p:nvSpPr>
          <p:cNvPr id="121" name="SkillUp by Dobrea Vladislav"/>
          <p:cNvSpPr txBox="1"/>
          <p:nvPr/>
        </p:nvSpPr>
        <p:spPr>
          <a:xfrm>
            <a:off x="8779764" y="8913469"/>
            <a:ext cx="408127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mj-lt"/>
                <a:ea typeface="+mj-ea"/>
                <a:cs typeface="+mj-cs"/>
                <a:sym typeface="Helvetica Neue"/>
              </a:defRPr>
            </a:lvl1pPr>
          </a:lstStyle>
          <a:p>
            <a:pPr/>
            <a:r>
              <a:t>SkillUp by Dobrea Vladislav</a:t>
            </a:r>
          </a:p>
        </p:txBody>
      </p:sp>
      <p:pic>
        <p:nvPicPr>
          <p:cNvPr id="122" name="post-git-logo-1200x630.png" descr="post-git-logo-1200x630.png"/>
          <p:cNvPicPr>
            <a:picLocks noChangeAspect="1"/>
          </p:cNvPicPr>
          <p:nvPr/>
        </p:nvPicPr>
        <p:blipFill>
          <a:blip r:embed="rId2">
            <a:extLst/>
          </a:blip>
          <a:stretch>
            <a:fillRect/>
          </a:stretch>
        </p:blipFill>
        <p:spPr>
          <a:xfrm>
            <a:off x="3878705" y="4800599"/>
            <a:ext cx="4871595" cy="2557589"/>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Why we need this?"/>
          <p:cNvSpPr txBox="1"/>
          <p:nvPr>
            <p:ph type="title"/>
          </p:nvPr>
        </p:nvSpPr>
        <p:spPr>
          <a:prstGeom prst="rect">
            <a:avLst/>
          </a:prstGeom>
        </p:spPr>
        <p:txBody>
          <a:bodyPr/>
          <a:lstStyle/>
          <a:p>
            <a:pPr/>
            <a:r>
              <a:t>Why we need this?</a:t>
            </a:r>
          </a:p>
        </p:txBody>
      </p:sp>
      <p:sp>
        <p:nvSpPr>
          <p:cNvPr id="154" name="A Version Control System (VCS) allows you to revert files back to a previous state, revert the entire project back to a previous state, review changes made over time, see who last modified something that might be causing a problem, who introduced an issue and when, and more. Using a VCS also means that if you screw things up or lose files, you can generally recover easily. And sometimes you just want to know “who wrote this crap”, and having access to that information is worthwhile ?."/>
          <p:cNvSpPr txBox="1"/>
          <p:nvPr/>
        </p:nvSpPr>
        <p:spPr>
          <a:xfrm>
            <a:off x="2169771" y="3274060"/>
            <a:ext cx="8665258" cy="32054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ct val="120000"/>
              </a:lnSpc>
              <a:defRPr sz="2200">
                <a:solidFill>
                  <a:srgbClr val="0A0A23"/>
                </a:solidFill>
                <a:latin typeface="+mn-lt"/>
                <a:ea typeface="+mn-ea"/>
                <a:cs typeface="+mn-cs"/>
                <a:sym typeface="Helvetica"/>
              </a:defRPr>
            </a:pPr>
            <a:r>
              <a:t>A Version Control System (VCS) allows you to revert files back to a previous state, revert the entire project back to a previous state, review changes made over time, see who last modified something that might be causing a problem, who introduced an issue and when, and more. Using a VCS also means that if you screw things up or lose files, you can generally recover easily. And sometimes you just want to know </a:t>
            </a:r>
            <a:r>
              <a:rPr b="1">
                <a:solidFill>
                  <a:srgbClr val="1B1B32"/>
                </a:solidFill>
              </a:rPr>
              <a:t>“who wrote this crap”</a:t>
            </a:r>
            <a:r>
              <a:t>, and having access to that information is worthwhile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What is GIT?"/>
          <p:cNvSpPr txBox="1"/>
          <p:nvPr>
            <p:ph type="title"/>
          </p:nvPr>
        </p:nvSpPr>
        <p:spPr>
          <a:prstGeom prst="rect">
            <a:avLst/>
          </a:prstGeom>
        </p:spPr>
        <p:txBody>
          <a:bodyPr/>
          <a:lstStyle/>
          <a:p>
            <a:pPr/>
            <a:r>
              <a:t>What is GIT?</a:t>
            </a:r>
          </a:p>
        </p:txBody>
      </p:sp>
      <p:sp>
        <p:nvSpPr>
          <p:cNvPr id="157" name="Git is a version-control system for tracking changes in computer files and coordinating work on those files among multiple people. Git is a Distributed Version Control System. So Git does not necessarily rely on a central server to store all the versions of a project’s files. Instead, every user “clones” a copy of a repository (a collection of files) and has the full history of the project on their own hard drive. This clone has all of the metadata of the original while the original itself is stored on a self-hosted server or a third party hosting service like GitHub."/>
          <p:cNvSpPr txBox="1"/>
          <p:nvPr/>
        </p:nvSpPr>
        <p:spPr>
          <a:xfrm>
            <a:off x="1908113" y="3183890"/>
            <a:ext cx="9747375" cy="40208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ct val="120000"/>
              </a:lnSpc>
              <a:spcBef>
                <a:spcPts val="3300"/>
              </a:spcBef>
              <a:defRPr sz="2200">
                <a:solidFill>
                  <a:srgbClr val="0A0A23"/>
                </a:solidFill>
                <a:latin typeface="+mn-lt"/>
                <a:ea typeface="+mn-ea"/>
                <a:cs typeface="+mn-cs"/>
                <a:sym typeface="Helvetica"/>
              </a:defRPr>
            </a:pPr>
            <a:r>
              <a:t>Git is a version-control system for tracking changes in computer files and coordinating work on those files among multiple people. Git is a </a:t>
            </a:r>
            <a:r>
              <a:rPr b="1" i="1">
                <a:solidFill>
                  <a:srgbClr val="1B1B32"/>
                </a:solidFill>
              </a:rPr>
              <a:t>Distributed Version Control System</a:t>
            </a:r>
            <a:r>
              <a:t>. So Git does not necessarily rely on a central server to store all the versions of a project’s files. Instead, every user “clones” a copy of a repository (a collection of files) and has the </a:t>
            </a:r>
            <a:r>
              <a:rPr b="1" i="1">
                <a:solidFill>
                  <a:srgbClr val="1B1B32"/>
                </a:solidFill>
              </a:rPr>
              <a:t>full</a:t>
            </a:r>
            <a:r>
              <a:t> history of the project on their own hard drive. This clone has </a:t>
            </a:r>
            <a:r>
              <a:rPr i="1">
                <a:solidFill>
                  <a:srgbClr val="1B1B32"/>
                </a:solidFill>
              </a:rPr>
              <a:t>all</a:t>
            </a:r>
            <a:r>
              <a:t> of the metadata of the original while the original itself is stored on a self-hosted server or a third party hosting service like GitHub.</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How it helps?"/>
          <p:cNvSpPr txBox="1"/>
          <p:nvPr>
            <p:ph type="title"/>
          </p:nvPr>
        </p:nvSpPr>
        <p:spPr>
          <a:prstGeom prst="rect">
            <a:avLst/>
          </a:prstGeom>
        </p:spPr>
        <p:txBody>
          <a:bodyPr/>
          <a:lstStyle/>
          <a:p>
            <a:pPr/>
            <a:r>
              <a:t>How it helps?</a:t>
            </a:r>
          </a:p>
        </p:txBody>
      </p:sp>
      <p:sp>
        <p:nvSpPr>
          <p:cNvPr id="160" name="Git helps you keep track of the changes you make to your code."/>
          <p:cNvSpPr txBox="1"/>
          <p:nvPr/>
        </p:nvSpPr>
        <p:spPr>
          <a:xfrm>
            <a:off x="1841620" y="3917949"/>
            <a:ext cx="8313764"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5100"/>
              </a:lnSpc>
              <a:defRPr b="1" i="1" sz="2200">
                <a:solidFill>
                  <a:srgbClr val="1B1B32"/>
                </a:solidFill>
                <a:latin typeface="+mn-lt"/>
                <a:ea typeface="+mn-ea"/>
                <a:cs typeface="+mn-cs"/>
                <a:sym typeface="Helvetica"/>
              </a:defRPr>
            </a:pPr>
            <a:r>
              <a:rPr b="0" i="0">
                <a:solidFill>
                  <a:srgbClr val="0A0A23"/>
                </a:solidFill>
              </a:rPr>
              <a:t>Git helps you </a:t>
            </a:r>
            <a:r>
              <a:t>keep track of the changes</a:t>
            </a:r>
            <a:r>
              <a:rPr b="0" i="0">
                <a:solidFill>
                  <a:srgbClr val="0A0A23"/>
                </a:solidFill>
              </a:rPr>
              <a:t> you make to your code. </a:t>
            </a:r>
          </a:p>
        </p:txBody>
      </p:sp>
      <p:sp>
        <p:nvSpPr>
          <p:cNvPr id="161" name="If at any point while coding you hit a fatal error and don’t know what’s causing it you can always revert back to the stable state."/>
          <p:cNvSpPr txBox="1"/>
          <p:nvPr/>
        </p:nvSpPr>
        <p:spPr>
          <a:xfrm>
            <a:off x="1858060" y="4451349"/>
            <a:ext cx="9305120" cy="76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lnSpc>
                <a:spcPts val="5100"/>
              </a:lnSpc>
              <a:defRPr sz="2200">
                <a:solidFill>
                  <a:srgbClr val="0A0A23"/>
                </a:solidFill>
                <a:latin typeface="+mn-lt"/>
                <a:ea typeface="+mn-ea"/>
                <a:cs typeface="+mn-cs"/>
                <a:sym typeface="Helvetica"/>
              </a:defRPr>
            </a:lvl1pPr>
          </a:lstStyle>
          <a:p>
            <a:pPr/>
            <a:r>
              <a:t>If at any point while coding you hit a fatal error and don’t know what’s causing it you can always revert back to the stable state. </a:t>
            </a:r>
          </a:p>
        </p:txBody>
      </p:sp>
      <p:sp>
        <p:nvSpPr>
          <p:cNvPr id="162" name="Or you can simply see what changes you made to your code over time."/>
          <p:cNvSpPr txBox="1"/>
          <p:nvPr/>
        </p:nvSpPr>
        <p:spPr>
          <a:xfrm>
            <a:off x="1863895" y="5403849"/>
            <a:ext cx="8904214"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5100"/>
              </a:lnSpc>
              <a:defRPr sz="2200">
                <a:solidFill>
                  <a:srgbClr val="0A0A23"/>
                </a:solidFill>
                <a:latin typeface="+mn-lt"/>
                <a:ea typeface="+mn-ea"/>
                <a:cs typeface="+mn-cs"/>
                <a:sym typeface="Helvetica"/>
              </a:defRPr>
            </a:lvl1pPr>
          </a:lstStyle>
          <a:p>
            <a:pPr/>
            <a:r>
              <a:t>Or you can simply see what changes you made to your code over time.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4" name="Screen Shot 2020-03-26 at 5.32.20 PM.png" descr="Screen Shot 2020-03-26 at 5.32.20 PM.png"/>
          <p:cNvPicPr>
            <a:picLocks noChangeAspect="1"/>
          </p:cNvPicPr>
          <p:nvPr/>
        </p:nvPicPr>
        <p:blipFill>
          <a:blip r:embed="rId2">
            <a:extLst/>
          </a:blip>
          <a:stretch>
            <a:fillRect/>
          </a:stretch>
        </p:blipFill>
        <p:spPr>
          <a:xfrm>
            <a:off x="927100" y="1225550"/>
            <a:ext cx="11150600" cy="562610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GIT Workflow"/>
          <p:cNvSpPr txBox="1"/>
          <p:nvPr>
            <p:ph type="title"/>
          </p:nvPr>
        </p:nvSpPr>
        <p:spPr>
          <a:prstGeom prst="rect">
            <a:avLst/>
          </a:prstGeom>
        </p:spPr>
        <p:txBody>
          <a:bodyPr/>
          <a:lstStyle/>
          <a:p>
            <a:pPr/>
            <a:r>
              <a:t>GIT Workflow</a:t>
            </a:r>
          </a:p>
        </p:txBody>
      </p:sp>
      <p:sp>
        <p:nvSpPr>
          <p:cNvPr id="167" name="There are four fundamental elements in the Git Workflow."/>
          <p:cNvSpPr txBox="1"/>
          <p:nvPr/>
        </p:nvSpPr>
        <p:spPr>
          <a:xfrm>
            <a:off x="647859" y="2444749"/>
            <a:ext cx="1170908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7800"/>
              </a:lnSpc>
              <a:spcBef>
                <a:spcPts val="600"/>
              </a:spcBef>
              <a:defRPr b="1" sz="3359">
                <a:solidFill>
                  <a:srgbClr val="1B1B32"/>
                </a:solidFill>
                <a:latin typeface="+mn-lt"/>
                <a:ea typeface="+mn-ea"/>
                <a:cs typeface="+mn-cs"/>
                <a:sym typeface="Helvetica"/>
              </a:defRPr>
            </a:lvl1pPr>
          </a:lstStyle>
          <a:p>
            <a:pPr/>
            <a:r>
              <a:t>There are four fundamental elements in the Git Workflow.</a:t>
            </a:r>
          </a:p>
        </p:txBody>
      </p:sp>
      <p:sp>
        <p:nvSpPr>
          <p:cNvPr id="168" name="Working Directory, Staging Area, Local Repository and Remote Repository."/>
          <p:cNvSpPr txBox="1"/>
          <p:nvPr/>
        </p:nvSpPr>
        <p:spPr>
          <a:xfrm>
            <a:off x="1461275" y="3098799"/>
            <a:ext cx="10082250"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5100"/>
              </a:lnSpc>
              <a:spcBef>
                <a:spcPts val="3300"/>
              </a:spcBef>
              <a:defRPr b="1" sz="2200">
                <a:solidFill>
                  <a:srgbClr val="1B1B32"/>
                </a:solidFill>
                <a:latin typeface="+mn-lt"/>
                <a:ea typeface="+mn-ea"/>
                <a:cs typeface="+mn-cs"/>
                <a:sym typeface="Helvetica"/>
              </a:defRPr>
            </a:pPr>
            <a:r>
              <a:t>Working Directory</a:t>
            </a:r>
            <a:r>
              <a:rPr b="0">
                <a:solidFill>
                  <a:srgbClr val="0A0A23"/>
                </a:solidFill>
              </a:rPr>
              <a:t>, </a:t>
            </a:r>
            <a:r>
              <a:t>Staging Area</a:t>
            </a:r>
            <a:r>
              <a:rPr b="0">
                <a:solidFill>
                  <a:srgbClr val="0A0A23"/>
                </a:solidFill>
              </a:rPr>
              <a:t>, </a:t>
            </a:r>
            <a:r>
              <a:t>Local Repository</a:t>
            </a:r>
            <a:r>
              <a:rPr b="0">
                <a:solidFill>
                  <a:srgbClr val="0A0A23"/>
                </a:solidFill>
              </a:rPr>
              <a:t> and </a:t>
            </a:r>
            <a:r>
              <a:t>Remote Repository</a:t>
            </a:r>
            <a:r>
              <a:rPr b="0">
                <a:solidFill>
                  <a:srgbClr val="0A0A23"/>
                </a:solidFill>
              </a:rPr>
              <a:t>.</a:t>
            </a:r>
          </a:p>
        </p:txBody>
      </p:sp>
      <p:pic>
        <p:nvPicPr>
          <p:cNvPr id="169" name="Screen Shot 2020-03-26 at 5.22.21 PM.png" descr="Screen Shot 2020-03-26 at 5.22.21 PM.png"/>
          <p:cNvPicPr>
            <a:picLocks noChangeAspect="1"/>
          </p:cNvPicPr>
          <p:nvPr/>
        </p:nvPicPr>
        <p:blipFill>
          <a:blip r:embed="rId2">
            <a:extLst/>
          </a:blip>
          <a:stretch>
            <a:fillRect/>
          </a:stretch>
        </p:blipFill>
        <p:spPr>
          <a:xfrm>
            <a:off x="1619068" y="3489496"/>
            <a:ext cx="9766664" cy="5679904"/>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Basic Commands"/>
          <p:cNvSpPr txBox="1"/>
          <p:nvPr>
            <p:ph type="title"/>
          </p:nvPr>
        </p:nvSpPr>
        <p:spPr>
          <a:prstGeom prst="rect">
            <a:avLst/>
          </a:prstGeom>
        </p:spPr>
        <p:txBody>
          <a:bodyPr/>
          <a:lstStyle/>
          <a:p>
            <a:pPr/>
            <a:r>
              <a:t>Basic Commands</a:t>
            </a:r>
          </a:p>
        </p:txBody>
      </p:sp>
      <p:sp>
        <p:nvSpPr>
          <p:cNvPr id="172" name="git init…"/>
          <p:cNvSpPr txBox="1"/>
          <p:nvPr/>
        </p:nvSpPr>
        <p:spPr>
          <a:xfrm>
            <a:off x="1333732" y="3357782"/>
            <a:ext cx="3646159" cy="374923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2" marL="1002631" indent="-240631" algn="l">
              <a:lnSpc>
                <a:spcPct val="150000"/>
              </a:lnSpc>
              <a:buSzPct val="100000"/>
              <a:buChar char="•"/>
            </a:pPr>
            <a:r>
              <a:t>git init </a:t>
            </a:r>
          </a:p>
          <a:p>
            <a:pPr lvl="2" marL="1002631" indent="-240631" algn="l">
              <a:lnSpc>
                <a:spcPct val="150000"/>
              </a:lnSpc>
              <a:buSzPct val="100000"/>
              <a:buChar char="•"/>
            </a:pPr>
            <a:r>
              <a:t>git add &lt;file&gt; </a:t>
            </a:r>
          </a:p>
          <a:p>
            <a:pPr lvl="2" marL="1002631" indent="-240631" algn="l">
              <a:lnSpc>
                <a:spcPct val="150000"/>
              </a:lnSpc>
              <a:buSzPct val="100000"/>
              <a:buChar char="•"/>
            </a:pPr>
            <a:r>
              <a:t>git status</a:t>
            </a:r>
          </a:p>
          <a:p>
            <a:pPr lvl="2" marL="1002631" indent="-240631" algn="l">
              <a:lnSpc>
                <a:spcPct val="150000"/>
              </a:lnSpc>
              <a:buSzPct val="100000"/>
              <a:buChar char="•"/>
            </a:pPr>
            <a:r>
              <a:t>git commit </a:t>
            </a:r>
          </a:p>
          <a:p>
            <a:pPr lvl="2" marL="1002631" indent="-240631" algn="l">
              <a:lnSpc>
                <a:spcPct val="150000"/>
              </a:lnSpc>
              <a:buSzPct val="100000"/>
              <a:buChar char="•"/>
            </a:pPr>
            <a:r>
              <a:t>git push</a:t>
            </a:r>
          </a:p>
          <a:p>
            <a:pPr lvl="2" marL="1002631" indent="-240631" algn="l">
              <a:lnSpc>
                <a:spcPct val="150000"/>
              </a:lnSpc>
              <a:buSzPct val="100000"/>
              <a:buChar char="•"/>
            </a:pPr>
            <a:r>
              <a:t>git pull</a:t>
            </a:r>
          </a:p>
          <a:p>
            <a:pPr lvl="2" marL="1002631" indent="-240631" algn="l">
              <a:lnSpc>
                <a:spcPct val="150000"/>
              </a:lnSpc>
              <a:buSzPct val="100000"/>
              <a:buChar char="•"/>
            </a:pPr>
            <a:r>
              <a:t>git clone</a:t>
            </a:r>
          </a:p>
        </p:txBody>
      </p:sp>
      <p:sp>
        <p:nvSpPr>
          <p:cNvPr id="173" name="// Initialize local Git Repository…"/>
          <p:cNvSpPr txBox="1"/>
          <p:nvPr/>
        </p:nvSpPr>
        <p:spPr>
          <a:xfrm>
            <a:off x="4902432" y="3357782"/>
            <a:ext cx="7563315" cy="374923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2" indent="457200" algn="l">
              <a:lnSpc>
                <a:spcPct val="150000"/>
              </a:lnSpc>
            </a:pPr>
            <a:r>
              <a:t>// Initialize local Git Repository</a:t>
            </a:r>
          </a:p>
          <a:p>
            <a:pPr lvl="2" indent="457200" algn="l">
              <a:lnSpc>
                <a:spcPct val="150000"/>
              </a:lnSpc>
            </a:pPr>
            <a:r>
              <a:t>// Add File(s) to Index</a:t>
            </a:r>
          </a:p>
          <a:p>
            <a:pPr lvl="2" indent="457200" algn="l">
              <a:lnSpc>
                <a:spcPct val="150000"/>
              </a:lnSpc>
            </a:pPr>
            <a:r>
              <a:t>// Check status of working tree</a:t>
            </a:r>
          </a:p>
          <a:p>
            <a:pPr lvl="2" indent="457200" algn="l">
              <a:lnSpc>
                <a:spcPct val="150000"/>
              </a:lnSpc>
            </a:pPr>
            <a:r>
              <a:t>// Commit changes to index</a:t>
            </a:r>
          </a:p>
          <a:p>
            <a:pPr lvl="2" indent="457200" algn="l">
              <a:lnSpc>
                <a:spcPct val="150000"/>
              </a:lnSpc>
            </a:pPr>
            <a:r>
              <a:t>// Push to remote repository</a:t>
            </a:r>
          </a:p>
          <a:p>
            <a:pPr lvl="2" indent="457200" algn="l">
              <a:lnSpc>
                <a:spcPct val="150000"/>
              </a:lnSpc>
            </a:pPr>
            <a:r>
              <a:t>// Pull latest from repository</a:t>
            </a:r>
          </a:p>
          <a:p>
            <a:pPr lvl="2" indent="457200" algn="l">
              <a:lnSpc>
                <a:spcPct val="150000"/>
              </a:lnSpc>
            </a:pPr>
            <a:r>
              <a:t>// Clone Repository into a new directory</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How to install?"/>
          <p:cNvSpPr txBox="1"/>
          <p:nvPr>
            <p:ph type="title"/>
          </p:nvPr>
        </p:nvSpPr>
        <p:spPr>
          <a:xfrm>
            <a:off x="1270000" y="254000"/>
            <a:ext cx="10464800" cy="3302000"/>
          </a:xfrm>
          <a:prstGeom prst="rect">
            <a:avLst/>
          </a:prstGeom>
        </p:spPr>
        <p:txBody>
          <a:bodyPr/>
          <a:lstStyle/>
          <a:p>
            <a:pPr/>
            <a:r>
              <a:t>How to install?</a:t>
            </a:r>
          </a:p>
        </p:txBody>
      </p:sp>
      <p:sp>
        <p:nvSpPr>
          <p:cNvPr id="176" name="1. Go here: https://git-scm.com/downloads or https://gitforwindows.org/…"/>
          <p:cNvSpPr txBox="1"/>
          <p:nvPr/>
        </p:nvSpPr>
        <p:spPr>
          <a:xfrm>
            <a:off x="1108100" y="3128620"/>
            <a:ext cx="10390938"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1. Go here: </a:t>
            </a:r>
            <a:r>
              <a:rPr u="sng">
                <a:solidFill>
                  <a:srgbClr val="0000FF"/>
                </a:solidFill>
                <a:uFill>
                  <a:solidFill>
                    <a:srgbClr val="0000FF"/>
                  </a:solidFill>
                </a:uFill>
                <a:hlinkClick r:id="rId2" invalidUrl="" action="" tgtFrame="" tooltip="" history="1" highlightClick="0" endSnd="0"/>
              </a:rPr>
              <a:t>https://git-scm.com/downloads</a:t>
            </a:r>
            <a:r>
              <a:t> or </a:t>
            </a:r>
            <a:r>
              <a:rPr u="sng">
                <a:solidFill>
                  <a:srgbClr val="0000FF"/>
                </a:solidFill>
                <a:uFill>
                  <a:solidFill>
                    <a:srgbClr val="0000FF"/>
                  </a:solidFill>
                </a:uFill>
                <a:hlinkClick r:id="rId3" invalidUrl="" action="" tgtFrame="" tooltip="" history="1" highlightClick="0" endSnd="0"/>
              </a:rPr>
              <a:t>https://gitforwindows.org/</a:t>
            </a:r>
          </a:p>
          <a:p>
            <a:pPr algn="l"/>
            <a:r>
              <a:t>Download and run it, it’s a simple install wizard</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Let’s practice"/>
          <p:cNvSpPr txBox="1"/>
          <p:nvPr>
            <p:ph type="title"/>
          </p:nvPr>
        </p:nvSpPr>
        <p:spPr>
          <a:xfrm>
            <a:off x="1270000" y="2946400"/>
            <a:ext cx="10464800" cy="3302000"/>
          </a:xfrm>
          <a:prstGeom prst="rect">
            <a:avLst/>
          </a:prstGeom>
        </p:spPr>
        <p:txBody>
          <a:bodyPr/>
          <a:lstStyle/>
          <a:p>
            <a:pPr/>
            <a:r>
              <a:t>Let’s practice</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References"/>
          <p:cNvSpPr txBox="1"/>
          <p:nvPr>
            <p:ph type="title"/>
          </p:nvPr>
        </p:nvSpPr>
        <p:spPr>
          <a:prstGeom prst="rect">
            <a:avLst/>
          </a:prstGeom>
        </p:spPr>
        <p:txBody>
          <a:bodyPr/>
          <a:lstStyle/>
          <a:p>
            <a:pPr/>
            <a:r>
              <a:t>Learning Resources</a:t>
            </a:r>
          </a:p>
        </p:txBody>
      </p:sp>
      <p:sp>
        <p:nvSpPr>
          <p:cNvPr id="181" name="Reset CSS…"/>
          <p:cNvSpPr txBox="1"/>
          <p:nvPr/>
        </p:nvSpPr>
        <p:spPr>
          <a:xfrm>
            <a:off x="924649" y="3009900"/>
            <a:ext cx="11155502" cy="373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2" marL="1561048" indent="-291048" algn="l" defTabSz="457200">
              <a:lnSpc>
                <a:spcPct val="120000"/>
              </a:lnSpc>
              <a:spcBef>
                <a:spcPts val="1400"/>
              </a:spcBef>
              <a:buSzPct val="100000"/>
              <a:buAutoNum type="arabicPeriod" startAt="1"/>
              <a:tabLst>
                <a:tab pos="596900" algn="l"/>
                <a:tab pos="914400" algn="l"/>
              </a:tabLst>
              <a:defRPr b="1" sz="1700">
                <a:latin typeface="Times"/>
                <a:ea typeface="Times"/>
                <a:cs typeface="Times"/>
                <a:sym typeface="Times"/>
              </a:defRPr>
            </a:pPr>
            <a:r>
              <a:t>GIT Introduction</a:t>
            </a:r>
          </a:p>
          <a:p>
            <a:pPr lvl="3" marL="2196048" indent="-291048" algn="l" defTabSz="457200">
              <a:lnSpc>
                <a:spcPct val="120000"/>
              </a:lnSpc>
              <a:spcBef>
                <a:spcPts val="1400"/>
              </a:spcBef>
              <a:buSzPct val="100000"/>
              <a:buAutoNum type="arabicPeriod" startAt="1"/>
              <a:tabLst>
                <a:tab pos="596900" algn="l"/>
                <a:tab pos="914400" algn="l"/>
              </a:tabLst>
              <a:defRPr b="1" sz="1700">
                <a:latin typeface="Times"/>
                <a:ea typeface="Times"/>
                <a:cs typeface="Times"/>
                <a:sym typeface="Times"/>
              </a:defRPr>
            </a:pPr>
            <a:r>
              <a:t>Intro to GIT (video) must watch! </a:t>
            </a:r>
            <a:r>
              <a:rPr u="sng">
                <a:solidFill>
                  <a:srgbClr val="0000FF"/>
                </a:solidFill>
                <a:uFill>
                  <a:solidFill>
                    <a:srgbClr val="0000FF"/>
                  </a:solidFill>
                </a:uFill>
                <a:hlinkClick r:id="rId2" invalidUrl="" action="" tgtFrame="" tooltip="" history="1" highlightClick="0" endSnd="0"/>
              </a:rPr>
              <a:t>https://www.youtube.com/watch?v=SWYqp7iY_Tc</a:t>
            </a:r>
          </a:p>
          <a:p>
            <a:pPr lvl="3" marL="2196048" indent="-291048" algn="l" defTabSz="457200">
              <a:lnSpc>
                <a:spcPct val="120000"/>
              </a:lnSpc>
              <a:spcBef>
                <a:spcPts val="1400"/>
              </a:spcBef>
              <a:buSzPct val="100000"/>
              <a:buAutoNum type="arabicPeriod" startAt="1"/>
              <a:tabLst>
                <a:tab pos="596900" algn="l"/>
                <a:tab pos="914400" algn="l"/>
              </a:tabLst>
              <a:defRPr b="1" sz="1700">
                <a:latin typeface="Times"/>
                <a:ea typeface="Times"/>
                <a:cs typeface="Times"/>
                <a:sym typeface="Times"/>
              </a:defRPr>
            </a:pPr>
            <a:r>
              <a:rPr u="sng">
                <a:solidFill>
                  <a:srgbClr val="0000FF"/>
                </a:solidFill>
                <a:uFill>
                  <a:solidFill>
                    <a:srgbClr val="0000FF"/>
                  </a:solidFill>
                </a:uFill>
                <a:hlinkClick r:id="rId3" invalidUrl="" action="" tgtFrame="" tooltip="" history="1" highlightClick="0" endSnd="0"/>
              </a:rPr>
              <a:t>https://www.freecodecamp.org/news/learn-the-basics-of-git-in-under-10-minutes-da548267cc91/</a:t>
            </a:r>
          </a:p>
          <a:p>
            <a:pPr lvl="3" marL="2196048" indent="-291048" algn="l" defTabSz="457200">
              <a:lnSpc>
                <a:spcPct val="120000"/>
              </a:lnSpc>
              <a:spcBef>
                <a:spcPts val="1400"/>
              </a:spcBef>
              <a:buSzPct val="100000"/>
              <a:buAutoNum type="arabicPeriod" startAt="1"/>
              <a:tabLst>
                <a:tab pos="596900" algn="l"/>
                <a:tab pos="914400" algn="l"/>
              </a:tabLst>
              <a:defRPr b="1" sz="1700">
                <a:latin typeface="Times"/>
                <a:ea typeface="Times"/>
                <a:cs typeface="Times"/>
                <a:sym typeface="Times"/>
              </a:defRPr>
            </a:pPr>
            <a:r>
              <a:t>GIT Cheatsheet </a:t>
            </a:r>
            <a:r>
              <a:rPr u="sng">
                <a:solidFill>
                  <a:srgbClr val="0000FF"/>
                </a:solidFill>
                <a:uFill>
                  <a:solidFill>
                    <a:srgbClr val="0000FF"/>
                  </a:solidFill>
                </a:uFill>
                <a:hlinkClick r:id="rId4" invalidUrl="" action="" tgtFrame="" tooltip="" history="1" highlightClick="0" endSnd="0"/>
              </a:rPr>
              <a:t>https://github.github.com/training-kit/downloads/ru/github-git-cheat-sheet/</a:t>
            </a:r>
          </a:p>
          <a:p>
            <a:pPr lvl="3" marL="2196048" indent="-291048" algn="l" defTabSz="457200">
              <a:lnSpc>
                <a:spcPct val="120000"/>
              </a:lnSpc>
              <a:spcBef>
                <a:spcPts val="1400"/>
              </a:spcBef>
              <a:buSzPct val="100000"/>
              <a:buAutoNum type="arabicPeriod" startAt="1"/>
              <a:tabLst>
                <a:tab pos="596900" algn="l"/>
                <a:tab pos="914400" algn="l"/>
              </a:tabLst>
              <a:defRPr b="1" sz="1700">
                <a:latin typeface="Times"/>
                <a:ea typeface="Times"/>
                <a:cs typeface="Times"/>
                <a:sym typeface="Times"/>
              </a:defRPr>
            </a:pPr>
            <a:r>
              <a:t>Learn git as a GAME </a:t>
            </a:r>
            <a:r>
              <a:rPr u="sng">
                <a:solidFill>
                  <a:srgbClr val="0000FF"/>
                </a:solidFill>
                <a:uFill>
                  <a:solidFill>
                    <a:srgbClr val="0000FF"/>
                  </a:solidFill>
                </a:uFill>
                <a:hlinkClick r:id="rId5" invalidUrl="" action="" tgtFrame="" tooltip="" history="1" highlightClick="0" endSnd="0"/>
              </a:rPr>
              <a:t>https://learngitbranching.js.org/</a:t>
            </a:r>
          </a:p>
          <a:p>
            <a:pPr lvl="3" marL="2196048" indent="-291048" algn="l" defTabSz="457200">
              <a:lnSpc>
                <a:spcPct val="120000"/>
              </a:lnSpc>
              <a:spcBef>
                <a:spcPts val="1400"/>
              </a:spcBef>
              <a:buSzPct val="100000"/>
              <a:buAutoNum type="arabicPeriod" startAt="1"/>
              <a:tabLst>
                <a:tab pos="596900" algn="l"/>
                <a:tab pos="914400" algn="l"/>
              </a:tabLst>
              <a:defRPr b="1" sz="1700">
                <a:latin typeface="Times"/>
                <a:ea typeface="Times"/>
                <a:cs typeface="Times"/>
                <a:sym typeface="Times"/>
              </a:defRPr>
            </a:pPr>
            <a:r>
              <a:t>Another Documentation </a:t>
            </a:r>
            <a:r>
              <a:rPr u="sng">
                <a:solidFill>
                  <a:srgbClr val="0000FF"/>
                </a:solidFill>
                <a:uFill>
                  <a:solidFill>
                    <a:srgbClr val="0000FF"/>
                  </a:solidFill>
                </a:uFill>
                <a:hlinkClick r:id="rId6" invalidUrl="" action="" tgtFrame="" tooltip="" history="1" highlightClick="0" endSnd="0"/>
              </a:rPr>
              <a:t>https://guides.github.com/introduction/git-handbook/</a:t>
            </a:r>
          </a:p>
          <a:p>
            <a:pPr lvl="2" marL="1561048" indent="-291048" algn="l" defTabSz="457200">
              <a:lnSpc>
                <a:spcPct val="120000"/>
              </a:lnSpc>
              <a:spcBef>
                <a:spcPts val="1400"/>
              </a:spcBef>
              <a:buSzPct val="100000"/>
              <a:buAutoNum type="arabicPeriod" startAt="1"/>
              <a:tabLst>
                <a:tab pos="596900" algn="l"/>
                <a:tab pos="914400" algn="l"/>
              </a:tabLst>
              <a:defRPr b="1" sz="1700">
                <a:latin typeface="Times"/>
                <a:ea typeface="Times"/>
                <a:cs typeface="Times"/>
                <a:sym typeface="Times"/>
              </a:defRPr>
            </a:pPr>
            <a:r>
              <a:t>Command Line Introduction</a:t>
            </a:r>
          </a:p>
          <a:p>
            <a:pPr lvl="3" marL="2196048" indent="-291048" algn="l" defTabSz="457200">
              <a:lnSpc>
                <a:spcPct val="120000"/>
              </a:lnSpc>
              <a:spcBef>
                <a:spcPts val="1400"/>
              </a:spcBef>
              <a:buSzPct val="100000"/>
              <a:buAutoNum type="arabicPeriod" startAt="1"/>
              <a:tabLst>
                <a:tab pos="596900" algn="l"/>
                <a:tab pos="914400" algn="l"/>
              </a:tabLst>
              <a:defRPr b="1" sz="1700">
                <a:latin typeface="Times"/>
                <a:ea typeface="Times"/>
                <a:cs typeface="Times"/>
                <a:sym typeface="Times"/>
              </a:defRPr>
            </a:pPr>
            <a:r>
              <a:rPr u="sng">
                <a:solidFill>
                  <a:srgbClr val="0000FF"/>
                </a:solidFill>
                <a:uFill>
                  <a:solidFill>
                    <a:srgbClr val="0000FF"/>
                  </a:solidFill>
                </a:uFill>
                <a:hlinkClick r:id="rId7" invalidUrl="" action="" tgtFrame="" tooltip="" history="1" highlightClick="0" endSnd="0"/>
              </a:rPr>
              <a:t>https://tutorial.djangogirls.org/en/intro_to_command_line/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Home Work Setup"/>
          <p:cNvSpPr txBox="1"/>
          <p:nvPr>
            <p:ph type="title"/>
          </p:nvPr>
        </p:nvSpPr>
        <p:spPr>
          <a:prstGeom prst="rect">
            <a:avLst/>
          </a:prstGeom>
        </p:spPr>
        <p:txBody>
          <a:bodyPr/>
          <a:lstStyle/>
          <a:p>
            <a:pPr/>
            <a:r>
              <a:t>Home Work Setup</a:t>
            </a:r>
          </a:p>
        </p:txBody>
      </p:sp>
      <p:sp>
        <p:nvSpPr>
          <p:cNvPr id="184" name="Установить GIT: https://gist.github.com/derhuerst/1b15ff4652a867391f03…"/>
          <p:cNvSpPr txBox="1"/>
          <p:nvPr/>
        </p:nvSpPr>
        <p:spPr>
          <a:xfrm>
            <a:off x="419100" y="2376805"/>
            <a:ext cx="9097169" cy="563499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57200" indent="-317500" algn="l" defTabSz="457200">
              <a:lnSpc>
                <a:spcPts val="4000"/>
              </a:lnSpc>
              <a:spcBef>
                <a:spcPts val="1700"/>
              </a:spcBef>
              <a:buClr>
                <a:srgbClr val="595959"/>
              </a:buClr>
              <a:buSzPct val="100000"/>
              <a:buFont typeface="Arial"/>
              <a:buAutoNum type="arabicPeriod" startAt="1"/>
              <a:defRPr sz="1733">
                <a:latin typeface="+mn-lt"/>
                <a:ea typeface="+mn-ea"/>
                <a:cs typeface="+mn-cs"/>
                <a:sym typeface="Helvetica"/>
              </a:defRPr>
            </a:pPr>
            <a:r>
              <a:rPr b="1"/>
              <a:t>Установить</a:t>
            </a:r>
            <a:r>
              <a:t> </a:t>
            </a:r>
            <a:r>
              <a:rPr b="1"/>
              <a:t>GIT</a:t>
            </a:r>
            <a:r>
              <a:t>: </a:t>
            </a:r>
            <a:r>
              <a:rPr u="sng">
                <a:solidFill>
                  <a:srgbClr val="0000FF"/>
                </a:solidFill>
                <a:uFill>
                  <a:solidFill>
                    <a:srgbClr val="0000FF"/>
                  </a:solidFill>
                </a:uFill>
                <a:hlinkClick r:id="rId2" invalidUrl="" action="" tgtFrame="" tooltip="" history="1" highlightClick="0" endSnd="0"/>
              </a:rPr>
              <a:t>https://gist.github.com/derhuerst/1b15ff4652a867391f03</a:t>
            </a:r>
            <a:r>
              <a:t> </a:t>
            </a:r>
          </a:p>
          <a:p>
            <a:pPr marL="457200" indent="-317500" algn="l" defTabSz="457200">
              <a:lnSpc>
                <a:spcPts val="4000"/>
              </a:lnSpc>
              <a:spcBef>
                <a:spcPts val="1700"/>
              </a:spcBef>
              <a:buClr>
                <a:srgbClr val="595959"/>
              </a:buClr>
              <a:buSzPct val="100000"/>
              <a:buFont typeface="Arial"/>
              <a:buAutoNum type="arabicPeriod" startAt="1"/>
              <a:defRPr sz="1733">
                <a:latin typeface="+mn-lt"/>
                <a:ea typeface="+mn-ea"/>
                <a:cs typeface="+mn-cs"/>
                <a:sym typeface="Helvetica"/>
              </a:defRPr>
            </a:pPr>
            <a:r>
              <a:rPr b="1"/>
              <a:t>Создать репозиторий из WEB interface c именем lesson-6</a:t>
            </a:r>
            <a:r>
              <a:t>: </a:t>
            </a:r>
            <a:br/>
            <a:r>
              <a:rPr u="sng">
                <a:solidFill>
                  <a:srgbClr val="0000FF"/>
                </a:solidFill>
                <a:uFill>
                  <a:solidFill>
                    <a:srgbClr val="0000FF"/>
                  </a:solidFill>
                </a:uFill>
                <a:hlinkClick r:id="rId3" invalidUrl="" action="" tgtFrame="" tooltip="" history="1" highlightClick="0" endSnd="0"/>
              </a:rPr>
              <a:t>https://guides.github.com/activities/hello-world/</a:t>
            </a:r>
            <a:r>
              <a:t> </a:t>
            </a:r>
          </a:p>
          <a:p>
            <a:pPr marL="457200" indent="-317500" algn="l" defTabSz="457200">
              <a:lnSpc>
                <a:spcPts val="4000"/>
              </a:lnSpc>
              <a:spcBef>
                <a:spcPts val="1700"/>
              </a:spcBef>
              <a:buClr>
                <a:srgbClr val="595959"/>
              </a:buClr>
              <a:buSzPct val="100000"/>
              <a:buFont typeface="Arial"/>
              <a:buAutoNum type="arabicPeriod" startAt="1"/>
              <a:defRPr sz="1733">
                <a:latin typeface="+mn-lt"/>
                <a:ea typeface="+mn-ea"/>
                <a:cs typeface="+mn-cs"/>
                <a:sym typeface="Helvetica"/>
              </a:defRPr>
            </a:pPr>
            <a:r>
              <a:rPr b="1"/>
              <a:t>Сгенерировать SSH Public Key</a:t>
            </a:r>
            <a:r>
              <a:t> (Linux, OSx, Windows):</a:t>
            </a:r>
          </a:p>
          <a:p>
            <a:pPr lvl="1" marL="596900" indent="-317500" algn="l" defTabSz="457200">
              <a:lnSpc>
                <a:spcPts val="4000"/>
              </a:lnSpc>
              <a:spcBef>
                <a:spcPts val="1700"/>
              </a:spcBef>
              <a:buClr>
                <a:srgbClr val="595959"/>
              </a:buClr>
              <a:buSzPct val="100000"/>
              <a:buFont typeface="Arial"/>
              <a:buAutoNum type="arabicPeriod" startAt="1"/>
              <a:defRPr sz="1733">
                <a:latin typeface="+mn-lt"/>
                <a:ea typeface="+mn-ea"/>
                <a:cs typeface="+mn-cs"/>
                <a:sym typeface="Helvetica"/>
              </a:defRPr>
            </a:pPr>
            <a:r>
              <a:t> </a:t>
            </a:r>
            <a:r>
              <a:rPr u="sng">
                <a:solidFill>
                  <a:srgbClr val="0000FF"/>
                </a:solidFill>
                <a:uFill>
                  <a:solidFill>
                    <a:srgbClr val="0000FF"/>
                  </a:solidFill>
                </a:uFill>
                <a:hlinkClick r:id="rId4" invalidUrl="" action="" tgtFrame="" tooltip="" history="1" highlightClick="0" endSnd="0"/>
              </a:rPr>
              <a:t>https://confluence.atlassian.com/bitbucketserver/creating-ssh-keys-776639788.html</a:t>
            </a:r>
            <a:r>
              <a:t> </a:t>
            </a:r>
          </a:p>
          <a:p>
            <a:pPr lvl="1" marL="596900" indent="-317500" algn="l" defTabSz="457200">
              <a:lnSpc>
                <a:spcPts val="4000"/>
              </a:lnSpc>
              <a:spcBef>
                <a:spcPts val="1700"/>
              </a:spcBef>
              <a:buClr>
                <a:srgbClr val="595959"/>
              </a:buClr>
              <a:buSzPct val="100000"/>
              <a:buFont typeface="Arial"/>
              <a:buAutoNum type="arabicPeriod" startAt="1"/>
              <a:defRPr sz="1733">
                <a:latin typeface="+mn-lt"/>
                <a:ea typeface="+mn-ea"/>
                <a:cs typeface="+mn-cs"/>
                <a:sym typeface="Helvetica"/>
              </a:defRPr>
            </a:pPr>
            <a:r>
              <a:rPr b="1"/>
              <a:t>Добавить сгенерированный SSH Public Key в GIT repository</a:t>
            </a:r>
            <a:r>
              <a:t> (для копирования ключа на Windows смотрите следующий пункт: </a:t>
            </a:r>
            <a:br/>
            <a:r>
              <a:rPr u="sng">
                <a:solidFill>
                  <a:srgbClr val="0000FF"/>
                </a:solidFill>
                <a:uFill>
                  <a:solidFill>
                    <a:srgbClr val="0000FF"/>
                  </a:solidFill>
                </a:uFill>
                <a:hlinkClick r:id="rId5" invalidUrl="" action="" tgtFrame="" tooltip="" history="1" highlightClick="0" endSnd="0"/>
              </a:rPr>
              <a:t>https://help.github.com/articles/adding-a-new-ssh-key-to-your-github-account/</a:t>
            </a:r>
            <a:r>
              <a:t> </a:t>
            </a:r>
          </a:p>
          <a:p>
            <a:pPr marL="457200" indent="-317500" algn="l" defTabSz="457200">
              <a:lnSpc>
                <a:spcPts val="4000"/>
              </a:lnSpc>
              <a:spcBef>
                <a:spcPts val="1700"/>
              </a:spcBef>
              <a:buClr>
                <a:srgbClr val="595959"/>
              </a:buClr>
              <a:buSzPct val="100000"/>
              <a:buFont typeface="Arial"/>
              <a:buAutoNum type="arabicPeriod" startAt="1"/>
              <a:defRPr sz="1733">
                <a:latin typeface="+mn-lt"/>
                <a:ea typeface="+mn-ea"/>
                <a:cs typeface="+mn-cs"/>
                <a:sym typeface="Helvetica"/>
              </a:defRPr>
            </a:pPr>
            <a:r>
              <a:t>Для того чтобы скопировать сгенерированный ключ на Windows: </a:t>
            </a:r>
            <a:endParaRPr sz="1200"/>
          </a:p>
          <a:p>
            <a:pPr lvl="1" marL="596900" indent="-317500" algn="l" defTabSz="457200">
              <a:lnSpc>
                <a:spcPts val="4000"/>
              </a:lnSpc>
              <a:spcBef>
                <a:spcPts val="1700"/>
              </a:spcBef>
              <a:buClr>
                <a:srgbClr val="595959"/>
              </a:buClr>
              <a:buSzPct val="100000"/>
              <a:buFont typeface="Arial"/>
              <a:buAutoNum type="arabicPeriod" startAt="1"/>
              <a:defRPr sz="1733">
                <a:latin typeface="+mn-lt"/>
                <a:ea typeface="+mn-ea"/>
                <a:cs typeface="+mn-cs"/>
                <a:sym typeface="Helvetica"/>
              </a:defRPr>
            </a:pPr>
            <a:r>
              <a:t>Переходим в папке где лежит ключ используя cd и dir команды </a:t>
            </a:r>
          </a:p>
          <a:p>
            <a:pPr lvl="1" marL="596900" indent="-317500" algn="l" defTabSz="457200">
              <a:lnSpc>
                <a:spcPts val="4000"/>
              </a:lnSpc>
              <a:spcBef>
                <a:spcPts val="1700"/>
              </a:spcBef>
              <a:buClr>
                <a:srgbClr val="595959"/>
              </a:buClr>
              <a:buSzPct val="100000"/>
              <a:buFont typeface="Arial"/>
              <a:buAutoNum type="arabicPeriod" startAt="1"/>
              <a:defRPr b="1" sz="1733">
                <a:latin typeface="+mn-lt"/>
                <a:ea typeface="+mn-ea"/>
                <a:cs typeface="+mn-cs"/>
                <a:sym typeface="Helvetica"/>
              </a:defRPr>
            </a:pPr>
            <a:r>
              <a:rPr b="0"/>
              <a:t>Открываем файл в notepad:</a:t>
            </a:r>
            <a:br>
              <a:rPr b="0"/>
            </a:br>
            <a:r>
              <a:t>start notepad "myfile.txt" </a:t>
            </a:r>
            <a:endParaRPr b="0"/>
          </a:p>
          <a:p>
            <a:pPr lvl="1" marL="596900" indent="-317500" algn="l" defTabSz="457200">
              <a:lnSpc>
                <a:spcPts val="4000"/>
              </a:lnSpc>
              <a:spcBef>
                <a:spcPts val="1700"/>
              </a:spcBef>
              <a:buClr>
                <a:srgbClr val="595959"/>
              </a:buClr>
              <a:buSzPct val="100000"/>
              <a:buFont typeface="Arial"/>
              <a:buAutoNum type="arabicPeriod" startAt="1"/>
              <a:defRPr sz="1733">
                <a:latin typeface="+mn-lt"/>
                <a:ea typeface="+mn-ea"/>
                <a:cs typeface="+mn-cs"/>
                <a:sym typeface="Helvetica"/>
              </a:defRPr>
            </a:pPr>
            <a:r>
              <a:t>Копируем содержимое файла </a:t>
            </a:r>
          </a:p>
        </p:txBody>
      </p:sp>
      <p:pic>
        <p:nvPicPr>
          <p:cNvPr id="185" name="page11image32965840.png" descr="page11image32965840.png"/>
          <p:cNvPicPr>
            <a:picLocks noChangeAspect="1"/>
          </p:cNvPicPr>
          <p:nvPr/>
        </p:nvPicPr>
        <p:blipFill>
          <a:blip r:embed="rId6">
            <a:extLst/>
          </a:blip>
          <a:stretch>
            <a:fillRect/>
          </a:stretch>
        </p:blipFill>
        <p:spPr>
          <a:xfrm>
            <a:off x="5295900" y="6698427"/>
            <a:ext cx="7034990" cy="2051874"/>
          </a:xfrm>
          <a:prstGeom prst="rect">
            <a:avLst/>
          </a:prstGeom>
          <a:ln w="12700">
            <a:miter lim="400000"/>
          </a:ln>
        </p:spPr>
      </p:pic>
      <p:sp>
        <p:nvSpPr>
          <p:cNvPr id="186" name="Text"/>
          <p:cNvSpPr txBox="1"/>
          <p:nvPr/>
        </p:nvSpPr>
        <p:spPr>
          <a:xfrm>
            <a:off x="5295900" y="6921499"/>
            <a:ext cx="19050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2800"/>
              </a:lnSpc>
              <a:defRPr sz="1200">
                <a:latin typeface="Times"/>
                <a:ea typeface="Times"/>
                <a:cs typeface="Times"/>
                <a:sym typeface="Times"/>
              </a:defRPr>
            </a:lvl1pPr>
          </a:lstStyle>
          <a:p>
            <a:pPr/>
            <a:r>
              <a:t>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Lesson Plan"/>
          <p:cNvSpPr txBox="1"/>
          <p:nvPr>
            <p:ph type="title"/>
          </p:nvPr>
        </p:nvSpPr>
        <p:spPr>
          <a:prstGeom prst="rect">
            <a:avLst/>
          </a:prstGeom>
        </p:spPr>
        <p:txBody>
          <a:bodyPr/>
          <a:lstStyle/>
          <a:p>
            <a:pPr lvl="1"/>
            <a:r>
              <a:t>Lesson Plan</a:t>
            </a:r>
          </a:p>
        </p:txBody>
      </p:sp>
      <p:sp>
        <p:nvSpPr>
          <p:cNvPr id="125" name="Recap + HW…"/>
          <p:cNvSpPr txBox="1"/>
          <p:nvPr/>
        </p:nvSpPr>
        <p:spPr>
          <a:xfrm>
            <a:off x="4573549" y="3831541"/>
            <a:ext cx="3857702" cy="15571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76250" indent="-476250" algn="l">
              <a:lnSpc>
                <a:spcPct val="150000"/>
              </a:lnSpc>
              <a:buSzPct val="100000"/>
              <a:buAutoNum type="arabicPeriod" startAt="1"/>
              <a:defRPr b="1">
                <a:latin typeface="+mj-lt"/>
                <a:ea typeface="+mj-ea"/>
                <a:cs typeface="+mj-cs"/>
                <a:sym typeface="Helvetica Neue"/>
              </a:defRPr>
            </a:pPr>
            <a:r>
              <a:t>Basic Command Line </a:t>
            </a:r>
          </a:p>
          <a:p>
            <a:pPr marL="476250" indent="-476250" algn="l">
              <a:lnSpc>
                <a:spcPct val="150000"/>
              </a:lnSpc>
              <a:buSzPct val="100000"/>
              <a:buAutoNum type="arabicPeriod" startAt="1"/>
              <a:defRPr b="1">
                <a:latin typeface="+mj-lt"/>
                <a:ea typeface="+mj-ea"/>
                <a:cs typeface="+mj-cs"/>
                <a:sym typeface="Helvetica Neue"/>
              </a:defRPr>
            </a:pPr>
            <a:r>
              <a:t>GIT</a:t>
            </a:r>
          </a:p>
          <a:p>
            <a:pPr marL="476250" indent="-476250" algn="l">
              <a:lnSpc>
                <a:spcPct val="150000"/>
              </a:lnSpc>
              <a:buSzPct val="100000"/>
              <a:buAutoNum type="arabicPeriod" startAt="1"/>
              <a:defRPr b="1">
                <a:latin typeface="+mj-lt"/>
                <a:ea typeface="+mj-ea"/>
                <a:cs typeface="+mj-cs"/>
                <a:sym typeface="Helvetica Neue"/>
              </a:defRPr>
            </a:pPr>
            <a:r>
              <a:t>Github</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Home Work"/>
          <p:cNvSpPr txBox="1"/>
          <p:nvPr>
            <p:ph type="title"/>
          </p:nvPr>
        </p:nvSpPr>
        <p:spPr>
          <a:prstGeom prst="rect">
            <a:avLst/>
          </a:prstGeom>
        </p:spPr>
        <p:txBody>
          <a:bodyPr/>
          <a:lstStyle/>
          <a:p>
            <a:pPr/>
            <a:r>
              <a:t>Home Work</a:t>
            </a:r>
          </a:p>
        </p:txBody>
      </p:sp>
      <p:sp>
        <p:nvSpPr>
          <p:cNvPr id="189" name="Скачиваем репозиторий в нужную папку (url может скопировать в папку, Clone with SSH): git clone git@github.com:&lt;your_git_account&gt;/&lt;repo&gt;…"/>
          <p:cNvSpPr txBox="1"/>
          <p:nvPr/>
        </p:nvSpPr>
        <p:spPr>
          <a:xfrm>
            <a:off x="424096" y="3006725"/>
            <a:ext cx="8032680" cy="37401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57200" indent="-317500" algn="l" defTabSz="457200">
              <a:lnSpc>
                <a:spcPts val="4000"/>
              </a:lnSpc>
              <a:spcBef>
                <a:spcPts val="1700"/>
              </a:spcBef>
              <a:buClr>
                <a:srgbClr val="595959"/>
              </a:buClr>
              <a:buSzPct val="100000"/>
              <a:buFont typeface="Arial"/>
              <a:buAutoNum type="arabicPeriod" startAt="1"/>
              <a:defRPr b="1" sz="1600">
                <a:latin typeface="+mn-lt"/>
                <a:ea typeface="+mn-ea"/>
                <a:cs typeface="+mn-cs"/>
                <a:sym typeface="Helvetica"/>
              </a:defRPr>
            </a:pPr>
            <a:r>
              <a:rPr sz="1733"/>
              <a:t>Скачиваем репозиторий в нужную папку</a:t>
            </a:r>
            <a:r>
              <a:rPr b="0" sz="1733"/>
              <a:t> (url может скопировать в папку, </a:t>
            </a:r>
            <a:r>
              <a:t>Clone with SSH</a:t>
            </a:r>
            <a:r>
              <a:rPr b="0" sz="1733"/>
              <a:t>): </a:t>
            </a:r>
            <a:r>
              <a:t>git clone git@github.com:&lt;your_git_account&gt;/&lt;repo&gt; </a:t>
            </a:r>
            <a:endParaRPr b="0" sz="1733"/>
          </a:p>
          <a:p>
            <a:pPr marL="457200" indent="-317500" algn="l" defTabSz="457200">
              <a:lnSpc>
                <a:spcPts val="4000"/>
              </a:lnSpc>
              <a:spcBef>
                <a:spcPts val="1700"/>
              </a:spcBef>
              <a:buClr>
                <a:srgbClr val="595959"/>
              </a:buClr>
              <a:buSzPct val="100000"/>
              <a:buFont typeface="Arial"/>
              <a:buAutoNum type="arabicPeriod" startAt="1"/>
              <a:defRPr sz="1733">
                <a:latin typeface="+mn-lt"/>
                <a:ea typeface="+mn-ea"/>
                <a:cs typeface="+mn-cs"/>
                <a:sym typeface="Helvetica"/>
              </a:defRPr>
            </a:pPr>
            <a:r>
              <a:t>Переходим в папку с только что скачанный репозиторием: </a:t>
            </a:r>
            <a:r>
              <a:rPr b="1" sz="1600"/>
              <a:t>cd &lt;repo&gt; </a:t>
            </a:r>
          </a:p>
          <a:p>
            <a:pPr marL="457200" indent="-317500" algn="l" defTabSz="457200">
              <a:lnSpc>
                <a:spcPts val="4000"/>
              </a:lnSpc>
              <a:spcBef>
                <a:spcPts val="1700"/>
              </a:spcBef>
              <a:buClr>
                <a:srgbClr val="595959"/>
              </a:buClr>
              <a:buSzPct val="100000"/>
              <a:buFont typeface="Arial"/>
              <a:buAutoNum type="arabicPeriod" startAt="1"/>
              <a:defRPr sz="1733">
                <a:latin typeface="+mn-lt"/>
                <a:ea typeface="+mn-ea"/>
                <a:cs typeface="+mn-cs"/>
                <a:sym typeface="Helvetica"/>
              </a:defRPr>
            </a:pPr>
            <a:r>
              <a:t>Добавляем файлы из домашнего (lesson 6, то что с макетом) задания: </a:t>
            </a:r>
            <a:r>
              <a:rPr b="1" sz="1600"/>
              <a:t>git add . </a:t>
            </a:r>
          </a:p>
          <a:p>
            <a:pPr marL="457200" indent="-317500" algn="l" defTabSz="457200">
              <a:lnSpc>
                <a:spcPts val="4000"/>
              </a:lnSpc>
              <a:spcBef>
                <a:spcPts val="1700"/>
              </a:spcBef>
              <a:buClr>
                <a:srgbClr val="595959"/>
              </a:buClr>
              <a:buSzPct val="100000"/>
              <a:buFont typeface="Arial"/>
              <a:buAutoNum type="arabicPeriod" startAt="1"/>
              <a:defRPr sz="1733">
                <a:latin typeface="+mn-lt"/>
                <a:ea typeface="+mn-ea"/>
                <a:cs typeface="+mn-cs"/>
                <a:sym typeface="Helvetica"/>
              </a:defRPr>
            </a:pPr>
            <a:r>
              <a:t>Выполняем сохранение наших изменений в локальный репозиторий: </a:t>
            </a:r>
            <a:r>
              <a:rPr b="1" sz="1600"/>
              <a:t>git commit -m "Add initial version of home work" </a:t>
            </a:r>
          </a:p>
          <a:p>
            <a:pPr marL="457200" indent="-317500" algn="l" defTabSz="457200">
              <a:lnSpc>
                <a:spcPts val="4000"/>
              </a:lnSpc>
              <a:spcBef>
                <a:spcPts val="1700"/>
              </a:spcBef>
              <a:buClr>
                <a:srgbClr val="595959"/>
              </a:buClr>
              <a:buSzPct val="100000"/>
              <a:buFont typeface="Arial"/>
              <a:buAutoNum type="arabicPeriod" startAt="1"/>
              <a:defRPr sz="1733">
                <a:latin typeface="+mn-lt"/>
                <a:ea typeface="+mn-ea"/>
                <a:cs typeface="+mn-cs"/>
                <a:sym typeface="Helvetica"/>
              </a:defRPr>
            </a:pPr>
            <a:r>
              <a:t>Заливаем изменения в удаленный репозиторий: </a:t>
            </a:r>
            <a:r>
              <a:rPr b="1" sz="1600"/>
              <a:t>git push origin master </a:t>
            </a:r>
          </a:p>
        </p:txBody>
      </p:sp>
      <p:pic>
        <p:nvPicPr>
          <p:cNvPr id="190" name="Screen Shot 2020-03-27 at 11.59.08 AM.png" descr="Screen Shot 2020-03-27 at 11.59.08 AM.png"/>
          <p:cNvPicPr>
            <a:picLocks noChangeAspect="1"/>
          </p:cNvPicPr>
          <p:nvPr/>
        </p:nvPicPr>
        <p:blipFill>
          <a:blip r:embed="rId2">
            <a:extLst/>
          </a:blip>
          <a:stretch>
            <a:fillRect/>
          </a:stretch>
        </p:blipFill>
        <p:spPr>
          <a:xfrm>
            <a:off x="8318500" y="2247900"/>
            <a:ext cx="4470400" cy="203200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What is the command line?"/>
          <p:cNvSpPr txBox="1"/>
          <p:nvPr>
            <p:ph type="title"/>
          </p:nvPr>
        </p:nvSpPr>
        <p:spPr>
          <a:prstGeom prst="rect">
            <a:avLst/>
          </a:prstGeom>
        </p:spPr>
        <p:txBody>
          <a:bodyPr/>
          <a:lstStyle>
            <a:lvl1pPr defTabSz="502412">
              <a:defRPr sz="6880"/>
            </a:lvl1pPr>
          </a:lstStyle>
          <a:p>
            <a:pPr/>
            <a:r>
              <a:t>What is the command line?</a:t>
            </a:r>
          </a:p>
        </p:txBody>
      </p:sp>
      <p:sp>
        <p:nvSpPr>
          <p:cNvPr id="128" name="The window, which is usually called the command line or command-line interface, is a text-based application for viewing, handling, and manipulating files on your computer. It's much like Windows Explorer or Finder on the Mac, but without the graphical interface. Other names for the command line are: cmd, CLI, prompt, console or terminal."/>
          <p:cNvSpPr txBox="1"/>
          <p:nvPr/>
        </p:nvSpPr>
        <p:spPr>
          <a:xfrm>
            <a:off x="725881" y="2832181"/>
            <a:ext cx="7465672" cy="144763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ct val="120000"/>
              </a:lnSpc>
              <a:defRPr sz="1600">
                <a:solidFill>
                  <a:srgbClr val="333333"/>
                </a:solidFill>
                <a:latin typeface="+mj-lt"/>
                <a:ea typeface="+mj-ea"/>
                <a:cs typeface="+mj-cs"/>
                <a:sym typeface="Helvetica Neue"/>
              </a:defRPr>
            </a:pPr>
            <a:r>
              <a:t>The window, which is usually called the </a:t>
            </a:r>
            <a:r>
              <a:rPr b="1"/>
              <a:t>command line</a:t>
            </a:r>
            <a:r>
              <a:t> or </a:t>
            </a:r>
            <a:r>
              <a:rPr b="1"/>
              <a:t>command-line interface</a:t>
            </a:r>
            <a:r>
              <a:t>, is a text-based application for viewing, handling, and manipulating files on your computer. It's much like Windows Explorer or Finder on the Mac, but without the graphical interface. Other names for the command line are: </a:t>
            </a:r>
            <a:r>
              <a:rPr i="1"/>
              <a:t>cmd</a:t>
            </a:r>
            <a:r>
              <a:t>, </a:t>
            </a:r>
            <a:r>
              <a:rPr i="1"/>
              <a:t>CLI</a:t>
            </a:r>
            <a:r>
              <a:t>, </a:t>
            </a:r>
            <a:r>
              <a:rPr i="1"/>
              <a:t>prompt</a:t>
            </a:r>
            <a:r>
              <a:t>, </a:t>
            </a:r>
            <a:r>
              <a:rPr i="1"/>
              <a:t>console</a:t>
            </a:r>
            <a:r>
              <a:t> or </a:t>
            </a:r>
            <a:r>
              <a:rPr i="1"/>
              <a:t>terminal</a:t>
            </a:r>
            <a:r>
              <a:t>.</a:t>
            </a:r>
          </a:p>
        </p:txBody>
      </p:sp>
      <p:pic>
        <p:nvPicPr>
          <p:cNvPr id="129" name="Screen Shot 2020-03-26 at 4.39.44 PM.png" descr="Screen Shot 2020-03-26 at 4.39.44 PM.png"/>
          <p:cNvPicPr>
            <a:picLocks noChangeAspect="1"/>
          </p:cNvPicPr>
          <p:nvPr/>
        </p:nvPicPr>
        <p:blipFill>
          <a:blip r:embed="rId2">
            <a:extLst/>
          </a:blip>
          <a:stretch>
            <a:fillRect/>
          </a:stretch>
        </p:blipFill>
        <p:spPr>
          <a:xfrm>
            <a:off x="711200" y="4978400"/>
            <a:ext cx="5842000" cy="2616200"/>
          </a:xfrm>
          <a:prstGeom prst="rect">
            <a:avLst/>
          </a:prstGeom>
          <a:ln w="12700">
            <a:miter lim="400000"/>
          </a:ln>
        </p:spPr>
      </p:pic>
      <p:pic>
        <p:nvPicPr>
          <p:cNvPr id="130" name="Screen Shot 2020-03-26 at 4.41.47 PM.png" descr="Screen Shot 2020-03-26 at 4.41.47 PM.png"/>
          <p:cNvPicPr>
            <a:picLocks noChangeAspect="1"/>
          </p:cNvPicPr>
          <p:nvPr/>
        </p:nvPicPr>
        <p:blipFill>
          <a:blip r:embed="rId3">
            <a:extLst/>
          </a:blip>
          <a:stretch>
            <a:fillRect/>
          </a:stretch>
        </p:blipFill>
        <p:spPr>
          <a:xfrm>
            <a:off x="7677150" y="4554662"/>
            <a:ext cx="4038462" cy="4182938"/>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How to use it?"/>
          <p:cNvSpPr txBox="1"/>
          <p:nvPr>
            <p:ph type="title"/>
          </p:nvPr>
        </p:nvSpPr>
        <p:spPr>
          <a:prstGeom prst="rect">
            <a:avLst/>
          </a:prstGeom>
        </p:spPr>
        <p:txBody>
          <a:bodyPr/>
          <a:lstStyle/>
          <a:p>
            <a:pPr/>
            <a:r>
              <a:t>How to use it?</a:t>
            </a:r>
          </a:p>
        </p:txBody>
      </p:sp>
      <p:sp>
        <p:nvSpPr>
          <p:cNvPr id="133" name="Depending on your version of Windows and your keyboard, one of the following should open a command window (you may have to experiment a bit, but you don't have to try all of these suggestions):"/>
          <p:cNvSpPr txBox="1"/>
          <p:nvPr/>
        </p:nvSpPr>
        <p:spPr>
          <a:xfrm>
            <a:off x="2477754" y="2761589"/>
            <a:ext cx="8049292" cy="10046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lnSpc>
                <a:spcPct val="150000"/>
              </a:lnSpc>
              <a:defRPr sz="1600">
                <a:solidFill>
                  <a:srgbClr val="333333"/>
                </a:solidFill>
                <a:latin typeface="+mj-lt"/>
                <a:ea typeface="+mj-ea"/>
                <a:cs typeface="+mj-cs"/>
                <a:sym typeface="Helvetica Neue"/>
              </a:defRPr>
            </a:lvl1pPr>
          </a:lstStyle>
          <a:p>
            <a:pPr/>
            <a:r>
              <a:t>Depending on your version of Windows and your keyboard, one of the following should open a command window (you may have to experiment a bit, but you don't have to try all of these suggestions):</a:t>
            </a:r>
          </a:p>
        </p:txBody>
      </p:sp>
      <p:sp>
        <p:nvSpPr>
          <p:cNvPr id="134" name="Go to the Start menu or screen, and enter &quot;Command Prompt&quot; in the search field.…"/>
          <p:cNvSpPr txBox="1"/>
          <p:nvPr/>
        </p:nvSpPr>
        <p:spPr>
          <a:xfrm>
            <a:off x="4245906" y="4453798"/>
            <a:ext cx="4512988" cy="19636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57200" indent="-317500" algn="l" defTabSz="457200">
              <a:lnSpc>
                <a:spcPct val="120000"/>
              </a:lnSpc>
              <a:buClr>
                <a:srgbClr val="333333"/>
              </a:buClr>
              <a:buSzPct val="100000"/>
              <a:buFont typeface="Helvetica Neue"/>
              <a:buChar char="•"/>
              <a:defRPr sz="1600">
                <a:solidFill>
                  <a:srgbClr val="333333"/>
                </a:solidFill>
                <a:latin typeface="+mj-lt"/>
                <a:ea typeface="+mj-ea"/>
                <a:cs typeface="+mj-cs"/>
                <a:sym typeface="Helvetica Neue"/>
              </a:defRPr>
            </a:pPr>
            <a:r>
              <a:t>Go to the Start menu or screen, and enter "Command Prompt" in the search field.</a:t>
            </a:r>
          </a:p>
          <a:p>
            <a:pPr algn="l" defTabSz="457200">
              <a:lnSpc>
                <a:spcPct val="120000"/>
              </a:lnSpc>
              <a:defRPr sz="1600">
                <a:solidFill>
                  <a:srgbClr val="333333"/>
                </a:solidFill>
                <a:latin typeface="+mj-lt"/>
                <a:ea typeface="+mj-ea"/>
                <a:cs typeface="+mj-cs"/>
                <a:sym typeface="Helvetica Neue"/>
              </a:defRPr>
            </a:pPr>
          </a:p>
          <a:p>
            <a:pPr marL="457200" indent="-317500" algn="l" defTabSz="457200">
              <a:lnSpc>
                <a:spcPct val="120000"/>
              </a:lnSpc>
              <a:buClr>
                <a:srgbClr val="333333"/>
              </a:buClr>
              <a:buSzPct val="100000"/>
              <a:buFont typeface="Helvetica Neue"/>
              <a:buChar char="•"/>
              <a:defRPr sz="1600">
                <a:solidFill>
                  <a:srgbClr val="333333"/>
                </a:solidFill>
                <a:latin typeface="+mj-lt"/>
                <a:ea typeface="+mj-ea"/>
                <a:cs typeface="+mj-cs"/>
                <a:sym typeface="Helvetica Neue"/>
              </a:defRPr>
            </a:pPr>
            <a:r>
              <a:t>Hold the Windows key and press the "R" key to get a "Run" window. Type "cmd" in the box, and click the OK key.</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What we can do with it ?"/>
          <p:cNvSpPr txBox="1"/>
          <p:nvPr>
            <p:ph type="title"/>
          </p:nvPr>
        </p:nvSpPr>
        <p:spPr>
          <a:prstGeom prst="rect">
            <a:avLst/>
          </a:prstGeom>
        </p:spPr>
        <p:txBody>
          <a:bodyPr/>
          <a:lstStyle>
            <a:lvl1pPr defTabSz="554990">
              <a:defRPr sz="7600"/>
            </a:lvl1pPr>
          </a:lstStyle>
          <a:p>
            <a:pPr/>
            <a:r>
              <a:t>What we can do with it ?</a:t>
            </a:r>
          </a:p>
        </p:txBody>
      </p:sp>
      <p:sp>
        <p:nvSpPr>
          <p:cNvPr id="137" name="Some basic commands:"/>
          <p:cNvSpPr txBox="1"/>
          <p:nvPr/>
        </p:nvSpPr>
        <p:spPr>
          <a:xfrm>
            <a:off x="1764080" y="3160370"/>
            <a:ext cx="350764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Some basic commands:</a:t>
            </a:r>
          </a:p>
        </p:txBody>
      </p:sp>
      <p:sp>
        <p:nvSpPr>
          <p:cNvPr id="138" name="Current directory…"/>
          <p:cNvSpPr txBox="1"/>
          <p:nvPr/>
        </p:nvSpPr>
        <p:spPr>
          <a:xfrm>
            <a:off x="1887829" y="3984130"/>
            <a:ext cx="2908936" cy="379194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4000"/>
              </a:lnSpc>
              <a:spcBef>
                <a:spcPts val="1500"/>
              </a:spcBef>
              <a:defRPr b="1" sz="1800">
                <a:solidFill>
                  <a:srgbClr val="333333"/>
                </a:solidFill>
                <a:latin typeface="+mj-lt"/>
                <a:ea typeface="+mj-ea"/>
                <a:cs typeface="+mj-cs"/>
                <a:sym typeface="Helvetica Neue"/>
              </a:defRPr>
            </a:pPr>
            <a:r>
              <a:t>Current directory</a:t>
            </a:r>
          </a:p>
          <a:p>
            <a:pPr algn="l" defTabSz="457200">
              <a:lnSpc>
                <a:spcPts val="4000"/>
              </a:lnSpc>
              <a:spcBef>
                <a:spcPts val="1500"/>
              </a:spcBef>
              <a:defRPr b="1" sz="1800">
                <a:solidFill>
                  <a:srgbClr val="333333"/>
                </a:solidFill>
                <a:latin typeface="+mj-lt"/>
                <a:ea typeface="+mj-ea"/>
                <a:cs typeface="+mj-cs"/>
                <a:sym typeface="Helvetica Neue"/>
              </a:defRPr>
            </a:pPr>
            <a:r>
              <a:t>List files and directories</a:t>
            </a:r>
          </a:p>
          <a:p>
            <a:pPr algn="l" defTabSz="457200">
              <a:lnSpc>
                <a:spcPts val="4000"/>
              </a:lnSpc>
              <a:spcBef>
                <a:spcPts val="1500"/>
              </a:spcBef>
              <a:defRPr b="1" sz="1800">
                <a:solidFill>
                  <a:srgbClr val="333333"/>
                </a:solidFill>
                <a:latin typeface="+mj-lt"/>
                <a:ea typeface="+mj-ea"/>
                <a:cs typeface="+mj-cs"/>
                <a:sym typeface="Helvetica Neue"/>
              </a:defRPr>
            </a:pPr>
            <a:r>
              <a:t>Change current directory</a:t>
            </a:r>
          </a:p>
          <a:p>
            <a:pPr algn="l" defTabSz="457200">
              <a:lnSpc>
                <a:spcPts val="4000"/>
              </a:lnSpc>
              <a:spcBef>
                <a:spcPts val="1500"/>
              </a:spcBef>
              <a:defRPr b="1" sz="1800">
                <a:solidFill>
                  <a:srgbClr val="333333"/>
                </a:solidFill>
                <a:latin typeface="+mj-lt"/>
                <a:ea typeface="+mj-ea"/>
                <a:cs typeface="+mj-cs"/>
                <a:sym typeface="Helvetica Neue"/>
              </a:defRPr>
            </a:pPr>
            <a:r>
              <a:t>Create directory</a:t>
            </a:r>
          </a:p>
          <a:p>
            <a:pPr algn="l" defTabSz="457200">
              <a:lnSpc>
                <a:spcPts val="4000"/>
              </a:lnSpc>
              <a:spcBef>
                <a:spcPts val="1500"/>
              </a:spcBef>
              <a:defRPr b="1" sz="1800">
                <a:solidFill>
                  <a:srgbClr val="333333"/>
                </a:solidFill>
                <a:latin typeface="+mj-lt"/>
                <a:ea typeface="+mj-ea"/>
                <a:cs typeface="+mj-cs"/>
                <a:sym typeface="Helvetica Neue"/>
              </a:defRPr>
            </a:pPr>
            <a:r>
              <a:t>Clean up</a:t>
            </a:r>
          </a:p>
          <a:p>
            <a:pPr algn="l" defTabSz="457200">
              <a:lnSpc>
                <a:spcPts val="4000"/>
              </a:lnSpc>
              <a:spcBef>
                <a:spcPts val="1500"/>
              </a:spcBef>
              <a:defRPr b="1" sz="1800">
                <a:solidFill>
                  <a:srgbClr val="333333"/>
                </a:solidFill>
                <a:latin typeface="+mj-lt"/>
                <a:ea typeface="+mj-ea"/>
                <a:cs typeface="+mj-cs"/>
                <a:sym typeface="Helvetica Neue"/>
              </a:defRPr>
            </a:pPr>
          </a:p>
          <a:p>
            <a:pPr algn="l" defTabSz="457200">
              <a:lnSpc>
                <a:spcPts val="4000"/>
              </a:lnSpc>
              <a:spcBef>
                <a:spcPts val="1500"/>
              </a:spcBef>
              <a:defRPr b="1" sz="1800">
                <a:solidFill>
                  <a:srgbClr val="333333"/>
                </a:solidFill>
                <a:latin typeface="+mj-lt"/>
                <a:ea typeface="+mj-ea"/>
                <a:cs typeface="+mj-cs"/>
                <a:sym typeface="Helvetica Neue"/>
              </a:defRPr>
            </a:pPr>
          </a:p>
          <a:p>
            <a:pPr algn="l" defTabSz="457200">
              <a:lnSpc>
                <a:spcPts val="4000"/>
              </a:lnSpc>
              <a:spcBef>
                <a:spcPts val="1500"/>
              </a:spcBef>
              <a:defRPr b="1" sz="1800">
                <a:solidFill>
                  <a:srgbClr val="333333"/>
                </a:solidFill>
                <a:latin typeface="+mj-lt"/>
                <a:ea typeface="+mj-ea"/>
                <a:cs typeface="+mj-cs"/>
                <a:sym typeface="Helvetica Neue"/>
              </a:defRPr>
            </a:pPr>
            <a:r>
              <a:t>… use it with GIT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Summary of commands"/>
          <p:cNvSpPr txBox="1"/>
          <p:nvPr>
            <p:ph type="title"/>
          </p:nvPr>
        </p:nvSpPr>
        <p:spPr>
          <a:prstGeom prst="rect">
            <a:avLst/>
          </a:prstGeom>
        </p:spPr>
        <p:txBody>
          <a:bodyPr/>
          <a:lstStyle>
            <a:lvl1pPr defTabSz="572516">
              <a:defRPr sz="7840"/>
            </a:lvl1pPr>
          </a:lstStyle>
          <a:p>
            <a:pPr/>
            <a:r>
              <a:t>Summary of commands</a:t>
            </a:r>
          </a:p>
        </p:txBody>
      </p:sp>
      <p:pic>
        <p:nvPicPr>
          <p:cNvPr id="141" name="Screen Shot 2020-03-26 at 5.09.50 PM.png" descr="Screen Shot 2020-03-26 at 5.09.50 PM.png"/>
          <p:cNvPicPr>
            <a:picLocks noChangeAspect="1"/>
          </p:cNvPicPr>
          <p:nvPr/>
        </p:nvPicPr>
        <p:blipFill>
          <a:blip r:embed="rId2">
            <a:extLst/>
          </a:blip>
          <a:stretch>
            <a:fillRect/>
          </a:stretch>
        </p:blipFill>
        <p:spPr>
          <a:xfrm>
            <a:off x="2083385" y="2201924"/>
            <a:ext cx="8838030" cy="7043677"/>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Let’s practice"/>
          <p:cNvSpPr txBox="1"/>
          <p:nvPr>
            <p:ph type="title"/>
          </p:nvPr>
        </p:nvSpPr>
        <p:spPr>
          <a:prstGeom prst="rect">
            <a:avLst/>
          </a:prstGeom>
        </p:spPr>
        <p:txBody>
          <a:bodyPr/>
          <a:lstStyle/>
          <a:p>
            <a:pPr/>
            <a:r>
              <a:t>Let’s practice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GIT Introduction"/>
          <p:cNvSpPr txBox="1"/>
          <p:nvPr>
            <p:ph type="title"/>
          </p:nvPr>
        </p:nvSpPr>
        <p:spPr>
          <a:prstGeom prst="rect">
            <a:avLst/>
          </a:prstGeom>
        </p:spPr>
        <p:txBody>
          <a:bodyPr/>
          <a:lstStyle/>
          <a:p>
            <a:pPr/>
            <a:r>
              <a:t>GIT Introduction</a:t>
            </a:r>
          </a:p>
        </p:txBody>
      </p:sp>
      <p:pic>
        <p:nvPicPr>
          <p:cNvPr id="146" name="1_4kDk9CZEEJBllqd3Fx549A.png" descr="1_4kDk9CZEEJBllqd3Fx549A.png"/>
          <p:cNvPicPr>
            <a:picLocks noChangeAspect="1"/>
          </p:cNvPicPr>
          <p:nvPr/>
        </p:nvPicPr>
        <p:blipFill>
          <a:blip r:embed="rId2">
            <a:extLst/>
          </a:blip>
          <a:stretch>
            <a:fillRect/>
          </a:stretch>
        </p:blipFill>
        <p:spPr>
          <a:xfrm>
            <a:off x="1422400" y="2260600"/>
            <a:ext cx="10160000" cy="591820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What is version control?"/>
          <p:cNvSpPr txBox="1"/>
          <p:nvPr>
            <p:ph type="title"/>
          </p:nvPr>
        </p:nvSpPr>
        <p:spPr>
          <a:prstGeom prst="rect">
            <a:avLst/>
          </a:prstGeom>
        </p:spPr>
        <p:txBody>
          <a:bodyPr/>
          <a:lstStyle>
            <a:lvl1pPr defTabSz="566674">
              <a:defRPr sz="7760"/>
            </a:lvl1pPr>
          </a:lstStyle>
          <a:p>
            <a:pPr/>
            <a:r>
              <a:t>What is version control?</a:t>
            </a:r>
          </a:p>
        </p:txBody>
      </p:sp>
      <p:sp>
        <p:nvSpPr>
          <p:cNvPr id="149" name="Version control is a system that records changes to a file or set of files over time so that you can recall specific versions later. So ideally, we can place any file in the computer on version control."/>
          <p:cNvSpPr txBox="1"/>
          <p:nvPr/>
        </p:nvSpPr>
        <p:spPr>
          <a:xfrm>
            <a:off x="2623759" y="2984499"/>
            <a:ext cx="8780724" cy="1092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lnSpc>
                <a:spcPts val="5100"/>
              </a:lnSpc>
              <a:defRPr sz="2200">
                <a:solidFill>
                  <a:srgbClr val="0A0A23"/>
                </a:solidFill>
                <a:latin typeface="+mn-lt"/>
                <a:ea typeface="+mn-ea"/>
                <a:cs typeface="+mn-cs"/>
                <a:sym typeface="Helvetica"/>
              </a:defRPr>
            </a:lvl1pPr>
          </a:lstStyle>
          <a:p>
            <a:pPr/>
            <a:r>
              <a:t>Version control is a system that records changes to a file or set of files over time so that you can recall specific versions later. So ideally, we can place any file in the computer on version control.</a:t>
            </a:r>
          </a:p>
        </p:txBody>
      </p:sp>
      <p:pic>
        <p:nvPicPr>
          <p:cNvPr id="150" name="svn.png" descr="svn.png"/>
          <p:cNvPicPr>
            <a:picLocks noChangeAspect="1"/>
          </p:cNvPicPr>
          <p:nvPr/>
        </p:nvPicPr>
        <p:blipFill>
          <a:blip r:embed="rId2">
            <a:extLst/>
          </a:blip>
          <a:stretch>
            <a:fillRect/>
          </a:stretch>
        </p:blipFill>
        <p:spPr>
          <a:xfrm>
            <a:off x="1962150" y="5340350"/>
            <a:ext cx="2857500" cy="2857500"/>
          </a:xfrm>
          <a:prstGeom prst="rect">
            <a:avLst/>
          </a:prstGeom>
          <a:ln w="12700">
            <a:miter lim="400000"/>
          </a:ln>
        </p:spPr>
      </p:pic>
      <p:pic>
        <p:nvPicPr>
          <p:cNvPr id="151" name="post-git-logo-1200x630.png" descr="post-git-logo-1200x630.png"/>
          <p:cNvPicPr>
            <a:picLocks noChangeAspect="1"/>
          </p:cNvPicPr>
          <p:nvPr/>
        </p:nvPicPr>
        <p:blipFill>
          <a:blip r:embed="rId3">
            <a:extLst/>
          </a:blip>
          <a:stretch>
            <a:fillRect/>
          </a:stretch>
        </p:blipFill>
        <p:spPr>
          <a:xfrm>
            <a:off x="6418705" y="5397500"/>
            <a:ext cx="4871595" cy="2557588"/>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