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ClrTx/>
              <a:buSzTx/>
              <a:buFontTx/>
              <a:buNone/>
              <a:defRPr sz="3700"/>
            </a:lvl1pPr>
            <a:lvl2pPr marL="0" indent="0" algn="ctr">
              <a:spcBef>
                <a:spcPts val="0"/>
              </a:spcBef>
              <a:buClrTx/>
              <a:buSzTx/>
              <a:buFontTx/>
              <a:buNone/>
              <a:defRPr sz="3700"/>
            </a:lvl2pPr>
            <a:lvl3pPr marL="0" indent="0" algn="ctr">
              <a:spcBef>
                <a:spcPts val="0"/>
              </a:spcBef>
              <a:buClrTx/>
              <a:buSzTx/>
              <a:buFontTx/>
              <a:buNone/>
              <a:defRPr sz="3700"/>
            </a:lvl3pPr>
            <a:lvl4pPr marL="0" indent="0" algn="ctr">
              <a:spcBef>
                <a:spcPts val="0"/>
              </a:spcBef>
              <a:buClrTx/>
              <a:buSzTx/>
              <a:buFontTx/>
              <a:buNone/>
              <a:defRPr sz="3700"/>
            </a:lvl4pPr>
            <a:lvl5pPr marL="0" indent="0" algn="ctr">
              <a:spcBef>
                <a:spcPts val="0"/>
              </a:spcBef>
              <a:buClrTx/>
              <a:buSzTx/>
              <a:buFont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ClrTx/>
              <a:buSzTx/>
              <a:buFontTx/>
              <a:buNone/>
              <a:defRPr i="1" sz="2400"/>
            </a:lvl1pPr>
            <a:lvl2pPr marL="852706" indent="-408206" algn="ctr">
              <a:spcBef>
                <a:spcPts val="0"/>
              </a:spcBef>
              <a:buClrTx/>
              <a:buFontTx/>
              <a:defRPr i="1" sz="2400"/>
            </a:lvl2pPr>
            <a:lvl3pPr marL="1297206" indent="-408206" algn="ctr">
              <a:spcBef>
                <a:spcPts val="0"/>
              </a:spcBef>
              <a:buClrTx/>
              <a:buFontTx/>
              <a:defRPr i="1" sz="2400"/>
            </a:lvl3pPr>
            <a:lvl4pPr marL="1741707" indent="-408206" algn="ctr">
              <a:spcBef>
                <a:spcPts val="0"/>
              </a:spcBef>
              <a:buClrTx/>
              <a:buFontTx/>
              <a:defRPr i="1" sz="2400"/>
            </a:lvl4pPr>
            <a:lvl5pPr marL="2186207" indent="-408207" algn="ctr">
              <a:spcBef>
                <a:spcPts val="0"/>
              </a:spcBef>
              <a:buClrTx/>
              <a:buFontTx/>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267112"/>
            <a:ext cx="10464800" cy="609777"/>
          </a:xfrm>
          <a:prstGeom prst="rect">
            <a:avLst/>
          </a:prstGeom>
        </p:spPr>
        <p:txBody>
          <a:bodyPr/>
          <a:lstStyle/>
          <a:p>
            <a:pPr marL="0" indent="0" algn="ctr">
              <a:spcBef>
                <a:spcPts val="0"/>
              </a:spcBef>
              <a:buClrTx/>
              <a:buSzTx/>
              <a:buFontTx/>
              <a:buNone/>
              <a:defRPr sz="3400">
                <a:latin typeface="Helvetica Neue Medium"/>
                <a:ea typeface="Helvetica Neue Medium"/>
                <a:cs typeface="Helvetica Neue Medium"/>
                <a:sym typeface="Helvetica Neue Medium"/>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8"/>
            <a:ext cx="9753604" cy="650579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FontTx/>
              <a:buNone/>
              <a:defRPr sz="3700"/>
            </a:lvl1pPr>
            <a:lvl2pPr marL="0" indent="0" algn="ctr">
              <a:spcBef>
                <a:spcPts val="0"/>
              </a:spcBef>
              <a:buClrTx/>
              <a:buSzTx/>
              <a:buFontTx/>
              <a:buNone/>
              <a:defRPr sz="3700"/>
            </a:lvl2pPr>
            <a:lvl3pPr marL="0" indent="0" algn="ctr">
              <a:spcBef>
                <a:spcPts val="0"/>
              </a:spcBef>
              <a:buClrTx/>
              <a:buSzTx/>
              <a:buFontTx/>
              <a:buNone/>
              <a:defRPr sz="3700"/>
            </a:lvl3pPr>
            <a:lvl4pPr marL="0" indent="0" algn="ctr">
              <a:spcBef>
                <a:spcPts val="0"/>
              </a:spcBef>
              <a:buClrTx/>
              <a:buSzTx/>
              <a:buFontTx/>
              <a:buNone/>
              <a:defRPr sz="3700"/>
            </a:lvl4pPr>
            <a:lvl5pPr marL="0" indent="0" algn="ctr">
              <a:spcBef>
                <a:spcPts val="0"/>
              </a:spcBef>
              <a:buClrTx/>
              <a:buSzTx/>
              <a:buFont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2"/>
            <a:ext cx="12401550" cy="8267702"/>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FontTx/>
              <a:buNone/>
              <a:defRPr sz="3700"/>
            </a:lvl1pPr>
            <a:lvl2pPr marL="0" indent="0" algn="ctr">
              <a:spcBef>
                <a:spcPts val="0"/>
              </a:spcBef>
              <a:buClrTx/>
              <a:buSzTx/>
              <a:buFontTx/>
              <a:buNone/>
              <a:defRPr sz="3700"/>
            </a:lvl2pPr>
            <a:lvl3pPr marL="0" indent="0" algn="ctr">
              <a:spcBef>
                <a:spcPts val="0"/>
              </a:spcBef>
              <a:buClrTx/>
              <a:buSzTx/>
              <a:buFontTx/>
              <a:buNone/>
              <a:defRPr sz="3700"/>
            </a:lvl3pPr>
            <a:lvl4pPr marL="0" indent="0" algn="ctr">
              <a:spcBef>
                <a:spcPts val="0"/>
              </a:spcBef>
              <a:buClrTx/>
              <a:buSzTx/>
              <a:buFontTx/>
              <a:buNone/>
              <a:defRPr sz="3700"/>
            </a:lvl4pPr>
            <a:lvl5pPr marL="0" indent="0" algn="ctr">
              <a:spcBef>
                <a:spcPts val="0"/>
              </a:spcBef>
              <a:buClrTx/>
              <a:buSzTx/>
              <a:buFont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5"/>
            <a:ext cx="9429750" cy="6286503"/>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2"/>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9pPr>
    </p:titleStyle>
    <p:bodyStyle>
      <a:lvl1pPr marL="544275"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1pPr>
      <a:lvl2pPr marL="988775"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2pPr>
      <a:lvl3pPr marL="1433275"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3pPr>
      <a:lvl4pPr marL="1877776"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4pPr>
      <a:lvl5pPr marL="23222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5pPr>
      <a:lvl6pPr marL="27667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6pPr>
      <a:lvl7pPr marL="32112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7pPr>
      <a:lvl8pPr marL="36557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8pPr>
      <a:lvl9pPr marL="41002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g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eveloper.mozilla.org/en-US/docs/Web/CSS/font-family" TargetMode="External"/><Relationship Id="rId3" Type="http://schemas.openxmlformats.org/officeDocument/2006/relationships/hyperlink" Target="https://developer.mozilla.org/en-US/docs/Learn/CSS/Styling_text/Fundamentals#Default_fonts" TargetMode="External"/><Relationship Id="rId4"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fonts.google.com/" TargetMode="Externa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eveloper.mozilla.org/en-US/docs/Web/CSS/var" TargetMode="External"/><Relationship Id="rId3"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palettegenerator.com/" TargetMode="External"/><Relationship Id="rId3" Type="http://schemas.openxmlformats.org/officeDocument/2006/relationships/hyperlink" Target="https://coolors.co/" TargetMode="External"/><Relationship Id="rId4" Type="http://schemas.openxmlformats.org/officeDocument/2006/relationships/hyperlink" Target="https://fonts.google.com/" TargetMode="External"/><Relationship Id="rId5" Type="http://schemas.openxmlformats.org/officeDocument/2006/relationships/hyperlink" Target="https://app.diagrams.net/"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justinmind.com/blog/website-wireframe-design-guide/" TargetMode="External"/><Relationship Id="rId3" Type="http://schemas.openxmlformats.org/officeDocument/2006/relationships/hyperlink" Target="https://www.w3schools.com/css/css3_fonts.asp" TargetMode="External"/><Relationship Id="rId4" Type="http://schemas.openxmlformats.org/officeDocument/2006/relationships/hyperlink" Target="https://www.w3schools.com/css/css3_variables.asp" TargetMode="External"/><Relationship Id="rId5" Type="http://schemas.openxmlformats.org/officeDocument/2006/relationships/hyperlink" Target="https://css-tricks.com/almanac/properties/b/background/"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apple.c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palettegenerator.com/"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app.diagrams.net/" TargetMode="External"/><Relationship Id="rId3" Type="http://schemas.openxmlformats.org/officeDocument/2006/relationships/hyperlink" Target="https://balsamiq.com/" TargetMode="External"/><Relationship Id="rId4"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https://figma.com/"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figma.com/" TargetMode="External"/><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Lesson - 6"/>
          <p:cNvSpPr txBox="1"/>
          <p:nvPr>
            <p:ph type="ctrTitle"/>
          </p:nvPr>
        </p:nvSpPr>
        <p:spPr>
          <a:xfrm>
            <a:off x="1270000" y="165100"/>
            <a:ext cx="10464800" cy="3302000"/>
          </a:xfrm>
          <a:prstGeom prst="rect">
            <a:avLst/>
          </a:prstGeom>
        </p:spPr>
        <p:txBody>
          <a:bodyPr/>
          <a:lstStyle/>
          <a:p>
            <a:pPr lvl="1"/>
            <a:r>
              <a:t>Lesson - 8</a:t>
            </a:r>
          </a:p>
        </p:txBody>
      </p:sp>
      <p:sp>
        <p:nvSpPr>
          <p:cNvPr id="120" name="CSS. Introduction…"/>
          <p:cNvSpPr txBox="1"/>
          <p:nvPr>
            <p:ph type="subTitle" sz="quarter" idx="1"/>
          </p:nvPr>
        </p:nvSpPr>
        <p:spPr>
          <a:xfrm>
            <a:off x="1270000" y="3568700"/>
            <a:ext cx="10464800" cy="1130300"/>
          </a:xfrm>
          <a:prstGeom prst="rect">
            <a:avLst/>
          </a:prstGeom>
        </p:spPr>
        <p:txBody>
          <a:bodyPr/>
          <a:lstStyle/>
          <a:p>
            <a:pPr defTabSz="537462">
              <a:defRPr sz="3400"/>
            </a:pPr>
            <a:r>
              <a:t>Process of designing website</a:t>
            </a:r>
          </a:p>
          <a:p>
            <a:pPr defTabSz="537462">
              <a:defRPr sz="3400"/>
            </a:pPr>
            <a:r>
              <a:t>From Sketch to Prototype</a:t>
            </a:r>
          </a:p>
        </p:txBody>
      </p:sp>
      <p:sp>
        <p:nvSpPr>
          <p:cNvPr id="121" name="SkillUp by Dobrea Vladislav"/>
          <p:cNvSpPr txBox="1"/>
          <p:nvPr/>
        </p:nvSpPr>
        <p:spPr>
          <a:xfrm>
            <a:off x="8779764" y="8913470"/>
            <a:ext cx="408127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mj-lt"/>
                <a:ea typeface="+mj-ea"/>
                <a:cs typeface="+mj-cs"/>
                <a:sym typeface="Helvetica Neue"/>
              </a:defRPr>
            </a:lvl1pPr>
          </a:lstStyle>
          <a:p>
            <a:pPr/>
            <a:r>
              <a:t>SkillUp by Dobrea Vladislav</a:t>
            </a:r>
          </a:p>
        </p:txBody>
      </p:sp>
      <p:pic>
        <p:nvPicPr>
          <p:cNvPr id="122" name="classroom.jpg" descr="classroom.jpg"/>
          <p:cNvPicPr>
            <a:picLocks noChangeAspect="1"/>
          </p:cNvPicPr>
          <p:nvPr/>
        </p:nvPicPr>
        <p:blipFill>
          <a:blip r:embed="rId2">
            <a:extLst/>
          </a:blip>
          <a:stretch>
            <a:fillRect/>
          </a:stretch>
        </p:blipFill>
        <p:spPr>
          <a:xfrm>
            <a:off x="3830502" y="4628153"/>
            <a:ext cx="5343796" cy="400784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Prototype demo"/>
          <p:cNvSpPr txBox="1"/>
          <p:nvPr>
            <p:ph type="title"/>
          </p:nvPr>
        </p:nvSpPr>
        <p:spPr>
          <a:prstGeom prst="rect">
            <a:avLst/>
          </a:prstGeom>
        </p:spPr>
        <p:txBody>
          <a:bodyPr/>
          <a:lstStyle/>
          <a:p>
            <a:pPr/>
            <a:r>
              <a:t>Prototype demo</a:t>
            </a:r>
          </a:p>
        </p:txBody>
      </p:sp>
      <p:pic>
        <p:nvPicPr>
          <p:cNvPr id="166" name="gif-demo.gif" descr="gif-demo.gif"/>
          <p:cNvPicPr>
            <a:picLocks noChangeAspect="0"/>
          </p:cNvPicPr>
          <p:nvPr/>
        </p:nvPicPr>
        <p:blipFill>
          <a:blip r:embed="rId2">
            <a:extLst/>
          </a:blip>
          <a:stretch>
            <a:fillRect/>
          </a:stretch>
        </p:blipFill>
        <p:spPr>
          <a:xfrm>
            <a:off x="1828800" y="2508250"/>
            <a:ext cx="9347200" cy="61849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Fonts in web"/>
          <p:cNvSpPr txBox="1"/>
          <p:nvPr>
            <p:ph type="title"/>
          </p:nvPr>
        </p:nvSpPr>
        <p:spPr>
          <a:prstGeom prst="rect">
            <a:avLst/>
          </a:prstGeom>
        </p:spPr>
        <p:txBody>
          <a:bodyPr/>
          <a:lstStyle/>
          <a:p>
            <a:pPr/>
            <a:r>
              <a:t>Fonts in web</a:t>
            </a:r>
          </a:p>
        </p:txBody>
      </p:sp>
      <p:sp>
        <p:nvSpPr>
          <p:cNvPr id="169" name="Speaking of font availability, there are only a certain number of fonts that are generally available across all systems and can therefore be used without much worry. These are the so-called web safe fonts."/>
          <p:cNvSpPr txBox="1"/>
          <p:nvPr/>
        </p:nvSpPr>
        <p:spPr>
          <a:xfrm>
            <a:off x="152116" y="4286309"/>
            <a:ext cx="7157167" cy="8695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spcBef>
                <a:spcPts val="2400"/>
              </a:spcBef>
              <a:defRPr sz="1600">
                <a:solidFill>
                  <a:srgbClr val="333333"/>
                </a:solidFill>
                <a:latin typeface="Arial"/>
                <a:ea typeface="Arial"/>
                <a:cs typeface="Arial"/>
                <a:sym typeface="Arial"/>
              </a:defRPr>
            </a:pPr>
            <a:r>
              <a:t>Speaking of font availability, there are only a certain number of fonts that are generally available across all systems and can therefore be used without much worry. These are the so-called </a:t>
            </a:r>
            <a:r>
              <a:rPr b="1"/>
              <a:t>web safe fonts.</a:t>
            </a:r>
          </a:p>
        </p:txBody>
      </p:sp>
      <p:sp>
        <p:nvSpPr>
          <p:cNvPr id="170" name="To set a different font on your text, you use the font-family property — this allows you to specify a font (or list of fonts) for the browser to apply to the selected elements. The browser will only apply a font if it is available on the machine the website is being accessed on; if not, it will just use a browser default font."/>
          <p:cNvSpPr txBox="1"/>
          <p:nvPr/>
        </p:nvSpPr>
        <p:spPr>
          <a:xfrm>
            <a:off x="181173" y="2630289"/>
            <a:ext cx="7386539" cy="14387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sz="1600">
                <a:solidFill>
                  <a:srgbClr val="333333"/>
                </a:solidFill>
                <a:latin typeface="Arial"/>
                <a:ea typeface="Arial"/>
                <a:cs typeface="Arial"/>
                <a:sym typeface="Arial"/>
              </a:defRPr>
            </a:pPr>
            <a:r>
              <a:t>To set a different font on your text, you use the </a:t>
            </a:r>
            <a:r>
              <a:rPr>
                <a:solidFill>
                  <a:srgbClr val="3D7E9A"/>
                </a:solidFill>
                <a:latin typeface="Courier"/>
                <a:ea typeface="Courier"/>
                <a:cs typeface="Courier"/>
                <a:sym typeface="Courier"/>
                <a:hlinkClick r:id="rId2" invalidUrl="" action="" tgtFrame="" tooltip="" history="1" highlightClick="0" endSnd="0"/>
              </a:rPr>
              <a:t>font-family</a:t>
            </a:r>
            <a:r>
              <a:t> property — this allows you to specify a font (or list of fonts) for the browser to apply to the selected elements. The browser will only apply a font if it is available on the machine the website is being accessed on; if not, it will just use a browser </a:t>
            </a:r>
            <a:r>
              <a:rPr>
                <a:solidFill>
                  <a:srgbClr val="3D7E9A"/>
                </a:solidFill>
                <a:hlinkClick r:id="rId3" invalidUrl="" action="" tgtFrame="" tooltip="" history="1" highlightClick="0" endSnd="0"/>
              </a:rPr>
              <a:t>default font</a:t>
            </a:r>
            <a:r>
              <a:t>.</a:t>
            </a:r>
          </a:p>
        </p:txBody>
      </p:sp>
      <p:pic>
        <p:nvPicPr>
          <p:cNvPr id="171" name="Screen Shot 2020-03-31 at 2.36.32 PM.png" descr="Screen Shot 2020-03-31 at 2.36.32 PM.png"/>
          <p:cNvPicPr>
            <a:picLocks noChangeAspect="1"/>
          </p:cNvPicPr>
          <p:nvPr/>
        </p:nvPicPr>
        <p:blipFill>
          <a:blip r:embed="rId4">
            <a:extLst/>
          </a:blip>
          <a:stretch>
            <a:fillRect/>
          </a:stretch>
        </p:blipFill>
        <p:spPr>
          <a:xfrm>
            <a:off x="3657600" y="5727700"/>
            <a:ext cx="8178800" cy="30988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Default fonts"/>
          <p:cNvSpPr txBox="1"/>
          <p:nvPr>
            <p:ph type="title"/>
          </p:nvPr>
        </p:nvSpPr>
        <p:spPr>
          <a:prstGeom prst="rect">
            <a:avLst/>
          </a:prstGeom>
        </p:spPr>
        <p:txBody>
          <a:bodyPr/>
          <a:lstStyle/>
          <a:p>
            <a:pPr/>
            <a:r>
              <a:t>Default fonts</a:t>
            </a:r>
          </a:p>
        </p:txBody>
      </p:sp>
      <p:sp>
        <p:nvSpPr>
          <p:cNvPr id="174" name="CSS defines five generic names for fonts:  serif, sans-serif, monospace, cursive and fantasy. Those are very generic and the exact font face used when using those generic names is up to each browser and can vary for each operating system they are running on. It represents a worst case scenario where the browser will try to do its best to provide at least a font that looks appropriate."/>
          <p:cNvSpPr txBox="1"/>
          <p:nvPr/>
        </p:nvSpPr>
        <p:spPr>
          <a:xfrm>
            <a:off x="377378" y="2411729"/>
            <a:ext cx="8399513" cy="15011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sz="1600">
                <a:solidFill>
                  <a:srgbClr val="333333"/>
                </a:solidFill>
                <a:latin typeface="+mn-lt"/>
                <a:ea typeface="+mn-ea"/>
                <a:cs typeface="+mn-cs"/>
                <a:sym typeface="Helvetica"/>
              </a:defRPr>
            </a:pPr>
            <a:r>
              <a:t>CSS defines five generic names for fonts:  </a:t>
            </a:r>
            <a:r>
              <a:t>serif</a:t>
            </a:r>
            <a:r>
              <a:t>, </a:t>
            </a:r>
            <a:r>
              <a:t>sans-serif</a:t>
            </a:r>
            <a:r>
              <a:t>, </a:t>
            </a:r>
            <a:r>
              <a:t>monospace</a:t>
            </a:r>
            <a:r>
              <a:t>, </a:t>
            </a:r>
            <a:r>
              <a:t>cursive</a:t>
            </a:r>
            <a:r>
              <a:t> and </a:t>
            </a:r>
            <a:r>
              <a:t>fantasy</a:t>
            </a:r>
            <a:r>
              <a:t>. Those are very generic and the exact font face used when using those generic names is up to each browser and can vary for each operating system they are running on. It represents a </a:t>
            </a:r>
            <a:r>
              <a:rPr i="1"/>
              <a:t>worst case scenario</a:t>
            </a:r>
            <a:r>
              <a:t> where the browser will try to do its best to provide at least a font that looks appropriate. </a:t>
            </a:r>
          </a:p>
        </p:txBody>
      </p:sp>
      <p:pic>
        <p:nvPicPr>
          <p:cNvPr id="175" name="Screen Shot 2020-03-31 at 2.38.33 PM.png" descr="Screen Shot 2020-03-31 at 2.38.33 PM.png"/>
          <p:cNvPicPr>
            <a:picLocks noChangeAspect="1"/>
          </p:cNvPicPr>
          <p:nvPr/>
        </p:nvPicPr>
        <p:blipFill>
          <a:blip r:embed="rId2">
            <a:extLst/>
          </a:blip>
          <a:stretch>
            <a:fillRect/>
          </a:stretch>
        </p:blipFill>
        <p:spPr>
          <a:xfrm>
            <a:off x="0" y="4385891"/>
            <a:ext cx="13004800" cy="443621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Custom fonts"/>
          <p:cNvSpPr txBox="1"/>
          <p:nvPr>
            <p:ph type="title"/>
          </p:nvPr>
        </p:nvSpPr>
        <p:spPr>
          <a:prstGeom prst="rect">
            <a:avLst/>
          </a:prstGeom>
        </p:spPr>
        <p:txBody>
          <a:bodyPr/>
          <a:lstStyle/>
          <a:p>
            <a:pPr/>
            <a:r>
              <a:t>Custom fonts</a:t>
            </a:r>
          </a:p>
        </p:txBody>
      </p:sp>
      <p:sp>
        <p:nvSpPr>
          <p:cNvPr id="178" name="So now we know that we have some default fonts that are available to most users, but what if we want to add custom font?"/>
          <p:cNvSpPr txBox="1"/>
          <p:nvPr/>
        </p:nvSpPr>
        <p:spPr>
          <a:xfrm>
            <a:off x="2631717" y="2310272"/>
            <a:ext cx="7157166" cy="7068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ct val="120000"/>
              </a:lnSpc>
              <a:spcBef>
                <a:spcPts val="2400"/>
              </a:spcBef>
              <a:defRPr sz="1900">
                <a:solidFill>
                  <a:srgbClr val="333333"/>
                </a:solidFill>
                <a:latin typeface="Arial"/>
                <a:ea typeface="Arial"/>
                <a:cs typeface="Arial"/>
                <a:sym typeface="Arial"/>
              </a:defRPr>
            </a:pPr>
            <a:r>
              <a:t>So now we know that we have some default fonts that are available to most users, but what if we want to add </a:t>
            </a:r>
            <a:r>
              <a:rPr b="1"/>
              <a:t>custom font</a:t>
            </a:r>
            <a:r>
              <a:t>?</a:t>
            </a:r>
          </a:p>
        </p:txBody>
      </p:sp>
      <p:sp>
        <p:nvSpPr>
          <p:cNvPr id="179" name="1. Most of the times you would go by adding a &lt;link&gt; in &lt;head&gt; of website. You can get it from Google Fonts Service -&gt; https://fonts.google.com/"/>
          <p:cNvSpPr txBox="1"/>
          <p:nvPr/>
        </p:nvSpPr>
        <p:spPr>
          <a:xfrm>
            <a:off x="710916" y="3705848"/>
            <a:ext cx="4939429" cy="8695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spcBef>
                <a:spcPts val="2400"/>
              </a:spcBef>
              <a:defRPr b="1" sz="1600">
                <a:solidFill>
                  <a:srgbClr val="333333"/>
                </a:solidFill>
                <a:latin typeface="Arial"/>
                <a:ea typeface="Arial"/>
                <a:cs typeface="Arial"/>
                <a:sym typeface="Arial"/>
              </a:defRPr>
            </a:pPr>
            <a:r>
              <a:t>1. Most of the times</a:t>
            </a:r>
            <a:r>
              <a:rPr b="0"/>
              <a:t> you would go by adding a &lt;link&gt; in &lt;head&gt; of website.</a:t>
            </a:r>
            <a:r>
              <a:t> </a:t>
            </a:r>
            <a:r>
              <a:rPr b="0"/>
              <a:t>You can get it from </a:t>
            </a:r>
            <a:r>
              <a:t>Google Fonts Service -&gt; </a:t>
            </a:r>
            <a:r>
              <a:rPr u="sng">
                <a:solidFill>
                  <a:srgbClr val="0000FF"/>
                </a:solidFill>
                <a:uFill>
                  <a:solidFill>
                    <a:srgbClr val="0000FF"/>
                  </a:solidFill>
                </a:uFill>
                <a:hlinkClick r:id="rId2" invalidUrl="" action="" tgtFrame="" tooltip="" history="1" highlightClick="0" endSnd="0"/>
              </a:rPr>
              <a:t>https://fonts.google.com/</a:t>
            </a:r>
          </a:p>
        </p:txBody>
      </p:sp>
      <p:pic>
        <p:nvPicPr>
          <p:cNvPr id="180" name="Screen Shot 2020-03-31 at 2.46.30 PM.png" descr="Screen Shot 2020-03-31 at 2.46.30 PM.png"/>
          <p:cNvPicPr>
            <a:picLocks noChangeAspect="1"/>
          </p:cNvPicPr>
          <p:nvPr/>
        </p:nvPicPr>
        <p:blipFill>
          <a:blip r:embed="rId3">
            <a:extLst/>
          </a:blip>
          <a:stretch>
            <a:fillRect/>
          </a:stretch>
        </p:blipFill>
        <p:spPr>
          <a:xfrm>
            <a:off x="1269999" y="4883150"/>
            <a:ext cx="3632201" cy="4483100"/>
          </a:xfrm>
          <a:prstGeom prst="rect">
            <a:avLst/>
          </a:prstGeom>
          <a:ln w="12700">
            <a:miter lim="400000"/>
          </a:ln>
        </p:spPr>
      </p:pic>
      <p:sp>
        <p:nvSpPr>
          <p:cNvPr id="181" name="2.There is also CSS property @font-face"/>
          <p:cNvSpPr txBox="1"/>
          <p:nvPr/>
        </p:nvSpPr>
        <p:spPr>
          <a:xfrm>
            <a:off x="7645117" y="3889938"/>
            <a:ext cx="4547167" cy="3235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ct val="120000"/>
              </a:lnSpc>
              <a:spcBef>
                <a:spcPts val="2400"/>
              </a:spcBef>
              <a:defRPr b="1" sz="1600">
                <a:solidFill>
                  <a:srgbClr val="333333"/>
                </a:solidFill>
                <a:latin typeface="Arial"/>
                <a:ea typeface="Arial"/>
                <a:cs typeface="Arial"/>
                <a:sym typeface="Arial"/>
              </a:defRPr>
            </a:lvl1pPr>
          </a:lstStyle>
          <a:p>
            <a:pPr/>
            <a:r>
              <a:t>2.There is also CSS property @font-face</a:t>
            </a:r>
          </a:p>
        </p:txBody>
      </p:sp>
      <p:pic>
        <p:nvPicPr>
          <p:cNvPr id="182" name="Screen Shot 2020-03-31 at 2.47.56 PM.png" descr="Screen Shot 2020-03-31 at 2.47.56 PM.png"/>
          <p:cNvPicPr>
            <a:picLocks noChangeAspect="1"/>
          </p:cNvPicPr>
          <p:nvPr/>
        </p:nvPicPr>
        <p:blipFill>
          <a:blip r:embed="rId4">
            <a:extLst/>
          </a:blip>
          <a:stretch>
            <a:fillRect/>
          </a:stretch>
        </p:blipFill>
        <p:spPr>
          <a:xfrm>
            <a:off x="7715250" y="4400550"/>
            <a:ext cx="3670300" cy="1562100"/>
          </a:xfrm>
          <a:prstGeom prst="rect">
            <a:avLst/>
          </a:prstGeom>
          <a:ln w="12700">
            <a:miter lim="400000"/>
          </a:ln>
        </p:spPr>
      </p:pic>
      <p:pic>
        <p:nvPicPr>
          <p:cNvPr id="183" name="Screen Shot 2020-03-31 at 2.48.28 PM.png" descr="Screen Shot 2020-03-31 at 2.48.28 PM.png"/>
          <p:cNvPicPr>
            <a:picLocks noChangeAspect="1"/>
          </p:cNvPicPr>
          <p:nvPr/>
        </p:nvPicPr>
        <p:blipFill>
          <a:blip r:embed="rId5">
            <a:extLst/>
          </a:blip>
          <a:stretch>
            <a:fillRect/>
          </a:stretch>
        </p:blipFill>
        <p:spPr>
          <a:xfrm>
            <a:off x="7753350" y="6299200"/>
            <a:ext cx="3594100" cy="9906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SS Custom Properties"/>
          <p:cNvSpPr txBox="1"/>
          <p:nvPr>
            <p:ph type="title"/>
          </p:nvPr>
        </p:nvSpPr>
        <p:spPr>
          <a:prstGeom prst="rect">
            <a:avLst/>
          </a:prstGeom>
        </p:spPr>
        <p:txBody>
          <a:bodyPr/>
          <a:lstStyle>
            <a:lvl1pPr defTabSz="572516">
              <a:defRPr sz="7840"/>
            </a:lvl1pPr>
          </a:lstStyle>
          <a:p>
            <a:pPr/>
            <a:r>
              <a:t>CSS Custom Properties</a:t>
            </a:r>
          </a:p>
        </p:txBody>
      </p:sp>
      <p:sp>
        <p:nvSpPr>
          <p:cNvPr id="186" name="Custom properties (sometimes referred to as CSS variables or cascading variables) are entities defined by CSS authors that contain specific values to be reused throughout a document. They are set using custom property notation (e.g., --main-color: black;) and are accessed using the var() function (e.g., color: var(--main-color);)."/>
          <p:cNvSpPr txBox="1"/>
          <p:nvPr/>
        </p:nvSpPr>
        <p:spPr>
          <a:xfrm>
            <a:off x="520154" y="2404655"/>
            <a:ext cx="8685412" cy="11850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sz="1600">
                <a:solidFill>
                  <a:srgbClr val="333333"/>
                </a:solidFill>
                <a:latin typeface="Arial"/>
                <a:ea typeface="Arial"/>
                <a:cs typeface="Arial"/>
                <a:sym typeface="Arial"/>
              </a:defRPr>
            </a:pPr>
            <a:r>
              <a:rPr b="1"/>
              <a:t>Custom properties</a:t>
            </a:r>
            <a:r>
              <a:t> (sometimes referred to as </a:t>
            </a:r>
            <a:r>
              <a:rPr b="1"/>
              <a:t>CSS variables</a:t>
            </a:r>
            <a:r>
              <a:t> or </a:t>
            </a:r>
            <a:r>
              <a:rPr b="1"/>
              <a:t>cascading variables</a:t>
            </a:r>
            <a:r>
              <a:t>) are entities defined by CSS authors that contain specific values to be reused throughout a document. They are set using custom property notation (e.g., </a:t>
            </a:r>
            <a:r>
              <a:rPr b="1">
                <a:latin typeface="Courier"/>
                <a:ea typeface="Courier"/>
                <a:cs typeface="Courier"/>
                <a:sym typeface="Courier"/>
              </a:rPr>
              <a:t>--main-color: black;</a:t>
            </a:r>
            <a:r>
              <a:t>) and are accessed using the </a:t>
            </a:r>
            <a:r>
              <a:rPr>
                <a:solidFill>
                  <a:srgbClr val="3D7E9A"/>
                </a:solidFill>
                <a:latin typeface="Courier"/>
                <a:ea typeface="Courier"/>
                <a:cs typeface="Courier"/>
                <a:sym typeface="Courier"/>
                <a:hlinkClick r:id="rId2" invalidUrl="" action="" tgtFrame="" tooltip="" history="1" highlightClick="0" endSnd="0"/>
              </a:rPr>
              <a:t>var()</a:t>
            </a:r>
            <a:r>
              <a:t> function (e.g., </a:t>
            </a:r>
            <a:r>
              <a:rPr>
                <a:latin typeface="Courier"/>
                <a:ea typeface="Courier"/>
                <a:cs typeface="Courier"/>
                <a:sym typeface="Courier"/>
              </a:rPr>
              <a:t>color: </a:t>
            </a:r>
            <a:r>
              <a:rPr b="1">
                <a:latin typeface="Courier"/>
                <a:ea typeface="Courier"/>
                <a:cs typeface="Courier"/>
                <a:sym typeface="Courier"/>
              </a:rPr>
              <a:t>var(--main-color)</a:t>
            </a:r>
            <a:r>
              <a:rPr>
                <a:latin typeface="Courier"/>
                <a:ea typeface="Courier"/>
                <a:cs typeface="Courier"/>
                <a:sym typeface="Courier"/>
              </a:rPr>
              <a:t>;</a:t>
            </a:r>
            <a:r>
              <a:t>).</a:t>
            </a:r>
          </a:p>
        </p:txBody>
      </p:sp>
      <p:sp>
        <p:nvSpPr>
          <p:cNvPr id="187" name="How to use?"/>
          <p:cNvSpPr txBox="1"/>
          <p:nvPr/>
        </p:nvSpPr>
        <p:spPr>
          <a:xfrm>
            <a:off x="8183118" y="4387468"/>
            <a:ext cx="3344165" cy="7711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vl1pPr>
          </a:lstStyle>
          <a:p>
            <a:pPr/>
            <a:r>
              <a:t>How to use?</a:t>
            </a:r>
          </a:p>
        </p:txBody>
      </p:sp>
      <p:pic>
        <p:nvPicPr>
          <p:cNvPr id="188" name="Screen Shot 2020-03-31 at 2.56.36 PM.png" descr="Screen Shot 2020-03-31 at 2.56.36 PM.png"/>
          <p:cNvPicPr>
            <a:picLocks noChangeAspect="1"/>
          </p:cNvPicPr>
          <p:nvPr/>
        </p:nvPicPr>
        <p:blipFill>
          <a:blip r:embed="rId3">
            <a:extLst/>
          </a:blip>
          <a:stretch>
            <a:fillRect/>
          </a:stretch>
        </p:blipFill>
        <p:spPr>
          <a:xfrm>
            <a:off x="7194550" y="5486400"/>
            <a:ext cx="5321300" cy="3200400"/>
          </a:xfrm>
          <a:prstGeom prst="rect">
            <a:avLst/>
          </a:prstGeom>
          <a:ln w="12700">
            <a:miter lim="400000"/>
          </a:ln>
        </p:spPr>
      </p:pic>
      <p:sp>
        <p:nvSpPr>
          <p:cNvPr id="189" name="Why to use?"/>
          <p:cNvSpPr txBox="1"/>
          <p:nvPr/>
        </p:nvSpPr>
        <p:spPr>
          <a:xfrm>
            <a:off x="1721764" y="4387468"/>
            <a:ext cx="3312872" cy="7711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vl1pPr>
          </a:lstStyle>
          <a:p>
            <a:pPr/>
            <a:r>
              <a:t>Why to use?</a:t>
            </a:r>
          </a:p>
        </p:txBody>
      </p:sp>
      <p:sp>
        <p:nvSpPr>
          <p:cNvPr id="190" name="Don’t repeat same values over and over…"/>
          <p:cNvSpPr txBox="1"/>
          <p:nvPr/>
        </p:nvSpPr>
        <p:spPr>
          <a:xfrm>
            <a:off x="683291" y="5613482"/>
            <a:ext cx="5161218" cy="20484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10552" indent="-210552" algn="l" defTabSz="457200">
              <a:lnSpc>
                <a:spcPct val="150000"/>
              </a:lnSpc>
              <a:buSzPct val="100000"/>
              <a:buChar char="-"/>
              <a:defRPr sz="2100">
                <a:solidFill>
                  <a:srgbClr val="2B2B2B"/>
                </a:solidFill>
                <a:latin typeface="Arial"/>
                <a:ea typeface="Arial"/>
                <a:cs typeface="Arial"/>
                <a:sym typeface="Arial"/>
              </a:defRPr>
            </a:pPr>
            <a:r>
              <a:t>Don’t repeat same values over and over</a:t>
            </a:r>
          </a:p>
          <a:p>
            <a:pPr marL="210552" indent="-210552" algn="l" defTabSz="457200">
              <a:lnSpc>
                <a:spcPct val="150000"/>
              </a:lnSpc>
              <a:buSzPct val="100000"/>
              <a:buChar char="-"/>
              <a:defRPr sz="2100">
                <a:solidFill>
                  <a:srgbClr val="2B2B2B"/>
                </a:solidFill>
                <a:latin typeface="Arial"/>
                <a:ea typeface="Arial"/>
                <a:cs typeface="Arial"/>
                <a:sym typeface="Arial"/>
              </a:defRPr>
            </a:pPr>
            <a:r>
              <a:t>Change values (colors, fonts) from a single place</a:t>
            </a:r>
          </a:p>
          <a:p>
            <a:pPr marL="210552" indent="-210552" algn="l" defTabSz="457200">
              <a:lnSpc>
                <a:spcPct val="150000"/>
              </a:lnSpc>
              <a:buSzPct val="100000"/>
              <a:buChar char="-"/>
              <a:defRPr sz="2100">
                <a:solidFill>
                  <a:srgbClr val="2B2B2B"/>
                </a:solidFill>
                <a:latin typeface="Arial"/>
                <a:ea typeface="Arial"/>
                <a:cs typeface="Arial"/>
                <a:sym typeface="Arial"/>
              </a:defRPr>
            </a:pPr>
            <a:r>
              <a:t>Organize code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CSS Background"/>
          <p:cNvSpPr txBox="1"/>
          <p:nvPr>
            <p:ph type="title"/>
          </p:nvPr>
        </p:nvSpPr>
        <p:spPr>
          <a:prstGeom prst="rect">
            <a:avLst/>
          </a:prstGeom>
        </p:spPr>
        <p:txBody>
          <a:bodyPr/>
          <a:lstStyle/>
          <a:p>
            <a:pPr/>
            <a:r>
              <a:t>CSS Background</a:t>
            </a:r>
          </a:p>
        </p:txBody>
      </p:sp>
      <p:sp>
        <p:nvSpPr>
          <p:cNvPr id="193" name="The background property in CSS allows you to control the background of any element (what paints underneath the content in that element). It is a shorthand property, which means that it allows you to write what would be multiple CSS properties in one"/>
          <p:cNvSpPr txBox="1"/>
          <p:nvPr/>
        </p:nvSpPr>
        <p:spPr>
          <a:xfrm>
            <a:off x="582810" y="2374185"/>
            <a:ext cx="8471597" cy="12714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4600"/>
              </a:lnSpc>
              <a:defRPr sz="1920">
                <a:solidFill>
                  <a:srgbClr val="2E2F3E"/>
                </a:solidFill>
                <a:latin typeface="+mn-lt"/>
                <a:ea typeface="+mn-ea"/>
                <a:cs typeface="+mn-cs"/>
                <a:sym typeface="Helvetica"/>
              </a:defRPr>
            </a:pPr>
            <a:r>
              <a:t>The </a:t>
            </a:r>
            <a:r>
              <a:rPr>
                <a:latin typeface="Menlo"/>
                <a:ea typeface="Menlo"/>
                <a:cs typeface="Menlo"/>
                <a:sym typeface="Menlo"/>
              </a:rPr>
              <a:t>background</a:t>
            </a:r>
            <a:r>
              <a:t> property in CSS allows you to control the background of any element (what paints underneath the content in that element). It is a </a:t>
            </a:r>
            <a:r>
              <a:rPr i="1"/>
              <a:t>shorthand</a:t>
            </a:r>
            <a:r>
              <a:t> property, which means that it allows you to write what would be multiple CSS properties in one</a:t>
            </a:r>
          </a:p>
        </p:txBody>
      </p:sp>
      <p:pic>
        <p:nvPicPr>
          <p:cNvPr id="194" name="Screen Shot 2020-03-31 at 3.06.32 PM.png" descr="Screen Shot 2020-03-31 at 3.06.32 PM.png"/>
          <p:cNvPicPr>
            <a:picLocks noChangeAspect="1"/>
          </p:cNvPicPr>
          <p:nvPr/>
        </p:nvPicPr>
        <p:blipFill>
          <a:blip r:embed="rId2">
            <a:extLst/>
          </a:blip>
          <a:stretch>
            <a:fillRect/>
          </a:stretch>
        </p:blipFill>
        <p:spPr>
          <a:xfrm>
            <a:off x="914400" y="4445000"/>
            <a:ext cx="5994400" cy="363220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Additional to know"/>
          <p:cNvSpPr txBox="1"/>
          <p:nvPr>
            <p:ph type="title"/>
          </p:nvPr>
        </p:nvSpPr>
        <p:spPr>
          <a:prstGeom prst="rect">
            <a:avLst/>
          </a:prstGeom>
        </p:spPr>
        <p:txBody>
          <a:bodyPr/>
          <a:lstStyle/>
          <a:p>
            <a:pPr/>
            <a:r>
              <a:t>Additional to know</a:t>
            </a:r>
          </a:p>
        </p:txBody>
      </p:sp>
      <p:sp>
        <p:nvSpPr>
          <p:cNvPr id="197" name="Generate color palette from background image…"/>
          <p:cNvSpPr txBox="1"/>
          <p:nvPr/>
        </p:nvSpPr>
        <p:spPr>
          <a:xfrm>
            <a:off x="2065013" y="2934547"/>
            <a:ext cx="8874774" cy="10303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Generate color palette from background image</a:t>
            </a:r>
          </a:p>
          <a:p>
            <a:pPr>
              <a:defRPr sz="3000"/>
            </a:pPr>
            <a:r>
              <a:rPr u="sng">
                <a:solidFill>
                  <a:srgbClr val="0000FF"/>
                </a:solidFill>
                <a:uFill>
                  <a:solidFill>
                    <a:srgbClr val="0000FF"/>
                  </a:solidFill>
                </a:uFill>
                <a:hlinkClick r:id="rId2" invalidUrl="" action="" tgtFrame="" tooltip="" history="1" highlightClick="0" endSnd="0"/>
              </a:rPr>
              <a:t>https://palettegenerator.com/</a:t>
            </a:r>
          </a:p>
        </p:txBody>
      </p:sp>
      <p:sp>
        <p:nvSpPr>
          <p:cNvPr id="198" name="Generate color palette…"/>
          <p:cNvSpPr txBox="1"/>
          <p:nvPr/>
        </p:nvSpPr>
        <p:spPr>
          <a:xfrm>
            <a:off x="2065013" y="4486443"/>
            <a:ext cx="8874774" cy="10303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Generate color palette</a:t>
            </a:r>
          </a:p>
          <a:p>
            <a:pPr>
              <a:defRPr sz="3000"/>
            </a:pPr>
            <a:r>
              <a:rPr u="sng">
                <a:solidFill>
                  <a:srgbClr val="0000FF"/>
                </a:solidFill>
                <a:uFill>
                  <a:solidFill>
                    <a:srgbClr val="0000FF"/>
                  </a:solidFill>
                </a:uFill>
                <a:hlinkClick r:id="rId3" invalidUrl="" action="" tgtFrame="" tooltip="" history="1" highlightClick="0" endSnd="0"/>
              </a:rPr>
              <a:t>https://coolors.co/</a:t>
            </a:r>
          </a:p>
        </p:txBody>
      </p:sp>
      <p:sp>
        <p:nvSpPr>
          <p:cNvPr id="199" name="Get custom fonts…"/>
          <p:cNvSpPr txBox="1"/>
          <p:nvPr/>
        </p:nvSpPr>
        <p:spPr>
          <a:xfrm>
            <a:off x="2065013" y="6038338"/>
            <a:ext cx="8874774" cy="10303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Get custom fonts</a:t>
            </a:r>
          </a:p>
          <a:p>
            <a:pPr>
              <a:defRPr sz="3000"/>
            </a:pPr>
            <a:r>
              <a:rPr u="sng">
                <a:solidFill>
                  <a:srgbClr val="0000FF"/>
                </a:solidFill>
                <a:uFill>
                  <a:solidFill>
                    <a:srgbClr val="0000FF"/>
                  </a:solidFill>
                </a:uFill>
                <a:hlinkClick r:id="rId4" invalidUrl="" action="" tgtFrame="" tooltip="" history="1" highlightClick="0" endSnd="0"/>
              </a:rPr>
              <a:t>https://fonts.google.com/</a:t>
            </a:r>
          </a:p>
        </p:txBody>
      </p:sp>
      <p:sp>
        <p:nvSpPr>
          <p:cNvPr id="200" name="DrawIO…"/>
          <p:cNvSpPr txBox="1"/>
          <p:nvPr/>
        </p:nvSpPr>
        <p:spPr>
          <a:xfrm>
            <a:off x="2065013" y="7590234"/>
            <a:ext cx="8874774" cy="10303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DrawIO</a:t>
            </a:r>
          </a:p>
          <a:p>
            <a:pPr>
              <a:defRPr sz="3000"/>
            </a:pPr>
            <a:r>
              <a:rPr u="sng">
                <a:solidFill>
                  <a:srgbClr val="0000FF"/>
                </a:solidFill>
                <a:uFill>
                  <a:solidFill>
                    <a:srgbClr val="0000FF"/>
                  </a:solidFill>
                </a:uFill>
                <a:hlinkClick r:id="rId5" invalidUrl="" action="" tgtFrame="" tooltip="" history="1" highlightClick="0" endSnd="0"/>
              </a:rPr>
              <a:t>https://app.diagrams.net/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Let’s practice"/>
          <p:cNvSpPr txBox="1"/>
          <p:nvPr>
            <p:ph type="title"/>
          </p:nvPr>
        </p:nvSpPr>
        <p:spPr>
          <a:xfrm>
            <a:off x="1270000" y="2946400"/>
            <a:ext cx="10464800" cy="3302000"/>
          </a:xfrm>
          <a:prstGeom prst="rect">
            <a:avLst/>
          </a:prstGeom>
        </p:spPr>
        <p:txBody>
          <a:bodyPr/>
          <a:lstStyle/>
          <a:p>
            <a:pPr/>
            <a:r>
              <a:t>Let’s practice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References"/>
          <p:cNvSpPr txBox="1"/>
          <p:nvPr>
            <p:ph type="title"/>
          </p:nvPr>
        </p:nvSpPr>
        <p:spPr>
          <a:prstGeom prst="rect">
            <a:avLst/>
          </a:prstGeom>
        </p:spPr>
        <p:txBody>
          <a:bodyPr/>
          <a:lstStyle/>
          <a:p>
            <a:pPr/>
            <a:r>
              <a:t>Learning Resources</a:t>
            </a:r>
          </a:p>
        </p:txBody>
      </p:sp>
      <p:sp>
        <p:nvSpPr>
          <p:cNvPr id="205" name="Reset CSS…"/>
          <p:cNvSpPr txBox="1"/>
          <p:nvPr/>
        </p:nvSpPr>
        <p:spPr>
          <a:xfrm>
            <a:off x="2251569" y="3352800"/>
            <a:ext cx="8501661" cy="373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marL="1561048" indent="-291048" algn="l" defTabSz="457200">
              <a:lnSpc>
                <a:spcPct val="120000"/>
              </a:lnSpc>
              <a:spcBef>
                <a:spcPts val="1400"/>
              </a:spcBef>
              <a:buSzPct val="100000"/>
              <a:buAutoNum type="arabicPeriod" startAt="1"/>
              <a:tabLst>
                <a:tab pos="596900" algn="l"/>
                <a:tab pos="914400" algn="l"/>
              </a:tabLst>
              <a:defRPr b="1" sz="1700">
                <a:latin typeface="Times"/>
                <a:ea typeface="Times"/>
                <a:cs typeface="Times"/>
                <a:sym typeface="Times"/>
              </a:defRPr>
            </a:pPr>
            <a:r>
              <a:t>Introduction to prototyping and website design</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a:ea typeface="Times"/>
                <a:cs typeface="Times"/>
                <a:sym typeface="Times"/>
              </a:defRPr>
            </a:pPr>
            <a:r>
              <a:rPr u="sng">
                <a:solidFill>
                  <a:srgbClr val="0000FF"/>
                </a:solidFill>
                <a:uFill>
                  <a:solidFill>
                    <a:srgbClr val="0000FF"/>
                  </a:solidFill>
                </a:uFill>
                <a:hlinkClick r:id="rId2" invalidUrl="" action="" tgtFrame="" tooltip="" history="1" highlightClick="0" endSnd="0"/>
              </a:rPr>
              <a:t>https://www.justinmind.com/blog/website-wireframe-design-guide/</a:t>
            </a:r>
          </a:p>
          <a:p>
            <a:pPr lvl="2" marL="1561048" indent="-291048" algn="l" defTabSz="457200">
              <a:lnSpc>
                <a:spcPct val="120000"/>
              </a:lnSpc>
              <a:spcBef>
                <a:spcPts val="1400"/>
              </a:spcBef>
              <a:buSzPct val="100000"/>
              <a:buAutoNum type="arabicPeriod" startAt="1"/>
              <a:tabLst>
                <a:tab pos="596900" algn="l"/>
                <a:tab pos="914400" algn="l"/>
              </a:tabLst>
              <a:defRPr b="1" sz="1700">
                <a:latin typeface="Times"/>
                <a:ea typeface="Times"/>
                <a:cs typeface="Times"/>
                <a:sym typeface="Times"/>
              </a:defRPr>
            </a:pPr>
            <a:r>
              <a:t>Fonts</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a:ea typeface="Times"/>
                <a:cs typeface="Times"/>
                <a:sym typeface="Times"/>
              </a:defRPr>
            </a:pPr>
            <a:r>
              <a:rPr u="sng">
                <a:solidFill>
                  <a:srgbClr val="0000FF"/>
                </a:solidFill>
                <a:uFill>
                  <a:solidFill>
                    <a:srgbClr val="0000FF"/>
                  </a:solidFill>
                </a:uFill>
                <a:hlinkClick r:id="rId3" invalidUrl="" action="" tgtFrame="" tooltip="" history="1" highlightClick="0" endSnd="0"/>
              </a:rPr>
              <a:t>https://www.w3schools.com/css/css3_fonts.asp</a:t>
            </a:r>
          </a:p>
          <a:p>
            <a:pPr lvl="2" marL="1561048" indent="-291048" algn="l" defTabSz="457200">
              <a:lnSpc>
                <a:spcPct val="120000"/>
              </a:lnSpc>
              <a:spcBef>
                <a:spcPts val="1400"/>
              </a:spcBef>
              <a:buSzPct val="100000"/>
              <a:buAutoNum type="arabicPeriod" startAt="1"/>
              <a:tabLst>
                <a:tab pos="596900" algn="l"/>
                <a:tab pos="914400" algn="l"/>
              </a:tabLst>
              <a:defRPr b="1" sz="1700">
                <a:latin typeface="Times"/>
                <a:ea typeface="Times"/>
                <a:cs typeface="Times"/>
                <a:sym typeface="Times"/>
              </a:defRPr>
            </a:pPr>
            <a:r>
              <a:t>CSS Variables</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a:ea typeface="Times"/>
                <a:cs typeface="Times"/>
                <a:sym typeface="Times"/>
              </a:defRPr>
            </a:pPr>
            <a:r>
              <a:rPr u="sng">
                <a:solidFill>
                  <a:srgbClr val="0000FF"/>
                </a:solidFill>
                <a:uFill>
                  <a:solidFill>
                    <a:srgbClr val="0000FF"/>
                  </a:solidFill>
                </a:uFill>
                <a:hlinkClick r:id="rId4" invalidUrl="" action="" tgtFrame="" tooltip="" history="1" highlightClick="0" endSnd="0"/>
              </a:rPr>
              <a:t>https://www.w3schools.com/css/css3_variables.asp</a:t>
            </a:r>
          </a:p>
          <a:p>
            <a:pPr lvl="2" marL="1561048" indent="-291048" algn="l" defTabSz="457200">
              <a:lnSpc>
                <a:spcPct val="120000"/>
              </a:lnSpc>
              <a:spcBef>
                <a:spcPts val="1400"/>
              </a:spcBef>
              <a:buSzPct val="100000"/>
              <a:buAutoNum type="arabicPeriod" startAt="1"/>
              <a:tabLst>
                <a:tab pos="596900" algn="l"/>
                <a:tab pos="914400" algn="l"/>
              </a:tabLst>
              <a:defRPr b="1" sz="1700">
                <a:latin typeface="Times"/>
                <a:ea typeface="Times"/>
                <a:cs typeface="Times"/>
                <a:sym typeface="Times"/>
              </a:defRPr>
            </a:pPr>
            <a:r>
              <a:t>CSS Background</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a:ea typeface="Times"/>
                <a:cs typeface="Times"/>
                <a:sym typeface="Times"/>
              </a:defRPr>
            </a:pPr>
            <a:r>
              <a:rPr u="sng">
                <a:solidFill>
                  <a:srgbClr val="0000FF"/>
                </a:solidFill>
                <a:uFill>
                  <a:solidFill>
                    <a:srgbClr val="0000FF"/>
                  </a:solidFill>
                </a:uFill>
                <a:hlinkClick r:id="rId5" invalidUrl="" action="" tgtFrame="" tooltip="" history="1" highlightClick="0" endSnd="0"/>
              </a:rPr>
              <a:t>https://css-tricks.com/almanac/properties/b/background/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Home Work Instructions"/>
          <p:cNvSpPr txBox="1"/>
          <p:nvPr>
            <p:ph type="title"/>
          </p:nvPr>
        </p:nvSpPr>
        <p:spPr>
          <a:prstGeom prst="rect">
            <a:avLst/>
          </a:prstGeom>
        </p:spPr>
        <p:txBody>
          <a:bodyPr/>
          <a:lstStyle>
            <a:lvl1pPr defTabSz="566674">
              <a:defRPr sz="7760"/>
            </a:lvl1pPr>
          </a:lstStyle>
          <a:p>
            <a:pPr/>
            <a:r>
              <a:t>Home Work Instructions</a:t>
            </a:r>
          </a:p>
        </p:txBody>
      </p:sp>
      <p:sp>
        <p:nvSpPr>
          <p:cNvPr id="208" name="Go to GitHub and clone to local: git@github.com:dobrea-v/skillup-team-fe003.git…"/>
          <p:cNvSpPr txBox="1"/>
          <p:nvPr/>
        </p:nvSpPr>
        <p:spPr>
          <a:xfrm>
            <a:off x="1430029" y="2324007"/>
            <a:ext cx="9097170" cy="60401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Go to GitHub and </a:t>
            </a:r>
            <a:r>
              <a:rPr b="1"/>
              <a:t>clone</a:t>
            </a:r>
            <a:r>
              <a:t> to local: </a:t>
            </a:r>
            <a:r>
              <a:rPr u="sng">
                <a:solidFill>
                  <a:srgbClr val="0000FF"/>
                </a:solidFill>
                <a:uFill>
                  <a:solidFill>
                    <a:srgbClr val="0000FF"/>
                  </a:solidFill>
                </a:uFill>
                <a:hlinkClick r:id="rId2" invalidUrl="" action="" tgtFrame="" tooltip="" history="1" highlightClick="0" endSnd="0"/>
              </a:rPr>
              <a:t>git@github.com:dobrea-v/skillup-team-fe003.git</a:t>
            </a:r>
          </a:p>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In the project use </a:t>
            </a:r>
            <a:r>
              <a:rPr b="1"/>
              <a:t>git checkout -b feature/replace-with-your-name</a:t>
            </a:r>
          </a:p>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Inside team folder, create a folder with your name ex: &lt;</a:t>
            </a:r>
            <a:r>
              <a:rPr b="1"/>
              <a:t>replace-with-your-name</a:t>
            </a:r>
            <a:r>
              <a:t>&gt;</a:t>
            </a:r>
          </a:p>
          <a:p>
            <a:pPr lvl="1" marL="5969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Inside folder create index.html</a:t>
            </a:r>
          </a:p>
          <a:p>
            <a:pPr lvl="1" marL="596900" indent="-317500" algn="l" defTabSz="457200">
              <a:lnSpc>
                <a:spcPts val="4000"/>
              </a:lnSpc>
              <a:spcBef>
                <a:spcPts val="1700"/>
              </a:spcBef>
              <a:buClr>
                <a:srgbClr val="595959"/>
              </a:buClr>
              <a:buSzPct val="100000"/>
              <a:buFont typeface="Arial"/>
              <a:buAutoNum type="arabicPeriod" startAt="1"/>
              <a:defRPr b="1" sz="1733">
                <a:latin typeface="+mn-lt"/>
                <a:ea typeface="+mn-ea"/>
                <a:cs typeface="+mn-cs"/>
                <a:sym typeface="Helvetica"/>
              </a:defRPr>
            </a:pPr>
            <a:r>
              <a:t>Complete task (described in next page)</a:t>
            </a:r>
          </a:p>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Go to root folder of project, and open index.html</a:t>
            </a:r>
          </a:p>
          <a:p>
            <a:pPr lvl="1" marL="5969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Copy div with card class</a:t>
            </a:r>
          </a:p>
          <a:p>
            <a:pPr lvl="1" marL="5969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Paste bellow</a:t>
            </a:r>
          </a:p>
          <a:p>
            <a:pPr lvl="1" marL="5969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Replace with your data (Name, occupation, and don’t forget link)</a:t>
            </a:r>
          </a:p>
          <a:p>
            <a:pPr lvl="1" marL="5969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To create link, see example in code.</a:t>
            </a:r>
          </a:p>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Add your changes (git add, git commit) and make</a:t>
            </a:r>
          </a:p>
          <a:p>
            <a:pPr lvl="1" marL="5969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 Ex: </a:t>
            </a:r>
            <a:r>
              <a:rPr b="1"/>
              <a:t>git push origin feature/replace-with-your-name</a:t>
            </a:r>
          </a:p>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I will review and merge changes</a:t>
            </a:r>
          </a:p>
        </p:txBody>
      </p:sp>
      <p:sp>
        <p:nvSpPr>
          <p:cNvPr id="209" name="Text"/>
          <p:cNvSpPr txBox="1"/>
          <p:nvPr/>
        </p:nvSpPr>
        <p:spPr>
          <a:xfrm>
            <a:off x="5295900" y="6921499"/>
            <a:ext cx="1905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Lesson Plan"/>
          <p:cNvSpPr txBox="1"/>
          <p:nvPr>
            <p:ph type="title"/>
          </p:nvPr>
        </p:nvSpPr>
        <p:spPr>
          <a:prstGeom prst="rect">
            <a:avLst/>
          </a:prstGeom>
        </p:spPr>
        <p:txBody>
          <a:bodyPr/>
          <a:lstStyle/>
          <a:p>
            <a:pPr lvl="1"/>
            <a:r>
              <a:t>Lesson Plan</a:t>
            </a:r>
          </a:p>
        </p:txBody>
      </p:sp>
      <p:sp>
        <p:nvSpPr>
          <p:cNvPr id="125" name="Recap + HW…"/>
          <p:cNvSpPr txBox="1"/>
          <p:nvPr/>
        </p:nvSpPr>
        <p:spPr>
          <a:xfrm>
            <a:off x="4028871" y="2728168"/>
            <a:ext cx="4947058" cy="42972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6250" indent="-476250" algn="l">
              <a:lnSpc>
                <a:spcPct val="150000"/>
              </a:lnSpc>
              <a:buSzPct val="100000"/>
              <a:buAutoNum type="arabicPeriod" startAt="1"/>
              <a:defRPr b="1">
                <a:latin typeface="+mj-lt"/>
                <a:ea typeface="+mj-ea"/>
                <a:cs typeface="+mj-cs"/>
                <a:sym typeface="Helvetica Neue"/>
              </a:defRPr>
            </a:pPr>
            <a:r>
              <a:t>Process of designing website</a:t>
            </a:r>
          </a:p>
          <a:p>
            <a:pPr marL="476250" indent="-476250" algn="l">
              <a:lnSpc>
                <a:spcPct val="150000"/>
              </a:lnSpc>
              <a:buSzPct val="100000"/>
              <a:buAutoNum type="arabicPeriod" startAt="1"/>
              <a:defRPr b="1">
                <a:latin typeface="+mj-lt"/>
                <a:ea typeface="+mj-ea"/>
                <a:cs typeface="+mj-cs"/>
                <a:sym typeface="Helvetica Neue"/>
              </a:defRPr>
            </a:pPr>
            <a:r>
              <a:t>Sketch</a:t>
            </a:r>
          </a:p>
          <a:p>
            <a:pPr marL="476250" indent="-476250" algn="l">
              <a:lnSpc>
                <a:spcPct val="150000"/>
              </a:lnSpc>
              <a:buSzPct val="100000"/>
              <a:buAutoNum type="arabicPeriod" startAt="1"/>
              <a:defRPr b="1">
                <a:latin typeface="+mj-lt"/>
                <a:ea typeface="+mj-ea"/>
                <a:cs typeface="+mj-cs"/>
                <a:sym typeface="Helvetica Neue"/>
              </a:defRPr>
            </a:pPr>
            <a:r>
              <a:t>Wireframes</a:t>
            </a:r>
          </a:p>
          <a:p>
            <a:pPr marL="476250" indent="-476250" algn="l">
              <a:lnSpc>
                <a:spcPct val="150000"/>
              </a:lnSpc>
              <a:buSzPct val="100000"/>
              <a:buAutoNum type="arabicPeriod" startAt="1"/>
              <a:defRPr b="1">
                <a:latin typeface="+mj-lt"/>
                <a:ea typeface="+mj-ea"/>
                <a:cs typeface="+mj-cs"/>
                <a:sym typeface="Helvetica Neue"/>
              </a:defRPr>
            </a:pPr>
            <a:r>
              <a:t>Mockup and Prototype</a:t>
            </a:r>
          </a:p>
          <a:p>
            <a:pPr marL="476250" indent="-476250" algn="l">
              <a:lnSpc>
                <a:spcPct val="150000"/>
              </a:lnSpc>
              <a:buSzPct val="100000"/>
              <a:buAutoNum type="arabicPeriod" startAt="1"/>
              <a:defRPr b="1">
                <a:latin typeface="+mj-lt"/>
                <a:ea typeface="+mj-ea"/>
                <a:cs typeface="+mj-cs"/>
                <a:sym typeface="Helvetica Neue"/>
              </a:defRPr>
            </a:pPr>
            <a:r>
              <a:t>Fonts</a:t>
            </a:r>
          </a:p>
          <a:p>
            <a:pPr marL="476250" indent="-476250" algn="l">
              <a:lnSpc>
                <a:spcPct val="150000"/>
              </a:lnSpc>
              <a:buSzPct val="100000"/>
              <a:buAutoNum type="arabicPeriod" startAt="1"/>
              <a:defRPr b="1">
                <a:latin typeface="+mj-lt"/>
                <a:ea typeface="+mj-ea"/>
                <a:cs typeface="+mj-cs"/>
                <a:sym typeface="Helvetica Neue"/>
              </a:defRPr>
            </a:pPr>
            <a:r>
              <a:t>CSS Backgrounds</a:t>
            </a:r>
          </a:p>
          <a:p>
            <a:pPr marL="476250" indent="-476250" algn="l">
              <a:lnSpc>
                <a:spcPct val="150000"/>
              </a:lnSpc>
              <a:buSzPct val="100000"/>
              <a:buAutoNum type="arabicPeriod" startAt="1"/>
              <a:defRPr b="1">
                <a:latin typeface="+mj-lt"/>
                <a:ea typeface="+mj-ea"/>
                <a:cs typeface="+mj-cs"/>
                <a:sym typeface="Helvetica Neue"/>
              </a:defRPr>
            </a:pPr>
            <a:r>
              <a:t>CSS Variables</a:t>
            </a:r>
          </a:p>
          <a:p>
            <a:pPr marL="476250" indent="-476250" algn="l">
              <a:lnSpc>
                <a:spcPct val="150000"/>
              </a:lnSpc>
              <a:buSzPct val="100000"/>
              <a:buAutoNum type="arabicPeriod" startAt="1"/>
              <a:defRPr b="1">
                <a:latin typeface="+mj-lt"/>
                <a:ea typeface="+mj-ea"/>
                <a:cs typeface="+mj-cs"/>
                <a:sym typeface="Helvetica Neue"/>
              </a:defRPr>
            </a:pPr>
            <a:r>
              <a:t>Shared Project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Pick font from Google Fonts…"/>
          <p:cNvSpPr txBox="1"/>
          <p:nvPr/>
        </p:nvSpPr>
        <p:spPr>
          <a:xfrm>
            <a:off x="2427907" y="4078089"/>
            <a:ext cx="7788047" cy="223944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55599" indent="-355599" algn="l" defTabSz="355600">
              <a:lnSpc>
                <a:spcPct val="150000"/>
              </a:lnSpc>
              <a:buSzPct val="100000"/>
              <a:buFont typeface="Helvetica Neue"/>
              <a:buAutoNum type="arabicPeriod" startAt="1"/>
              <a:defRPr sz="1700">
                <a:latin typeface="+mj-lt"/>
                <a:ea typeface="+mj-ea"/>
                <a:cs typeface="+mj-cs"/>
                <a:sym typeface="Helvetica Neue"/>
              </a:defRPr>
            </a:pPr>
            <a:r>
              <a:t>Pick font from Google Fonts</a:t>
            </a:r>
          </a:p>
          <a:p>
            <a:pPr marL="355599" indent="-355599" algn="l" defTabSz="355600">
              <a:lnSpc>
                <a:spcPct val="150000"/>
              </a:lnSpc>
              <a:buSzPct val="100000"/>
              <a:buFont typeface="Helvetica Neue"/>
              <a:buAutoNum type="arabicPeriod" startAt="1"/>
              <a:defRPr sz="1700">
                <a:latin typeface="+mj-lt"/>
                <a:ea typeface="+mj-ea"/>
                <a:cs typeface="+mj-cs"/>
                <a:sym typeface="Helvetica Neue"/>
              </a:defRPr>
            </a:pPr>
            <a:r>
              <a:t>Pick a background image</a:t>
            </a:r>
          </a:p>
          <a:p>
            <a:pPr marL="355599" indent="-355599" algn="l" defTabSz="355600">
              <a:lnSpc>
                <a:spcPct val="150000"/>
              </a:lnSpc>
              <a:buSzPct val="100000"/>
              <a:buFont typeface="Helvetica Neue"/>
              <a:buAutoNum type="arabicPeriod" startAt="1"/>
              <a:defRPr sz="1700">
                <a:latin typeface="+mj-lt"/>
                <a:ea typeface="+mj-ea"/>
                <a:cs typeface="+mj-cs"/>
                <a:sym typeface="Helvetica Neue"/>
              </a:defRPr>
            </a:pPr>
            <a:r>
              <a:t>Pick color based on your background image (</a:t>
            </a:r>
            <a:r>
              <a:rPr u="sng">
                <a:solidFill>
                  <a:srgbClr val="E4AF0A"/>
                </a:solidFill>
                <a:uFill>
                  <a:solidFill>
                    <a:srgbClr val="E4AF0A"/>
                  </a:solidFill>
                </a:uFill>
                <a:hlinkClick r:id="rId2" invalidUrl="" action="" tgtFrame="" tooltip="" history="1" highlightClick="0" endSnd="0"/>
              </a:rPr>
              <a:t>https://palettegenerator.com/</a:t>
            </a:r>
            <a:r>
              <a:t>)</a:t>
            </a:r>
          </a:p>
          <a:p>
            <a:pPr marL="355599" indent="-355599" algn="l" defTabSz="355600">
              <a:lnSpc>
                <a:spcPct val="150000"/>
              </a:lnSpc>
              <a:buSzPct val="100000"/>
              <a:buFont typeface="Helvetica Neue"/>
              <a:buAutoNum type="arabicPeriod" startAt="1"/>
              <a:defRPr sz="1700">
                <a:latin typeface="+mj-lt"/>
                <a:ea typeface="+mj-ea"/>
                <a:cs typeface="+mj-cs"/>
                <a:sym typeface="Helvetica Neue"/>
              </a:defRPr>
            </a:pPr>
            <a:r>
              <a:t>Get your social media photo, or any other</a:t>
            </a:r>
          </a:p>
          <a:p>
            <a:pPr marL="355599" indent="-355599" algn="l" defTabSz="355600">
              <a:lnSpc>
                <a:spcPct val="150000"/>
              </a:lnSpc>
              <a:buSzPct val="100000"/>
              <a:buFont typeface="Helvetica Neue"/>
              <a:buAutoNum type="arabicPeriod" startAt="5"/>
              <a:defRPr sz="1700">
                <a:latin typeface="+mj-lt"/>
                <a:ea typeface="+mj-ea"/>
                <a:cs typeface="+mj-cs"/>
                <a:sym typeface="Helvetica Neue"/>
              </a:defRPr>
            </a:pPr>
            <a:r>
              <a:t>Prepare some bio</a:t>
            </a:r>
          </a:p>
          <a:p>
            <a:pPr marL="355599" indent="-355599" algn="l" defTabSz="355600">
              <a:lnSpc>
                <a:spcPct val="150000"/>
              </a:lnSpc>
              <a:buSzPct val="100000"/>
              <a:buFont typeface="Helvetica Neue"/>
              <a:buAutoNum type="arabicPeriod" startAt="5"/>
              <a:defRPr sz="1700">
                <a:latin typeface="+mj-lt"/>
                <a:ea typeface="+mj-ea"/>
                <a:cs typeface="+mj-cs"/>
                <a:sym typeface="Helvetica Neue"/>
              </a:defRPr>
            </a:pPr>
            <a:r>
              <a:t>Create a page from wireframe design</a:t>
            </a:r>
          </a:p>
        </p:txBody>
      </p:sp>
      <p:sp>
        <p:nvSpPr>
          <p:cNvPr id="212" name="Home Work"/>
          <p:cNvSpPr txBox="1"/>
          <p:nvPr>
            <p:ph type="title"/>
          </p:nvPr>
        </p:nvSpPr>
        <p:spPr>
          <a:prstGeom prst="rect">
            <a:avLst/>
          </a:prstGeom>
        </p:spPr>
        <p:txBody>
          <a:bodyPr/>
          <a:lstStyle/>
          <a:p>
            <a:pPr/>
            <a:r>
              <a:t>Home Work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Plan First"/>
          <p:cNvSpPr txBox="1"/>
          <p:nvPr>
            <p:ph type="title"/>
          </p:nvPr>
        </p:nvSpPr>
        <p:spPr>
          <a:prstGeom prst="rect">
            <a:avLst/>
          </a:prstGeom>
        </p:spPr>
        <p:txBody>
          <a:bodyPr/>
          <a:lstStyle/>
          <a:p>
            <a:pPr/>
            <a:r>
              <a:t>Plan First</a:t>
            </a:r>
          </a:p>
        </p:txBody>
      </p:sp>
      <p:pic>
        <p:nvPicPr>
          <p:cNvPr id="128" name="Image" descr="Image"/>
          <p:cNvPicPr>
            <a:picLocks noChangeAspect="1"/>
          </p:cNvPicPr>
          <p:nvPr/>
        </p:nvPicPr>
        <p:blipFill>
          <a:blip r:embed="rId2">
            <a:extLst/>
          </a:blip>
          <a:stretch>
            <a:fillRect/>
          </a:stretch>
        </p:blipFill>
        <p:spPr>
          <a:xfrm>
            <a:off x="1797604" y="3219338"/>
            <a:ext cx="9409592" cy="376152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ketch"/>
          <p:cNvSpPr txBox="1"/>
          <p:nvPr>
            <p:ph type="title"/>
          </p:nvPr>
        </p:nvSpPr>
        <p:spPr>
          <a:prstGeom prst="rect">
            <a:avLst/>
          </a:prstGeom>
        </p:spPr>
        <p:txBody>
          <a:bodyPr/>
          <a:lstStyle/>
          <a:p>
            <a:pPr/>
            <a:r>
              <a:t>Sketch</a:t>
            </a:r>
          </a:p>
        </p:txBody>
      </p:sp>
      <p:sp>
        <p:nvSpPr>
          <p:cNvPr id="131" name="It’s basically just a raw freehand drawing on a piece of paper, that gives you a low-fidelity representation of your app. It is the fastest way to get your idea ready for brainstorming. Even a simple sketch can describe your idea better than words. Generate ideas, change details, visualize what you have on your mind; it’s all up to your imagination. This step is essential for getting to the wireframe stage"/>
          <p:cNvSpPr txBox="1"/>
          <p:nvPr/>
        </p:nvSpPr>
        <p:spPr>
          <a:xfrm>
            <a:off x="683209" y="2734354"/>
            <a:ext cx="6687952" cy="23926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sz="1800">
                <a:solidFill>
                  <a:srgbClr val="333333"/>
                </a:solidFill>
                <a:latin typeface="+mn-lt"/>
                <a:ea typeface="+mn-ea"/>
                <a:cs typeface="+mn-cs"/>
                <a:sym typeface="Helvetica"/>
              </a:defRPr>
            </a:pPr>
            <a:r>
              <a:t>It’s basically just a raw freehand drawing on a piece of paper, that gives you a low-fidelity representation of your app. It is the fastest way to get your idea ready for brainstorming. Even a </a:t>
            </a:r>
            <a:r>
              <a:rPr b="1"/>
              <a:t>simple sketch</a:t>
            </a:r>
            <a:r>
              <a:t> can describe your idea better than words. Generate ideas, change details, visualize what you have on your mind; it’s all up to your imagination. This step is essential for getting to the wireframe stage</a:t>
            </a:r>
          </a:p>
        </p:txBody>
      </p:sp>
      <p:pic>
        <p:nvPicPr>
          <p:cNvPr id="132" name="Image" descr="Image"/>
          <p:cNvPicPr>
            <a:picLocks noChangeAspect="1"/>
          </p:cNvPicPr>
          <p:nvPr/>
        </p:nvPicPr>
        <p:blipFill>
          <a:blip r:embed="rId2">
            <a:extLst/>
          </a:blip>
          <a:stretch>
            <a:fillRect/>
          </a:stretch>
        </p:blipFill>
        <p:spPr>
          <a:xfrm>
            <a:off x="7289800" y="4660990"/>
            <a:ext cx="5234257" cy="3803560"/>
          </a:xfrm>
          <a:prstGeom prst="rect">
            <a:avLst/>
          </a:prstGeom>
          <a:ln w="12700">
            <a:miter lim="400000"/>
          </a:ln>
        </p:spPr>
      </p:pic>
      <p:sp>
        <p:nvSpPr>
          <p:cNvPr id="133" name="My favorite tool to do it: Pen and templates on paper."/>
          <p:cNvSpPr txBox="1"/>
          <p:nvPr/>
        </p:nvSpPr>
        <p:spPr>
          <a:xfrm>
            <a:off x="676736" y="6146798"/>
            <a:ext cx="5720377" cy="3810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5300"/>
              </a:lnSpc>
              <a:spcBef>
                <a:spcPts val="2500"/>
              </a:spcBef>
              <a:defRPr sz="1800">
                <a:solidFill>
                  <a:srgbClr val="333333"/>
                </a:solidFill>
                <a:latin typeface="Helvetica Light"/>
                <a:ea typeface="Helvetica Light"/>
                <a:cs typeface="Helvetica Light"/>
                <a:sym typeface="Helvetica Light"/>
              </a:defRPr>
            </a:pPr>
            <a:r>
              <a:rPr b="1">
                <a:latin typeface="+mn-lt"/>
                <a:ea typeface="+mn-ea"/>
                <a:cs typeface="+mn-cs"/>
                <a:sym typeface="Helvetica"/>
              </a:rPr>
              <a:t>My favorite tool to do it:</a:t>
            </a:r>
            <a:r>
              <a:t> Pen and templates on paper.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Wireframe"/>
          <p:cNvSpPr txBox="1"/>
          <p:nvPr>
            <p:ph type="title"/>
          </p:nvPr>
        </p:nvSpPr>
        <p:spPr>
          <a:prstGeom prst="rect">
            <a:avLst/>
          </a:prstGeom>
        </p:spPr>
        <p:txBody>
          <a:bodyPr/>
          <a:lstStyle/>
          <a:p>
            <a:pPr/>
            <a:r>
              <a:t>Wireframe</a:t>
            </a:r>
          </a:p>
        </p:txBody>
      </p:sp>
      <p:sp>
        <p:nvSpPr>
          <p:cNvPr id="136" name="A wireframe is equivalent to the skeleton or simple structure of your website/app. Each one is used to describe the functionality of a product as well as relations between views (what will happen when you click a certain button). The decisions on what (content/features) and where to put on the website or app are usually made during this stage. This step does not cover the product’s design."/>
          <p:cNvSpPr txBox="1"/>
          <p:nvPr/>
        </p:nvSpPr>
        <p:spPr>
          <a:xfrm>
            <a:off x="505269" y="2415537"/>
            <a:ext cx="8401055" cy="17221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sz="1800">
                <a:solidFill>
                  <a:srgbClr val="333333"/>
                </a:solidFill>
                <a:latin typeface="Helvetica Light"/>
                <a:ea typeface="Helvetica Light"/>
                <a:cs typeface="Helvetica Light"/>
                <a:sym typeface="Helvetica Light"/>
              </a:defRPr>
            </a:pPr>
            <a:r>
              <a:rPr b="1">
                <a:latin typeface="+mn-lt"/>
                <a:ea typeface="+mn-ea"/>
                <a:cs typeface="+mn-cs"/>
                <a:sym typeface="Helvetica"/>
              </a:rPr>
              <a:t>A wireframe</a:t>
            </a:r>
            <a:r>
              <a:t> is equivalent to the skeleton or simple structure of your website/app. Each one is used to describe the functionality of a product as well as relations between views (what will happen when you click a certain button). The decisions on what (content/features) and where to put on the website or app are usually made during this stage. This step does not cover the product’s design.</a:t>
            </a:r>
          </a:p>
        </p:txBody>
      </p:sp>
      <p:sp>
        <p:nvSpPr>
          <p:cNvPr id="137" name="My favorite tool to do it: Draw.io"/>
          <p:cNvSpPr txBox="1"/>
          <p:nvPr/>
        </p:nvSpPr>
        <p:spPr>
          <a:xfrm>
            <a:off x="603298" y="4978398"/>
            <a:ext cx="3530580" cy="3810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200"/>
              </a:lnSpc>
              <a:defRPr b="1" sz="1800">
                <a:solidFill>
                  <a:srgbClr val="333333"/>
                </a:solidFill>
                <a:latin typeface="+mn-lt"/>
                <a:ea typeface="+mn-ea"/>
                <a:cs typeface="+mn-cs"/>
                <a:sym typeface="Helvetica"/>
              </a:defRPr>
            </a:pPr>
            <a:r>
              <a:t>My favorite tool to do it: </a:t>
            </a:r>
            <a:r>
              <a:rPr b="0">
                <a:solidFill>
                  <a:srgbClr val="7B59FF"/>
                </a:solidFill>
                <a:latin typeface="Helvetica Light"/>
                <a:ea typeface="Helvetica Light"/>
                <a:cs typeface="Helvetica Light"/>
                <a:sym typeface="Helvetica Light"/>
                <a:hlinkClick r:id="rId2" invalidUrl="" action="" tgtFrame="" tooltip="" history="1" highlightClick="0" endSnd="0"/>
              </a:rPr>
              <a:t>Draw.io</a:t>
            </a:r>
          </a:p>
        </p:txBody>
      </p:sp>
      <p:sp>
        <p:nvSpPr>
          <p:cNvPr id="138" name="Other tools: Balsamiq"/>
          <p:cNvSpPr txBox="1"/>
          <p:nvPr/>
        </p:nvSpPr>
        <p:spPr>
          <a:xfrm>
            <a:off x="603298" y="5473698"/>
            <a:ext cx="2425753" cy="3810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200"/>
              </a:lnSpc>
              <a:defRPr b="1" sz="1800">
                <a:solidFill>
                  <a:srgbClr val="333333"/>
                </a:solidFill>
                <a:latin typeface="+mn-lt"/>
                <a:ea typeface="+mn-ea"/>
                <a:cs typeface="+mn-cs"/>
                <a:sym typeface="Helvetica"/>
              </a:defRPr>
            </a:pPr>
            <a:r>
              <a:t>Other tools: </a:t>
            </a:r>
            <a:r>
              <a:rPr b="0">
                <a:solidFill>
                  <a:srgbClr val="7B59FF"/>
                </a:solidFill>
                <a:latin typeface="Helvetica Light"/>
                <a:ea typeface="Helvetica Light"/>
                <a:cs typeface="Helvetica Light"/>
                <a:sym typeface="Helvetica Light"/>
                <a:hlinkClick r:id="rId3" invalidUrl="" action="" tgtFrame="" tooltip="" history="1" highlightClick="0" endSnd="0"/>
              </a:rPr>
              <a:t>Balsamiq</a:t>
            </a:r>
          </a:p>
        </p:txBody>
      </p:sp>
      <p:pic>
        <p:nvPicPr>
          <p:cNvPr id="139" name="Screen Shot 2020-03-31 at 1.47.55 PM.png" descr="Screen Shot 2020-03-31 at 1.47.55 PM.png"/>
          <p:cNvPicPr>
            <a:picLocks noChangeAspect="1"/>
          </p:cNvPicPr>
          <p:nvPr/>
        </p:nvPicPr>
        <p:blipFill>
          <a:blip r:embed="rId4">
            <a:extLst/>
          </a:blip>
          <a:stretch>
            <a:fillRect/>
          </a:stretch>
        </p:blipFill>
        <p:spPr>
          <a:xfrm>
            <a:off x="8166100" y="4347512"/>
            <a:ext cx="3803187" cy="480283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Wireframe"/>
          <p:cNvSpPr txBox="1"/>
          <p:nvPr>
            <p:ph type="title"/>
          </p:nvPr>
        </p:nvSpPr>
        <p:spPr>
          <a:prstGeom prst="rect">
            <a:avLst/>
          </a:prstGeom>
        </p:spPr>
        <p:txBody>
          <a:bodyPr/>
          <a:lstStyle/>
          <a:p>
            <a:pPr/>
            <a:r>
              <a:t>Wireframe</a:t>
            </a:r>
          </a:p>
        </p:txBody>
      </p:sp>
      <p:sp>
        <p:nvSpPr>
          <p:cNvPr id="142" name="- Focus on big picture…"/>
          <p:cNvSpPr txBox="1"/>
          <p:nvPr/>
        </p:nvSpPr>
        <p:spPr>
          <a:xfrm>
            <a:off x="631425" y="3831127"/>
            <a:ext cx="5161217" cy="25013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50000"/>
              </a:lnSpc>
              <a:defRPr sz="2100">
                <a:solidFill>
                  <a:srgbClr val="2B2B2B"/>
                </a:solidFill>
                <a:latin typeface="Arial"/>
                <a:ea typeface="Arial"/>
                <a:cs typeface="Arial"/>
                <a:sym typeface="Arial"/>
              </a:defRPr>
            </a:pPr>
            <a:r>
              <a:t>- Focus on big picture</a:t>
            </a:r>
          </a:p>
          <a:p>
            <a:pPr algn="l" defTabSz="457200">
              <a:lnSpc>
                <a:spcPct val="150000"/>
              </a:lnSpc>
              <a:defRPr sz="2100">
                <a:solidFill>
                  <a:srgbClr val="2B2B2B"/>
                </a:solidFill>
                <a:latin typeface="Arial"/>
                <a:ea typeface="Arial"/>
                <a:cs typeface="Arial"/>
                <a:sym typeface="Arial"/>
              </a:defRPr>
            </a:pPr>
            <a:r>
              <a:t>- Visualize the general layout of a website or app</a:t>
            </a:r>
          </a:p>
          <a:p>
            <a:pPr algn="l" defTabSz="457200">
              <a:lnSpc>
                <a:spcPct val="150000"/>
              </a:lnSpc>
              <a:defRPr sz="2100">
                <a:solidFill>
                  <a:srgbClr val="2B2B2B"/>
                </a:solidFill>
                <a:latin typeface="Arial"/>
                <a:ea typeface="Arial"/>
                <a:cs typeface="Arial"/>
                <a:sym typeface="Arial"/>
              </a:defRPr>
            </a:pPr>
            <a:r>
              <a:t>- Build trust with the user and stakeholders</a:t>
            </a:r>
          </a:p>
          <a:p>
            <a:pPr algn="l" defTabSz="457200">
              <a:lnSpc>
                <a:spcPct val="150000"/>
              </a:lnSpc>
              <a:defRPr sz="2100">
                <a:solidFill>
                  <a:srgbClr val="2B2B2B"/>
                </a:solidFill>
                <a:latin typeface="Arial"/>
                <a:ea typeface="Arial"/>
                <a:cs typeface="Arial"/>
                <a:sym typeface="Arial"/>
              </a:defRPr>
            </a:pPr>
            <a:r>
              <a:t>- Save time and money</a:t>
            </a:r>
          </a:p>
        </p:txBody>
      </p:sp>
      <p:sp>
        <p:nvSpPr>
          <p:cNvPr id="143" name="Text"/>
          <p:cNvSpPr txBox="1"/>
          <p:nvPr/>
        </p:nvSpPr>
        <p:spPr>
          <a:xfrm>
            <a:off x="1112049" y="3431077"/>
            <a:ext cx="127001" cy="3768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ts val="2300"/>
              </a:lnSpc>
              <a:defRPr sz="1000">
                <a:solidFill>
                  <a:srgbClr val="212529"/>
                </a:solidFill>
                <a:latin typeface="Arial"/>
                <a:ea typeface="Arial"/>
                <a:cs typeface="Arial"/>
                <a:sym typeface="Arial"/>
              </a:defRPr>
            </a:pPr>
          </a:p>
        </p:txBody>
      </p:sp>
      <p:sp>
        <p:nvSpPr>
          <p:cNvPr id="144" name="Pros"/>
          <p:cNvSpPr txBox="1"/>
          <p:nvPr/>
        </p:nvSpPr>
        <p:spPr>
          <a:xfrm>
            <a:off x="2921177" y="2736468"/>
            <a:ext cx="1295046" cy="7711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vl1pPr>
          </a:lstStyle>
          <a:p>
            <a:pPr/>
            <a:r>
              <a:t>Pros</a:t>
            </a:r>
          </a:p>
        </p:txBody>
      </p:sp>
      <p:sp>
        <p:nvSpPr>
          <p:cNvPr id="145" name="Cons"/>
          <p:cNvSpPr txBox="1"/>
          <p:nvPr/>
        </p:nvSpPr>
        <p:spPr>
          <a:xfrm>
            <a:off x="8998254" y="2736468"/>
            <a:ext cx="1459892" cy="7711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vl1pPr>
          </a:lstStyle>
          <a:p>
            <a:pPr/>
            <a:r>
              <a:t>Cons</a:t>
            </a:r>
          </a:p>
        </p:txBody>
      </p:sp>
      <p:sp>
        <p:nvSpPr>
          <p:cNvPr id="146" name="- Only “lorem ipsum”, no ‘real’ content…"/>
          <p:cNvSpPr txBox="1"/>
          <p:nvPr/>
        </p:nvSpPr>
        <p:spPr>
          <a:xfrm>
            <a:off x="7248125" y="4078971"/>
            <a:ext cx="5161217" cy="15956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50000"/>
              </a:lnSpc>
              <a:defRPr sz="2100">
                <a:solidFill>
                  <a:srgbClr val="2B2B2B"/>
                </a:solidFill>
                <a:latin typeface="Arial"/>
                <a:ea typeface="Arial"/>
                <a:cs typeface="Arial"/>
                <a:sym typeface="Arial"/>
              </a:defRPr>
            </a:pPr>
            <a:r>
              <a:t>- Only “lorem ipsum”, no ‘real’ content</a:t>
            </a:r>
          </a:p>
          <a:p>
            <a:pPr marL="210552" indent="-210552" algn="l" defTabSz="457200">
              <a:lnSpc>
                <a:spcPct val="150000"/>
              </a:lnSpc>
              <a:buSzPct val="100000"/>
              <a:buChar char="-"/>
              <a:defRPr sz="2100">
                <a:solidFill>
                  <a:srgbClr val="2B2B2B"/>
                </a:solidFill>
                <a:latin typeface="Arial"/>
                <a:ea typeface="Arial"/>
                <a:cs typeface="Arial"/>
                <a:sym typeface="Arial"/>
              </a:defRPr>
            </a:pPr>
            <a:r>
              <a:t>Not used to test and validate</a:t>
            </a:r>
          </a:p>
          <a:p>
            <a:pPr marL="210552" indent="-210552" algn="l" defTabSz="457200">
              <a:lnSpc>
                <a:spcPct val="150000"/>
              </a:lnSpc>
              <a:buSzPct val="100000"/>
              <a:buChar char="-"/>
              <a:defRPr sz="2100">
                <a:solidFill>
                  <a:srgbClr val="2B2B2B"/>
                </a:solidFill>
                <a:latin typeface="Arial"/>
                <a:ea typeface="Arial"/>
                <a:cs typeface="Arial"/>
                <a:sym typeface="Arial"/>
              </a:defRPr>
            </a:pPr>
            <a:r>
              <a:t>Without branding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Mockups"/>
          <p:cNvSpPr txBox="1"/>
          <p:nvPr>
            <p:ph type="title"/>
          </p:nvPr>
        </p:nvSpPr>
        <p:spPr>
          <a:prstGeom prst="rect">
            <a:avLst/>
          </a:prstGeom>
        </p:spPr>
        <p:txBody>
          <a:bodyPr/>
          <a:lstStyle/>
          <a:p>
            <a:pPr/>
            <a:r>
              <a:t>Mockups</a:t>
            </a:r>
          </a:p>
        </p:txBody>
      </p:sp>
      <p:sp>
        <p:nvSpPr>
          <p:cNvPr id="149" name="At GoParrot, we never start building an app before mockups are completed. With this representation, you can start to work on the development process and the developer can make your mockups a reality. Any mockup will provide a medium-fidelity representation. Add colors, fonts, text (Lorem ipsum), images, logos and anything else that will shape your wireframe. Your result is a static map of the app.…"/>
          <p:cNvSpPr txBox="1"/>
          <p:nvPr/>
        </p:nvSpPr>
        <p:spPr>
          <a:xfrm>
            <a:off x="452488" y="2127250"/>
            <a:ext cx="7722392" cy="3543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5300"/>
              </a:lnSpc>
              <a:spcBef>
                <a:spcPts val="2500"/>
              </a:spcBef>
              <a:defRPr sz="1800">
                <a:solidFill>
                  <a:srgbClr val="333333"/>
                </a:solidFill>
                <a:latin typeface="Helvetica Light"/>
                <a:ea typeface="Helvetica Light"/>
                <a:cs typeface="Helvetica Light"/>
                <a:sym typeface="Helvetica Light"/>
              </a:defRPr>
            </a:pPr>
            <a:r>
              <a:t>At GoParrot, we never start building an app before mockups are completed. With this representation, you can start to work on the development process and the developer can make your mockups a reality. Any </a:t>
            </a:r>
            <a:r>
              <a:rPr b="1">
                <a:latin typeface="+mn-lt"/>
                <a:ea typeface="+mn-ea"/>
                <a:cs typeface="+mn-cs"/>
                <a:sym typeface="Helvetica"/>
              </a:rPr>
              <a:t>mockup</a:t>
            </a:r>
            <a:r>
              <a:t> will provide a medium-fidelity representation. Add colors, fonts, text (Lorem ipsum), images, logos and anything else that will shape your wireframe. Your result is a static map of the app. </a:t>
            </a:r>
          </a:p>
          <a:p>
            <a:pPr algn="l" defTabSz="457200">
              <a:lnSpc>
                <a:spcPts val="5300"/>
              </a:lnSpc>
              <a:spcBef>
                <a:spcPts val="2500"/>
              </a:spcBef>
              <a:defRPr sz="1800">
                <a:solidFill>
                  <a:srgbClr val="333333"/>
                </a:solidFill>
                <a:latin typeface="Helvetica Light"/>
                <a:ea typeface="Helvetica Light"/>
                <a:cs typeface="Helvetica Light"/>
                <a:sym typeface="Helvetica Light"/>
              </a:defRPr>
            </a:pPr>
            <a:r>
              <a:rPr b="1">
                <a:latin typeface="+mn-lt"/>
                <a:ea typeface="+mn-ea"/>
                <a:cs typeface="+mn-cs"/>
                <a:sym typeface="Helvetica"/>
              </a:rPr>
              <a:t>!Important </a:t>
            </a:r>
            <a:r>
              <a:t>If you don’t have the ability to move your wireframes to the next stage, just outsource it.</a:t>
            </a:r>
          </a:p>
        </p:txBody>
      </p:sp>
      <p:pic>
        <p:nvPicPr>
          <p:cNvPr id="150" name="Screen Shot 2020-03-31 at 1.50.51 PM.png" descr="Screen Shot 2020-03-31 at 1.50.51 PM.png"/>
          <p:cNvPicPr>
            <a:picLocks noChangeAspect="1"/>
          </p:cNvPicPr>
          <p:nvPr/>
        </p:nvPicPr>
        <p:blipFill>
          <a:blip r:embed="rId2">
            <a:extLst/>
          </a:blip>
          <a:stretch>
            <a:fillRect/>
          </a:stretch>
        </p:blipFill>
        <p:spPr>
          <a:xfrm>
            <a:off x="5880100" y="5731024"/>
            <a:ext cx="6343240" cy="3169398"/>
          </a:xfrm>
          <a:prstGeom prst="rect">
            <a:avLst/>
          </a:prstGeom>
          <a:ln w="12700">
            <a:miter lim="400000"/>
          </a:ln>
        </p:spPr>
      </p:pic>
      <p:sp>
        <p:nvSpPr>
          <p:cNvPr id="151" name="My favorite tool to do it: Figma"/>
          <p:cNvSpPr txBox="1"/>
          <p:nvPr/>
        </p:nvSpPr>
        <p:spPr>
          <a:xfrm>
            <a:off x="438071" y="6654798"/>
            <a:ext cx="3403478" cy="3810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200"/>
              </a:lnSpc>
              <a:defRPr b="1" sz="1800">
                <a:solidFill>
                  <a:srgbClr val="333333"/>
                </a:solidFill>
                <a:latin typeface="+mn-lt"/>
                <a:ea typeface="+mn-ea"/>
                <a:cs typeface="+mn-cs"/>
                <a:sym typeface="Helvetica"/>
              </a:defRPr>
            </a:pPr>
            <a:r>
              <a:t>My favorite tool to do it: </a:t>
            </a:r>
            <a:r>
              <a:rPr b="0">
                <a:solidFill>
                  <a:srgbClr val="7B59FF"/>
                </a:solidFill>
                <a:latin typeface="Helvetica Light"/>
                <a:ea typeface="Helvetica Light"/>
                <a:cs typeface="Helvetica Light"/>
                <a:sym typeface="Helvetica Light"/>
                <a:hlinkClick r:id="rId3" invalidUrl="" action="" tgtFrame="" tooltip="" history="1" highlightClick="0" endSnd="0"/>
              </a:rPr>
              <a:t>Figma</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Mockups"/>
          <p:cNvSpPr txBox="1"/>
          <p:nvPr>
            <p:ph type="title"/>
          </p:nvPr>
        </p:nvSpPr>
        <p:spPr>
          <a:prstGeom prst="rect">
            <a:avLst/>
          </a:prstGeom>
        </p:spPr>
        <p:txBody>
          <a:bodyPr/>
          <a:lstStyle/>
          <a:p>
            <a:pPr/>
            <a:r>
              <a:t>Mockups</a:t>
            </a:r>
          </a:p>
        </p:txBody>
      </p:sp>
      <p:sp>
        <p:nvSpPr>
          <p:cNvPr id="154" name="- Organize project details…"/>
          <p:cNvSpPr txBox="1"/>
          <p:nvPr/>
        </p:nvSpPr>
        <p:spPr>
          <a:xfrm>
            <a:off x="988091" y="3900977"/>
            <a:ext cx="5161218" cy="3788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50000"/>
              </a:lnSpc>
              <a:defRPr sz="2100">
                <a:solidFill>
                  <a:srgbClr val="2B2B2B"/>
                </a:solidFill>
                <a:latin typeface="Arial"/>
                <a:ea typeface="Arial"/>
                <a:cs typeface="Arial"/>
                <a:sym typeface="Arial"/>
              </a:defRPr>
            </a:pPr>
            <a:r>
              <a:t>- Organize project details </a:t>
            </a:r>
          </a:p>
          <a:p>
            <a:pPr algn="l" defTabSz="457200">
              <a:lnSpc>
                <a:spcPct val="150000"/>
              </a:lnSpc>
              <a:defRPr sz="2100">
                <a:solidFill>
                  <a:srgbClr val="2B2B2B"/>
                </a:solidFill>
                <a:latin typeface="Arial"/>
                <a:ea typeface="Arial"/>
                <a:cs typeface="Arial"/>
                <a:sym typeface="Arial"/>
              </a:defRPr>
            </a:pPr>
            <a:r>
              <a:t>- Find errors early on</a:t>
            </a:r>
          </a:p>
          <a:p>
            <a:pPr algn="l" defTabSz="457200">
              <a:lnSpc>
                <a:spcPct val="150000"/>
              </a:lnSpc>
              <a:defRPr sz="2100">
                <a:solidFill>
                  <a:srgbClr val="2B2B2B"/>
                </a:solidFill>
                <a:latin typeface="Arial"/>
                <a:ea typeface="Arial"/>
                <a:cs typeface="Arial"/>
                <a:sym typeface="Arial"/>
              </a:defRPr>
            </a:pPr>
            <a:r>
              <a:t>- Translate ideas into a stakeholder language</a:t>
            </a:r>
          </a:p>
          <a:p>
            <a:pPr marL="210552" indent="-210552" algn="l" defTabSz="457200">
              <a:lnSpc>
                <a:spcPct val="150000"/>
              </a:lnSpc>
              <a:buSzPct val="100000"/>
              <a:buChar char="-"/>
              <a:defRPr sz="2100">
                <a:solidFill>
                  <a:srgbClr val="2B2B2B"/>
                </a:solidFill>
                <a:latin typeface="Arial"/>
                <a:ea typeface="Arial"/>
                <a:cs typeface="Arial"/>
                <a:sym typeface="Arial"/>
              </a:defRPr>
            </a:pPr>
            <a:r>
              <a:t>Communicate ideas between team members</a:t>
            </a:r>
          </a:p>
          <a:p>
            <a:pPr marL="210552" indent="-210552" algn="l" defTabSz="457200">
              <a:lnSpc>
                <a:spcPct val="150000"/>
              </a:lnSpc>
              <a:buSzPct val="100000"/>
              <a:buChar char="-"/>
              <a:defRPr sz="2100">
                <a:solidFill>
                  <a:srgbClr val="2B2B2B"/>
                </a:solidFill>
                <a:latin typeface="Arial"/>
                <a:ea typeface="Arial"/>
                <a:cs typeface="Arial"/>
                <a:sym typeface="Arial"/>
              </a:defRPr>
            </a:pPr>
            <a:r>
              <a:t>Design implementation </a:t>
            </a:r>
          </a:p>
          <a:p>
            <a:pPr algn="l" defTabSz="457200">
              <a:lnSpc>
                <a:spcPts val="5500"/>
              </a:lnSpc>
              <a:defRPr sz="2100">
                <a:solidFill>
                  <a:srgbClr val="2B2B2B"/>
                </a:solidFill>
                <a:latin typeface="Arial"/>
                <a:ea typeface="Arial"/>
                <a:cs typeface="Arial"/>
                <a:sym typeface="Arial"/>
              </a:defRPr>
            </a:pPr>
            <a:r>
              <a:t>-  The user’s perspective</a:t>
            </a:r>
          </a:p>
        </p:txBody>
      </p:sp>
      <p:sp>
        <p:nvSpPr>
          <p:cNvPr id="155" name="Text"/>
          <p:cNvSpPr txBox="1"/>
          <p:nvPr/>
        </p:nvSpPr>
        <p:spPr>
          <a:xfrm>
            <a:off x="1112049" y="3431077"/>
            <a:ext cx="127001" cy="3768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ts val="2300"/>
              </a:lnSpc>
              <a:defRPr sz="1000">
                <a:solidFill>
                  <a:srgbClr val="212529"/>
                </a:solidFill>
                <a:latin typeface="Arial"/>
                <a:ea typeface="Arial"/>
                <a:cs typeface="Arial"/>
                <a:sym typeface="Arial"/>
              </a:defRPr>
            </a:pPr>
          </a:p>
        </p:txBody>
      </p:sp>
      <p:sp>
        <p:nvSpPr>
          <p:cNvPr id="156" name="Pros"/>
          <p:cNvSpPr txBox="1"/>
          <p:nvPr/>
        </p:nvSpPr>
        <p:spPr>
          <a:xfrm>
            <a:off x="2921177" y="2736468"/>
            <a:ext cx="1295046" cy="7711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vl1pPr>
          </a:lstStyle>
          <a:p>
            <a:pPr/>
            <a:r>
              <a:t>Pros</a:t>
            </a:r>
          </a:p>
        </p:txBody>
      </p:sp>
      <p:sp>
        <p:nvSpPr>
          <p:cNvPr id="157" name="Cons"/>
          <p:cNvSpPr txBox="1"/>
          <p:nvPr/>
        </p:nvSpPr>
        <p:spPr>
          <a:xfrm>
            <a:off x="8998254" y="2736468"/>
            <a:ext cx="1459892" cy="7711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vl1pPr>
          </a:lstStyle>
          <a:p>
            <a:pPr/>
            <a:r>
              <a:t>Cons</a:t>
            </a:r>
          </a:p>
        </p:txBody>
      </p:sp>
      <p:sp>
        <p:nvSpPr>
          <p:cNvPr id="158" name="Should only be introduced at a specific time of product development…"/>
          <p:cNvSpPr txBox="1"/>
          <p:nvPr/>
        </p:nvSpPr>
        <p:spPr>
          <a:xfrm>
            <a:off x="7248125" y="3998706"/>
            <a:ext cx="5161217" cy="17561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10552" indent="-210552" algn="l" defTabSz="457200">
              <a:lnSpc>
                <a:spcPct val="150000"/>
              </a:lnSpc>
              <a:buSzPct val="100000"/>
              <a:buChar char="-"/>
              <a:defRPr sz="2100">
                <a:solidFill>
                  <a:srgbClr val="2B2B2B"/>
                </a:solidFill>
                <a:latin typeface="Arial"/>
                <a:ea typeface="Arial"/>
                <a:cs typeface="Arial"/>
                <a:sym typeface="Arial"/>
              </a:defRPr>
            </a:pPr>
            <a:r>
              <a:t>Should only be introduced at a specific time of product development</a:t>
            </a:r>
          </a:p>
          <a:p>
            <a:pPr marL="210552" indent="-210552" algn="l" defTabSz="457200">
              <a:lnSpc>
                <a:spcPct val="150000"/>
              </a:lnSpc>
              <a:buSzPct val="100000"/>
              <a:buChar char="-"/>
              <a:defRPr sz="2100">
                <a:solidFill>
                  <a:srgbClr val="2B2B2B"/>
                </a:solidFill>
                <a:latin typeface="Arial"/>
                <a:ea typeface="Arial"/>
                <a:cs typeface="Arial"/>
                <a:sym typeface="Arial"/>
              </a:defRPr>
            </a:pPr>
            <a:r>
              <a:t>more time-consuming and costly to produce than wireframes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Prototype"/>
          <p:cNvSpPr txBox="1"/>
          <p:nvPr>
            <p:ph type="title"/>
          </p:nvPr>
        </p:nvSpPr>
        <p:spPr>
          <a:prstGeom prst="rect">
            <a:avLst/>
          </a:prstGeom>
        </p:spPr>
        <p:txBody>
          <a:bodyPr/>
          <a:lstStyle/>
          <a:p>
            <a:pPr/>
            <a:r>
              <a:t>Prototype</a:t>
            </a:r>
          </a:p>
        </p:txBody>
      </p:sp>
      <p:sp>
        <p:nvSpPr>
          <p:cNvPr id="161" name="Prototypes offer a high-fidelity representation of your app. It’s like a mockup enriched with UX pieces, interactions, animation and anything else you’d like to experience when clicking buttons. This step is not always needed to create an app. If you’re not a developer, I highly recommend having a prototype to pitch your idea to friends, family and potential investors. The only thing that missing is functionality. It can give you a feeling of using a real app, but they are only images connected with each other."/>
          <p:cNvSpPr txBox="1"/>
          <p:nvPr/>
        </p:nvSpPr>
        <p:spPr>
          <a:xfrm>
            <a:off x="406116" y="2407917"/>
            <a:ext cx="7157167" cy="27279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sz="1800">
                <a:solidFill>
                  <a:srgbClr val="333333"/>
                </a:solidFill>
                <a:latin typeface="Helvetica Light"/>
                <a:ea typeface="Helvetica Light"/>
                <a:cs typeface="Helvetica Light"/>
                <a:sym typeface="Helvetica Light"/>
              </a:defRPr>
            </a:pPr>
            <a:r>
              <a:rPr b="1">
                <a:latin typeface="+mn-lt"/>
                <a:ea typeface="+mn-ea"/>
                <a:cs typeface="+mn-cs"/>
                <a:sym typeface="Helvetica"/>
              </a:rPr>
              <a:t>Prototypes</a:t>
            </a:r>
            <a:r>
              <a:t> offer a high-fidelity representation of your app. It’s like a mockup enriched with UX pieces, interactions, animation and anything else you’d like to experience when clicking buttons. This step is not always needed to create an app. If you’re not a developer, I highly recommend having a prototype to pitch your idea to friends, family and potential investors. The only thing that missing is functionality. It can give you a feeling of using a real app, but they are only images connected with each other.</a:t>
            </a:r>
          </a:p>
        </p:txBody>
      </p:sp>
      <p:sp>
        <p:nvSpPr>
          <p:cNvPr id="162" name="My favorite tool to do it: Figma"/>
          <p:cNvSpPr txBox="1"/>
          <p:nvPr/>
        </p:nvSpPr>
        <p:spPr>
          <a:xfrm>
            <a:off x="399971" y="5854698"/>
            <a:ext cx="3403478" cy="3810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200"/>
              </a:lnSpc>
              <a:defRPr b="1" sz="1800">
                <a:solidFill>
                  <a:srgbClr val="333333"/>
                </a:solidFill>
                <a:latin typeface="+mn-lt"/>
                <a:ea typeface="+mn-ea"/>
                <a:cs typeface="+mn-cs"/>
                <a:sym typeface="Helvetica"/>
              </a:defRPr>
            </a:pPr>
            <a:r>
              <a:t>My favorite tool to do it: </a:t>
            </a:r>
            <a:r>
              <a:rPr b="0">
                <a:solidFill>
                  <a:srgbClr val="7B59FF"/>
                </a:solidFill>
                <a:latin typeface="Helvetica Light"/>
                <a:ea typeface="Helvetica Light"/>
                <a:cs typeface="Helvetica Light"/>
                <a:sym typeface="Helvetica Light"/>
                <a:hlinkClick r:id="rId2" invalidUrl="" action="" tgtFrame="" tooltip="" history="1" highlightClick="0" endSnd="0"/>
              </a:rPr>
              <a:t>Figma</a:t>
            </a:r>
          </a:p>
        </p:txBody>
      </p:sp>
      <p:pic>
        <p:nvPicPr>
          <p:cNvPr id="163" name="Image" descr="Image"/>
          <p:cNvPicPr>
            <a:picLocks noChangeAspect="1"/>
          </p:cNvPicPr>
          <p:nvPr/>
        </p:nvPicPr>
        <p:blipFill>
          <a:blip r:embed="rId3">
            <a:extLst/>
          </a:blip>
          <a:stretch>
            <a:fillRect/>
          </a:stretch>
        </p:blipFill>
        <p:spPr>
          <a:xfrm>
            <a:off x="7915981" y="4867252"/>
            <a:ext cx="4464114" cy="445605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