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ClrTx/>
              <a:buSzTx/>
              <a:buFontTx/>
              <a:buNone/>
              <a:defRPr i="1" sz="2400"/>
            </a:lvl1pPr>
            <a:lvl2pPr marL="852706" indent="-408206" algn="ctr">
              <a:spcBef>
                <a:spcPts val="0"/>
              </a:spcBef>
              <a:buClrTx/>
              <a:buFontTx/>
              <a:defRPr i="1" sz="2400"/>
            </a:lvl2pPr>
            <a:lvl3pPr marL="1297206" indent="-408206" algn="ctr">
              <a:spcBef>
                <a:spcPts val="0"/>
              </a:spcBef>
              <a:buClrTx/>
              <a:buFontTx/>
              <a:defRPr i="1" sz="2400"/>
            </a:lvl3pPr>
            <a:lvl4pPr marL="1741707" indent="-408206" algn="ctr">
              <a:spcBef>
                <a:spcPts val="0"/>
              </a:spcBef>
              <a:buClrTx/>
              <a:buFontTx/>
              <a:defRPr i="1" sz="2400"/>
            </a:lvl4pPr>
            <a:lvl5pPr marL="2186207" indent="-408207" algn="ctr">
              <a:spcBef>
                <a:spcPts val="0"/>
              </a:spcBef>
              <a:buClrTx/>
              <a:buFontTx/>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67112"/>
            <a:ext cx="10464800" cy="609777"/>
          </a:xfrm>
          <a:prstGeom prst="rect">
            <a:avLst/>
          </a:prstGeom>
        </p:spPr>
        <p:txBody>
          <a:bodyPr/>
          <a:lstStyle/>
          <a:p>
            <a:pPr marL="0" indent="0" algn="ctr">
              <a:spcBef>
                <a:spcPts val="0"/>
              </a:spcBef>
              <a:buClrTx/>
              <a:buSzTx/>
              <a:buFontTx/>
              <a:buNone/>
              <a:defRPr sz="3400">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2088" y="289098"/>
            <a:ext cx="9753604" cy="650579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263775" y="613832"/>
            <a:ext cx="12401550" cy="8267702"/>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FontTx/>
              <a:buNone/>
              <a:defRPr sz="3700"/>
            </a:lvl1pPr>
            <a:lvl2pPr marL="0" indent="0" algn="ctr">
              <a:spcBef>
                <a:spcPts val="0"/>
              </a:spcBef>
              <a:buClrTx/>
              <a:buSzTx/>
              <a:buFontTx/>
              <a:buNone/>
              <a:defRPr sz="3700"/>
            </a:lvl2pPr>
            <a:lvl3pPr marL="0" indent="0" algn="ctr">
              <a:spcBef>
                <a:spcPts val="0"/>
              </a:spcBef>
              <a:buClrTx/>
              <a:buSzTx/>
              <a:buFontTx/>
              <a:buNone/>
              <a:defRPr sz="3700"/>
            </a:lvl3pPr>
            <a:lvl4pPr marL="0" indent="0" algn="ctr">
              <a:spcBef>
                <a:spcPts val="0"/>
              </a:spcBef>
              <a:buClrTx/>
              <a:buSzTx/>
              <a:buFontTx/>
              <a:buNone/>
              <a:defRPr sz="3700"/>
            </a:lvl4pPr>
            <a:lvl5pPr marL="0" indent="0" algn="ctr">
              <a:spcBef>
                <a:spcPts val="0"/>
              </a:spcBef>
              <a:buClrTx/>
              <a:buSzTx/>
              <a:buFont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086225" y="2586565"/>
            <a:ext cx="9429750" cy="6286503"/>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2"/>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9pPr>
    </p:titleStyle>
    <p:bodyStyle>
      <a:lvl1pPr marL="5442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1pPr>
      <a:lvl2pPr marL="9887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2pPr>
      <a:lvl3pPr marL="1433275"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3pPr>
      <a:lvl4pPr marL="1877776" marR="0" indent="-544275"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4pPr>
      <a:lvl5pPr marL="2322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5pPr>
      <a:lvl6pPr marL="27667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6pPr>
      <a:lvl7pPr marL="3211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7pPr>
      <a:lvl8pPr marL="36557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8pPr>
      <a:lvl9pPr marL="4100276" marR="0" indent="-544276" algn="l" defTabSz="584200" rtl="0" latinLnBrk="0">
        <a:lnSpc>
          <a:spcPct val="100000"/>
        </a:lnSpc>
        <a:spcBef>
          <a:spcPts val="4200"/>
        </a:spcBef>
        <a:spcAft>
          <a:spcPts val="0"/>
        </a:spcAft>
        <a:buClr>
          <a:srgbClr val="000000"/>
        </a:buClr>
        <a:buSzPct val="145000"/>
        <a:buFont typeface="Arial"/>
        <a:buChar char="•"/>
        <a:tabLst/>
        <a:defRPr b="0" baseline="0" cap="none" i="0" spc="0" strike="noStrike" sz="3200" u="none">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hyperlink" Target="https://www.figma.com/file/NFChPUQyWb2NZpqTgeelLn/Event-Landing-Page-(Copy)?node-id=0:1"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smashingmagazine.com/2011/01/guidelines-for-responsive-web-design/" TargetMode="External"/><Relationship Id="rId3" Type="http://schemas.openxmlformats.org/officeDocument/2006/relationships/hyperlink" Target="https://www.w3schools.com/css/css_rwd_intro.asp" TargetMode="External"/><Relationship Id="rId4" Type="http://schemas.openxmlformats.org/officeDocument/2006/relationships/hyperlink" Target="https://www.freecodecamp.org/news/learn-responsive-web-design-in-5-minutes/" TargetMode="External"/><Relationship Id="rId5" Type="http://schemas.openxmlformats.org/officeDocument/2006/relationships/hyperlink" Target="https://www.youtube.com/watch?v=srvUrASNj0s" TargetMode="External"/><Relationship Id="rId6" Type="http://schemas.openxmlformats.org/officeDocument/2006/relationships/hyperlink" Target="https://developer.mozilla.org/en-US/docs/Web/CSS/Media_Queries/Using_media_queries" TargetMode="External"/><Relationship Id="rId7" Type="http://schemas.openxmlformats.org/officeDocument/2006/relationships/hyperlink" Target="https://medium.com/@pbojinov/media-queries-explained-9bf20a85731f" TargetMode="External"/><Relationship Id="rId8" Type="http://schemas.openxmlformats.org/officeDocument/2006/relationships/hyperlink" Target="https://blog.prototypr.io/getting-started-with-figma-fc0db85c852c"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figma.com/file/NFChPUQyWb2NZpqTgeelLn/Event-Landing-Page-(Copy)?node-id=0:1"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en.wikipedia.org/wiki/Web_design" TargetMode="External"/><Relationship Id="rId3" Type="http://schemas.openxmlformats.org/officeDocument/2006/relationships/hyperlink" Target="https://en.wikipedia.org/wiki/Responsive_web_design#cite_note-1" TargetMode="External"/><Relationship Id="rId4"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en.wikipedia.org/wiki/Cascading_Style_Sheets#CSS_3" TargetMode="External"/><Relationship Id="rId3" Type="http://schemas.openxmlformats.org/officeDocument/2006/relationships/hyperlink" Target="https://en.wikipedia.org/wiki/Media_queries" TargetMode="External"/><Relationship Id="rId4" Type="http://schemas.openxmlformats.org/officeDocument/2006/relationships/hyperlink" Target="https://en.wikipedia.org/wiki/Grid_(page_layout)#Grid_use_in_web_design" TargetMode="External"/><Relationship Id="rId5" Type="http://schemas.openxmlformats.org/officeDocument/2006/relationships/hyperlink" Target="https://en.wikipedia.org/wiki/Pixel" TargetMode="External"/><Relationship Id="rId6" Type="http://schemas.openxmlformats.org/officeDocument/2006/relationships/hyperlink" Target="https://en.wikipedia.org/wiki/Point_(typography)" TargetMode="External"/><Relationship Id="rId7" Type="http://schemas.openxmlformats.org/officeDocument/2006/relationships/hyperlink" Target="https://en.wikipedia.org/wiki/HTML_element"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en.wikipedia.org/wiki/Search_engine_optimization" TargetMode="External"/><Relationship Id="rId3" Type="http://schemas.openxmlformats.org/officeDocument/2006/relationships/hyperlink" Target="https://en.wikipedia.org/wiki/Search_engine_results_page"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hyperlink" Target="https://www.w3schools.com/css/example_withoutviewport.htm" TargetMode="External"/><Relationship Id="rId4" Type="http://schemas.openxmlformats.org/officeDocument/2006/relationships/hyperlink" Target="https://www.w3schools.com/css/example_withviewport.htm"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Lesson - 6"/>
          <p:cNvSpPr txBox="1"/>
          <p:nvPr>
            <p:ph type="ctrTitle"/>
          </p:nvPr>
        </p:nvSpPr>
        <p:spPr>
          <a:xfrm>
            <a:off x="1270000" y="165100"/>
            <a:ext cx="10464800" cy="3302000"/>
          </a:xfrm>
          <a:prstGeom prst="rect">
            <a:avLst/>
          </a:prstGeom>
        </p:spPr>
        <p:txBody>
          <a:bodyPr/>
          <a:lstStyle/>
          <a:p>
            <a:pPr lvl="1"/>
            <a:r>
              <a:t>Lesson - 9</a:t>
            </a:r>
          </a:p>
        </p:txBody>
      </p:sp>
      <p:sp>
        <p:nvSpPr>
          <p:cNvPr id="120" name="CSS. Introduction…"/>
          <p:cNvSpPr txBox="1"/>
          <p:nvPr>
            <p:ph type="subTitle" sz="quarter" idx="1"/>
          </p:nvPr>
        </p:nvSpPr>
        <p:spPr>
          <a:xfrm>
            <a:off x="1270000" y="3568700"/>
            <a:ext cx="10464800" cy="1130300"/>
          </a:xfrm>
          <a:prstGeom prst="rect">
            <a:avLst/>
          </a:prstGeom>
        </p:spPr>
        <p:txBody>
          <a:bodyPr/>
          <a:lstStyle>
            <a:lvl1pPr defTabSz="537462">
              <a:defRPr sz="3400"/>
            </a:lvl1pPr>
          </a:lstStyle>
          <a:p>
            <a:pPr/>
            <a:r>
              <a:t>Responsive Web Design</a:t>
            </a:r>
          </a:p>
        </p:txBody>
      </p:sp>
      <p:sp>
        <p:nvSpPr>
          <p:cNvPr id="121" name="SkillUp by Dobrea Vladislav"/>
          <p:cNvSpPr txBox="1"/>
          <p:nvPr/>
        </p:nvSpPr>
        <p:spPr>
          <a:xfrm>
            <a:off x="8779764" y="8913470"/>
            <a:ext cx="408127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mj-lt"/>
                <a:ea typeface="+mj-ea"/>
                <a:cs typeface="+mj-cs"/>
                <a:sym typeface="Helvetica Neue"/>
              </a:defRPr>
            </a:lvl1pPr>
          </a:lstStyle>
          <a:p>
            <a:pPr/>
            <a:r>
              <a:t>SkillUp by Dobrea Vladislav</a:t>
            </a:r>
          </a:p>
        </p:txBody>
      </p:sp>
      <p:pic>
        <p:nvPicPr>
          <p:cNvPr id="122" name="Image" descr="Image"/>
          <p:cNvPicPr>
            <a:picLocks noChangeAspect="1"/>
          </p:cNvPicPr>
          <p:nvPr/>
        </p:nvPicPr>
        <p:blipFill>
          <a:blip r:embed="rId2">
            <a:extLst/>
          </a:blip>
          <a:stretch>
            <a:fillRect/>
          </a:stretch>
        </p:blipFill>
        <p:spPr>
          <a:xfrm>
            <a:off x="3706162" y="4364828"/>
            <a:ext cx="5592476" cy="4290478"/>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ize Content to The Viewport"/>
          <p:cNvSpPr txBox="1"/>
          <p:nvPr>
            <p:ph type="title"/>
          </p:nvPr>
        </p:nvSpPr>
        <p:spPr>
          <a:prstGeom prst="rect">
            <a:avLst/>
          </a:prstGeom>
        </p:spPr>
        <p:txBody>
          <a:bodyPr/>
          <a:lstStyle>
            <a:lvl1pPr defTabSz="484886">
              <a:defRPr sz="6640"/>
            </a:lvl1pPr>
          </a:lstStyle>
          <a:p>
            <a:pPr/>
            <a:r>
              <a:t>Size Content to The Viewport</a:t>
            </a:r>
          </a:p>
        </p:txBody>
      </p:sp>
      <p:sp>
        <p:nvSpPr>
          <p:cNvPr id="159" name="Users are used to scroll websites vertically on both desktop and mobile devices - but not horizontally!"/>
          <p:cNvSpPr txBox="1"/>
          <p:nvPr/>
        </p:nvSpPr>
        <p:spPr>
          <a:xfrm>
            <a:off x="779736" y="3376274"/>
            <a:ext cx="9880682"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600"/>
              </a:lnSpc>
              <a:spcBef>
                <a:spcPts val="1800"/>
              </a:spcBef>
              <a:defRPr sz="1500">
                <a:latin typeface="Verdana"/>
                <a:ea typeface="Verdana"/>
                <a:cs typeface="Verdana"/>
                <a:sym typeface="Verdana"/>
              </a:defRPr>
            </a:lvl1pPr>
          </a:lstStyle>
          <a:p>
            <a:pPr/>
            <a:r>
              <a:t>Users are used to scroll websites vertically on both desktop and mobile devices - but not horizontally!</a:t>
            </a:r>
          </a:p>
        </p:txBody>
      </p:sp>
      <p:sp>
        <p:nvSpPr>
          <p:cNvPr id="160" name="So, if the user is forced to scroll horizontally, or zoom out, to see the whole web page it results in a poor user experience."/>
          <p:cNvSpPr txBox="1"/>
          <p:nvPr/>
        </p:nvSpPr>
        <p:spPr>
          <a:xfrm>
            <a:off x="805870" y="3809146"/>
            <a:ext cx="11817401"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600"/>
              </a:lnSpc>
              <a:spcBef>
                <a:spcPts val="1800"/>
              </a:spcBef>
              <a:defRPr sz="1500">
                <a:latin typeface="Verdana"/>
                <a:ea typeface="Verdana"/>
                <a:cs typeface="Verdana"/>
                <a:sym typeface="Verdana"/>
              </a:defRPr>
            </a:lvl1pPr>
          </a:lstStyle>
          <a:p>
            <a:pPr/>
            <a:r>
              <a:t>So, if the user is forced to scroll horizontally, or zoom out, to see the whole web page it results in a poor user experience.</a:t>
            </a:r>
          </a:p>
        </p:txBody>
      </p:sp>
      <p:sp>
        <p:nvSpPr>
          <p:cNvPr id="161" name="Some additional rules to follow:"/>
          <p:cNvSpPr txBox="1"/>
          <p:nvPr/>
        </p:nvSpPr>
        <p:spPr>
          <a:xfrm>
            <a:off x="4745777" y="4873947"/>
            <a:ext cx="3526558"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600"/>
              </a:lnSpc>
              <a:defRPr b="1" sz="1500">
                <a:latin typeface="Verdana"/>
                <a:ea typeface="Verdana"/>
                <a:cs typeface="Verdana"/>
                <a:sym typeface="Verdana"/>
              </a:defRPr>
            </a:lvl1pPr>
          </a:lstStyle>
          <a:p>
            <a:pPr/>
            <a:r>
              <a:t>Some additional rules to follow:</a:t>
            </a:r>
          </a:p>
        </p:txBody>
      </p:sp>
      <p:sp>
        <p:nvSpPr>
          <p:cNvPr id="162" name="1. Do NOT use large fixed width elements - For example, if an image is displayed at a width wider than the viewport it can cause the viewport to scroll horizontally. Remember to adjust this content to fit within the width of the viewport."/>
          <p:cNvSpPr txBox="1"/>
          <p:nvPr/>
        </p:nvSpPr>
        <p:spPr>
          <a:xfrm>
            <a:off x="1298083" y="5306820"/>
            <a:ext cx="10059177"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600"/>
              </a:lnSpc>
              <a:defRPr sz="1500">
                <a:latin typeface="Verdana"/>
                <a:ea typeface="Verdana"/>
                <a:cs typeface="Verdana"/>
                <a:sym typeface="Verdana"/>
              </a:defRPr>
            </a:pPr>
            <a:r>
              <a:rPr b="1"/>
              <a:t>1. Do NOT use large fixed width elements - </a:t>
            </a:r>
            <a:r>
              <a:t>For example, if an image is displayed at a width wider than the viewport it can cause the viewport to scroll horizontally. Remember to adjust this content to fit within the width of the viewport.</a:t>
            </a:r>
          </a:p>
        </p:txBody>
      </p:sp>
      <p:sp>
        <p:nvSpPr>
          <p:cNvPr id="163" name="2. Do NOT let the content rely on a particular viewport width to render well - Since screen dimensions and width in CSS pixels vary widely between devices, content should not rely on a particular viewport width to render well."/>
          <p:cNvSpPr txBox="1"/>
          <p:nvPr/>
        </p:nvSpPr>
        <p:spPr>
          <a:xfrm>
            <a:off x="1263026" y="6284257"/>
            <a:ext cx="891410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600"/>
              </a:lnSpc>
              <a:defRPr sz="1500">
                <a:latin typeface="Verdana"/>
                <a:ea typeface="Verdana"/>
                <a:cs typeface="Verdana"/>
                <a:sym typeface="Verdana"/>
              </a:defRPr>
            </a:pPr>
            <a:r>
              <a:rPr b="1"/>
              <a:t>2. Do NOT let the content rely on a particular viewport width to render well</a:t>
            </a:r>
            <a:r>
              <a:t> - Since screen dimensions and width in CSS pixels vary widely between devices, content should not rely on a particular viewport width to render well.</a:t>
            </a:r>
          </a:p>
        </p:txBody>
      </p:sp>
      <p:sp>
        <p:nvSpPr>
          <p:cNvPr id="164" name="3. Use CSS media queries to apply different styling for small and large screens - Setting large absolute CSS widths for page elements will cause the element to be too wide for the viewport on a smaller device. Instead, consider using relative width value"/>
          <p:cNvSpPr txBox="1"/>
          <p:nvPr/>
        </p:nvSpPr>
        <p:spPr>
          <a:xfrm>
            <a:off x="1279128" y="7261693"/>
            <a:ext cx="8026426"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600"/>
              </a:lnSpc>
              <a:defRPr sz="1500">
                <a:latin typeface="Verdana"/>
                <a:ea typeface="Verdana"/>
                <a:cs typeface="Verdana"/>
                <a:sym typeface="Verdana"/>
              </a:defRPr>
            </a:pPr>
            <a:r>
              <a:rPr b="1"/>
              <a:t>3. Use CSS media queries to apply different styling for small and large screens</a:t>
            </a:r>
            <a:r>
              <a:t> - Setting large absolute CSS widths for page elements will cause the element to be too wide for the viewport on a smaller device. Instead, consider using relative width values, such as width: 100%. Also, be careful of using large absolute positioning values. It may cause the element to fall outside the viewport on small devices.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What is a Grid-View?"/>
          <p:cNvSpPr txBox="1"/>
          <p:nvPr>
            <p:ph type="title"/>
          </p:nvPr>
        </p:nvSpPr>
        <p:spPr>
          <a:prstGeom prst="rect">
            <a:avLst/>
          </a:prstGeom>
        </p:spPr>
        <p:txBody>
          <a:bodyPr/>
          <a:lstStyle/>
          <a:p>
            <a:pPr/>
            <a:r>
              <a:t>What is a Grid-View?</a:t>
            </a:r>
          </a:p>
        </p:txBody>
      </p:sp>
      <p:sp>
        <p:nvSpPr>
          <p:cNvPr id="167" name="Many web pages are based on a grid-view, which means that the page is divided into columns:"/>
          <p:cNvSpPr txBox="1"/>
          <p:nvPr/>
        </p:nvSpPr>
        <p:spPr>
          <a:xfrm>
            <a:off x="1847809" y="3042685"/>
            <a:ext cx="9242209"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600"/>
              </a:lnSpc>
              <a:spcBef>
                <a:spcPts val="1800"/>
              </a:spcBef>
              <a:defRPr sz="1500">
                <a:latin typeface="Verdana"/>
                <a:ea typeface="Verdana"/>
                <a:cs typeface="Verdana"/>
                <a:sym typeface="Verdana"/>
              </a:defRPr>
            </a:lvl1pPr>
          </a:lstStyle>
          <a:p>
            <a:pPr/>
            <a:r>
              <a:t>Many web pages are based on a grid-view, which means that the page is divided into columns:</a:t>
            </a:r>
          </a:p>
        </p:txBody>
      </p:sp>
      <p:pic>
        <p:nvPicPr>
          <p:cNvPr id="168" name="Screen Shot 2020-04-02 at 4.16.59 PM.png" descr="Screen Shot 2020-04-02 at 4.16.59 PM.png"/>
          <p:cNvPicPr>
            <a:picLocks noChangeAspect="1"/>
          </p:cNvPicPr>
          <p:nvPr/>
        </p:nvPicPr>
        <p:blipFill>
          <a:blip r:embed="rId2">
            <a:extLst/>
          </a:blip>
          <a:stretch>
            <a:fillRect/>
          </a:stretch>
        </p:blipFill>
        <p:spPr>
          <a:xfrm>
            <a:off x="273050" y="4002571"/>
            <a:ext cx="12458700" cy="35560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Helps in placing items on the page"/>
          <p:cNvSpPr txBox="1"/>
          <p:nvPr>
            <p:ph type="title"/>
          </p:nvPr>
        </p:nvSpPr>
        <p:spPr>
          <a:prstGeom prst="rect">
            <a:avLst/>
          </a:prstGeom>
        </p:spPr>
        <p:txBody>
          <a:bodyPr/>
          <a:lstStyle>
            <a:lvl1pPr defTabSz="484886">
              <a:defRPr sz="6640"/>
            </a:lvl1pPr>
          </a:lstStyle>
          <a:p>
            <a:pPr/>
            <a:r>
              <a:t>Helps in placing items on the page</a:t>
            </a:r>
          </a:p>
        </p:txBody>
      </p:sp>
      <p:sp>
        <p:nvSpPr>
          <p:cNvPr id="171" name="Using a grid-view is very helpful when designing web pages. It makes it easier to place elements on the page."/>
          <p:cNvSpPr txBox="1"/>
          <p:nvPr/>
        </p:nvSpPr>
        <p:spPr>
          <a:xfrm>
            <a:off x="1150968" y="2951933"/>
            <a:ext cx="10702864"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600"/>
              </a:lnSpc>
              <a:spcBef>
                <a:spcPts val="1800"/>
              </a:spcBef>
              <a:defRPr sz="1500">
                <a:latin typeface="Verdana"/>
                <a:ea typeface="Verdana"/>
                <a:cs typeface="Verdana"/>
                <a:sym typeface="Verdana"/>
              </a:defRPr>
            </a:lvl1pPr>
          </a:lstStyle>
          <a:p>
            <a:pPr/>
            <a:r>
              <a:t>Using a grid-view is very helpful when designing web pages. It makes it easier to place elements on the page.</a:t>
            </a:r>
          </a:p>
        </p:txBody>
      </p:sp>
      <p:pic>
        <p:nvPicPr>
          <p:cNvPr id="172" name="Screen Shot 2020-04-02 at 4.18.05 PM.png" descr="Screen Shot 2020-04-02 at 4.18.05 PM.png"/>
          <p:cNvPicPr>
            <a:picLocks noChangeAspect="1"/>
          </p:cNvPicPr>
          <p:nvPr/>
        </p:nvPicPr>
        <p:blipFill>
          <a:blip r:embed="rId2">
            <a:extLst/>
          </a:blip>
          <a:stretch>
            <a:fillRect/>
          </a:stretch>
        </p:blipFill>
        <p:spPr>
          <a:xfrm>
            <a:off x="254000" y="3821066"/>
            <a:ext cx="12496800" cy="50927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Very Basic Implementation"/>
          <p:cNvSpPr txBox="1"/>
          <p:nvPr>
            <p:ph type="title"/>
          </p:nvPr>
        </p:nvSpPr>
        <p:spPr>
          <a:prstGeom prst="rect">
            <a:avLst/>
          </a:prstGeom>
        </p:spPr>
        <p:txBody>
          <a:bodyPr/>
          <a:lstStyle>
            <a:lvl1pPr defTabSz="514095">
              <a:defRPr sz="7040"/>
            </a:lvl1pPr>
          </a:lstStyle>
          <a:p>
            <a:pPr/>
            <a:r>
              <a:t>Very Basic Implementation</a:t>
            </a:r>
          </a:p>
        </p:txBody>
      </p:sp>
      <p:pic>
        <p:nvPicPr>
          <p:cNvPr id="175" name="Screen Shot 2020-04-02 at 4.24.47 PM.png" descr="Screen Shot 2020-04-02 at 4.24.47 PM.png"/>
          <p:cNvPicPr>
            <a:picLocks noChangeAspect="1"/>
          </p:cNvPicPr>
          <p:nvPr/>
        </p:nvPicPr>
        <p:blipFill>
          <a:blip r:embed="rId2">
            <a:extLst/>
          </a:blip>
          <a:stretch>
            <a:fillRect/>
          </a:stretch>
        </p:blipFill>
        <p:spPr>
          <a:xfrm>
            <a:off x="4267722" y="2878731"/>
            <a:ext cx="4469356" cy="561861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What is a Media Query?"/>
          <p:cNvSpPr txBox="1"/>
          <p:nvPr>
            <p:ph type="title"/>
          </p:nvPr>
        </p:nvSpPr>
        <p:spPr>
          <a:prstGeom prst="rect">
            <a:avLst/>
          </a:prstGeom>
        </p:spPr>
        <p:txBody>
          <a:bodyPr/>
          <a:lstStyle>
            <a:lvl1pPr defTabSz="572516">
              <a:defRPr sz="7840"/>
            </a:lvl1pPr>
          </a:lstStyle>
          <a:p>
            <a:pPr/>
            <a:r>
              <a:t>What is a Media Query?</a:t>
            </a:r>
          </a:p>
        </p:txBody>
      </p:sp>
      <p:sp>
        <p:nvSpPr>
          <p:cNvPr id="178" name="Media query is a CSS technique introduced in CSS3."/>
          <p:cNvSpPr txBox="1"/>
          <p:nvPr/>
        </p:nvSpPr>
        <p:spPr>
          <a:xfrm>
            <a:off x="1114444" y="3064258"/>
            <a:ext cx="5117624"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600"/>
              </a:lnSpc>
              <a:spcBef>
                <a:spcPts val="1800"/>
              </a:spcBef>
              <a:defRPr sz="1500">
                <a:latin typeface="Verdana"/>
                <a:ea typeface="Verdana"/>
                <a:cs typeface="Verdana"/>
                <a:sym typeface="Verdana"/>
              </a:defRPr>
            </a:lvl1pPr>
          </a:lstStyle>
          <a:p>
            <a:pPr/>
            <a:r>
              <a:t>Media query is a CSS technique introduced in CSS3.</a:t>
            </a:r>
          </a:p>
        </p:txBody>
      </p:sp>
      <p:sp>
        <p:nvSpPr>
          <p:cNvPr id="179" name="It uses the @media rule to include a block of CSS properties only if a certain condition is true.…"/>
          <p:cNvSpPr txBox="1"/>
          <p:nvPr/>
        </p:nvSpPr>
        <p:spPr>
          <a:xfrm>
            <a:off x="1144765" y="3518174"/>
            <a:ext cx="9167674" cy="8074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3600"/>
              </a:lnSpc>
              <a:spcBef>
                <a:spcPts val="1800"/>
              </a:spcBef>
              <a:defRPr sz="1500">
                <a:latin typeface="Verdana"/>
                <a:ea typeface="Verdana"/>
                <a:cs typeface="Verdana"/>
                <a:sym typeface="Verdana"/>
              </a:defRPr>
            </a:pPr>
            <a:r>
              <a:t>It uses the </a:t>
            </a:r>
            <a:r>
              <a:rPr sz="1575">
                <a:solidFill>
                  <a:srgbClr val="DC143C"/>
                </a:solidFill>
                <a:latin typeface="Courier New"/>
                <a:ea typeface="Courier New"/>
                <a:cs typeface="Courier New"/>
                <a:sym typeface="Courier New"/>
              </a:rPr>
              <a:t>@media</a:t>
            </a:r>
            <a:r>
              <a:t> rule to include a block of CSS properties only if a certain condition is true.</a:t>
            </a:r>
          </a:p>
          <a:p>
            <a:pPr algn="l" defTabSz="457200">
              <a:lnSpc>
                <a:spcPts val="3600"/>
              </a:lnSpc>
              <a:spcBef>
                <a:spcPts val="1500"/>
              </a:spcBef>
              <a:defRPr sz="1500">
                <a:latin typeface="Verdana"/>
                <a:ea typeface="Verdana"/>
                <a:cs typeface="Verdana"/>
                <a:sym typeface="Verdana"/>
              </a:defRPr>
            </a:pPr>
            <a:r>
              <a:t>This is also called adding a breakpoint</a:t>
            </a:r>
          </a:p>
        </p:txBody>
      </p:sp>
      <p:sp>
        <p:nvSpPr>
          <p:cNvPr id="180" name="If the browser window is 600px or smaller, the background color will be lightblue:"/>
          <p:cNvSpPr txBox="1"/>
          <p:nvPr/>
        </p:nvSpPr>
        <p:spPr>
          <a:xfrm>
            <a:off x="1553677" y="4786335"/>
            <a:ext cx="8955157"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600"/>
              </a:lnSpc>
              <a:spcBef>
                <a:spcPts val="1500"/>
              </a:spcBef>
              <a:defRPr b="1" sz="1500">
                <a:latin typeface="Verdana"/>
                <a:ea typeface="Verdana"/>
                <a:cs typeface="Verdana"/>
                <a:sym typeface="Verdana"/>
              </a:defRPr>
            </a:lvl1pPr>
          </a:lstStyle>
          <a:p>
            <a:pPr/>
            <a:r>
              <a:t>If the browser window is 600px or smaller, the background color will be lightblue:</a:t>
            </a:r>
          </a:p>
        </p:txBody>
      </p:sp>
      <p:pic>
        <p:nvPicPr>
          <p:cNvPr id="181" name="Screen Shot 2020-04-02 at 4.26.46 PM.png" descr="Screen Shot 2020-04-02 at 4.26.46 PM.png"/>
          <p:cNvPicPr>
            <a:picLocks noChangeAspect="1"/>
          </p:cNvPicPr>
          <p:nvPr/>
        </p:nvPicPr>
        <p:blipFill>
          <a:blip r:embed="rId2">
            <a:extLst/>
          </a:blip>
          <a:stretch>
            <a:fillRect/>
          </a:stretch>
        </p:blipFill>
        <p:spPr>
          <a:xfrm>
            <a:off x="1712818" y="5449758"/>
            <a:ext cx="5435601" cy="15494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Example"/>
          <p:cNvSpPr txBox="1"/>
          <p:nvPr>
            <p:ph type="title"/>
          </p:nvPr>
        </p:nvSpPr>
        <p:spPr>
          <a:prstGeom prst="rect">
            <a:avLst/>
          </a:prstGeom>
        </p:spPr>
        <p:txBody>
          <a:bodyPr/>
          <a:lstStyle/>
          <a:p>
            <a:pPr/>
            <a:r>
              <a:t>Example</a:t>
            </a:r>
          </a:p>
        </p:txBody>
      </p:sp>
      <p:pic>
        <p:nvPicPr>
          <p:cNvPr id="184" name="Screen Shot 2020-04-02 at 4.30.10 PM.png" descr="Screen Shot 2020-04-02 at 4.30.10 PM.png"/>
          <p:cNvPicPr>
            <a:picLocks noChangeAspect="1"/>
          </p:cNvPicPr>
          <p:nvPr/>
        </p:nvPicPr>
        <p:blipFill>
          <a:blip r:embed="rId2">
            <a:extLst/>
          </a:blip>
          <a:stretch>
            <a:fillRect/>
          </a:stretch>
        </p:blipFill>
        <p:spPr>
          <a:xfrm>
            <a:off x="336550" y="2151090"/>
            <a:ext cx="12331700" cy="70739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Always Design for Mobile First"/>
          <p:cNvSpPr txBox="1"/>
          <p:nvPr>
            <p:ph type="title"/>
          </p:nvPr>
        </p:nvSpPr>
        <p:spPr>
          <a:prstGeom prst="rect">
            <a:avLst/>
          </a:prstGeom>
        </p:spPr>
        <p:txBody>
          <a:bodyPr/>
          <a:lstStyle>
            <a:lvl1pPr defTabSz="484886">
              <a:defRPr sz="6640"/>
            </a:lvl1pPr>
          </a:lstStyle>
          <a:p>
            <a:pPr/>
            <a:r>
              <a:t>Always Design for Mobile First</a:t>
            </a:r>
          </a:p>
        </p:txBody>
      </p:sp>
      <p:sp>
        <p:nvSpPr>
          <p:cNvPr id="187" name="Mobile First means designing for mobile before designing for desktop or any other device (This will make the page display faster on smaller devices)."/>
          <p:cNvSpPr txBox="1"/>
          <p:nvPr/>
        </p:nvSpPr>
        <p:spPr>
          <a:xfrm>
            <a:off x="672675" y="3045854"/>
            <a:ext cx="11099801"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3600"/>
              </a:lnSpc>
              <a:spcBef>
                <a:spcPts val="1800"/>
              </a:spcBef>
              <a:defRPr sz="1500">
                <a:latin typeface="Verdana"/>
                <a:ea typeface="Verdana"/>
                <a:cs typeface="Verdana"/>
                <a:sym typeface="Verdana"/>
              </a:defRPr>
            </a:lvl1pPr>
          </a:lstStyle>
          <a:p>
            <a:pPr/>
            <a:r>
              <a:t>Mobile First means designing for mobile before designing for desktop or any other device (This will make the page display faster on smaller devices).</a:t>
            </a:r>
          </a:p>
        </p:txBody>
      </p:sp>
      <p:sp>
        <p:nvSpPr>
          <p:cNvPr id="188" name="This means that we must make some changes in our CSS."/>
          <p:cNvSpPr txBox="1"/>
          <p:nvPr/>
        </p:nvSpPr>
        <p:spPr>
          <a:xfrm>
            <a:off x="653936" y="3763173"/>
            <a:ext cx="5714145"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600"/>
              </a:lnSpc>
              <a:spcBef>
                <a:spcPts val="1800"/>
              </a:spcBef>
              <a:defRPr sz="1500">
                <a:latin typeface="Verdana"/>
                <a:ea typeface="Verdana"/>
                <a:cs typeface="Verdana"/>
                <a:sym typeface="Verdana"/>
              </a:defRPr>
            </a:lvl1pPr>
          </a:lstStyle>
          <a:p>
            <a:pPr/>
            <a:r>
              <a:t>This means that we must make some changes in our CSS.</a:t>
            </a:r>
          </a:p>
        </p:txBody>
      </p:sp>
      <p:pic>
        <p:nvPicPr>
          <p:cNvPr id="189" name="Screen Shot 2020-04-02 at 4.34.51 PM.png" descr="Screen Shot 2020-04-02 at 4.34.51 PM.png"/>
          <p:cNvPicPr>
            <a:picLocks noChangeAspect="1"/>
          </p:cNvPicPr>
          <p:nvPr/>
        </p:nvPicPr>
        <p:blipFill>
          <a:blip r:embed="rId2">
            <a:extLst/>
          </a:blip>
          <a:stretch>
            <a:fillRect/>
          </a:stretch>
        </p:blipFill>
        <p:spPr>
          <a:xfrm>
            <a:off x="817858" y="4281982"/>
            <a:ext cx="8613530" cy="5007362"/>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Responsive Images"/>
          <p:cNvSpPr txBox="1"/>
          <p:nvPr>
            <p:ph type="title"/>
          </p:nvPr>
        </p:nvSpPr>
        <p:spPr>
          <a:prstGeom prst="rect">
            <a:avLst/>
          </a:prstGeom>
        </p:spPr>
        <p:txBody>
          <a:bodyPr/>
          <a:lstStyle/>
          <a:p>
            <a:pPr/>
            <a:r>
              <a:t>Responsive Images</a:t>
            </a:r>
          </a:p>
        </p:txBody>
      </p:sp>
      <p:sp>
        <p:nvSpPr>
          <p:cNvPr id="192" name="If the width property is set to a percentage and the height is set to &quot;auto&quot;, the image will be responsive and scale up and down:"/>
          <p:cNvSpPr txBox="1"/>
          <p:nvPr/>
        </p:nvSpPr>
        <p:spPr>
          <a:xfrm>
            <a:off x="1892502" y="2615428"/>
            <a:ext cx="8705277" cy="5788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600"/>
              </a:lnSpc>
              <a:spcBef>
                <a:spcPts val="1800"/>
              </a:spcBef>
              <a:defRPr sz="1500">
                <a:latin typeface="Verdana"/>
                <a:ea typeface="Verdana"/>
                <a:cs typeface="Verdana"/>
                <a:sym typeface="Verdana"/>
              </a:defRPr>
            </a:pPr>
            <a:r>
              <a:t>If the </a:t>
            </a:r>
            <a:r>
              <a:rPr sz="1575">
                <a:solidFill>
                  <a:srgbClr val="DC143C"/>
                </a:solidFill>
                <a:latin typeface="Courier New"/>
                <a:ea typeface="Courier New"/>
                <a:cs typeface="Courier New"/>
                <a:sym typeface="Courier New"/>
              </a:rPr>
              <a:t>width</a:t>
            </a:r>
            <a:r>
              <a:t> property is set to a percentage and the height is set to "auto", the image will be responsive and scale up and down:</a:t>
            </a:r>
          </a:p>
        </p:txBody>
      </p:sp>
      <p:pic>
        <p:nvPicPr>
          <p:cNvPr id="193" name="Screen Shot 2020-04-02 at 4.42.36 PM.png" descr="Screen Shot 2020-04-02 at 4.42.36 PM.png"/>
          <p:cNvPicPr>
            <a:picLocks noChangeAspect="1"/>
          </p:cNvPicPr>
          <p:nvPr/>
        </p:nvPicPr>
        <p:blipFill>
          <a:blip r:embed="rId2">
            <a:extLst/>
          </a:blip>
          <a:stretch>
            <a:fillRect/>
          </a:stretch>
        </p:blipFill>
        <p:spPr>
          <a:xfrm>
            <a:off x="2184290" y="3396726"/>
            <a:ext cx="2146301" cy="1181101"/>
          </a:xfrm>
          <a:prstGeom prst="rect">
            <a:avLst/>
          </a:prstGeom>
          <a:ln w="12700">
            <a:miter lim="400000"/>
          </a:ln>
        </p:spPr>
      </p:pic>
      <p:sp>
        <p:nvSpPr>
          <p:cNvPr id="194" name="Notice that in the example above, the image can be scaled up to be larger than its original size. A better solution, in many cases, will be to use the max-width property instead."/>
          <p:cNvSpPr txBox="1"/>
          <p:nvPr/>
        </p:nvSpPr>
        <p:spPr>
          <a:xfrm>
            <a:off x="1819200" y="4927008"/>
            <a:ext cx="10262226" cy="5788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600"/>
              </a:lnSpc>
              <a:defRPr sz="1500">
                <a:latin typeface="Verdana"/>
                <a:ea typeface="Verdana"/>
                <a:cs typeface="Verdana"/>
                <a:sym typeface="Verdana"/>
              </a:defRPr>
            </a:pPr>
            <a:r>
              <a:t>Notice that in the example above, the image can be scaled up to be larger than its original size. A better solution, in many cases, will be to use the </a:t>
            </a:r>
            <a:r>
              <a:rPr sz="1575">
                <a:solidFill>
                  <a:srgbClr val="DC143C"/>
                </a:solidFill>
                <a:latin typeface="Courier New"/>
                <a:ea typeface="Courier New"/>
                <a:cs typeface="Courier New"/>
                <a:sym typeface="Courier New"/>
              </a:rPr>
              <a:t>max-width</a:t>
            </a:r>
            <a:r>
              <a:t> property instead.</a:t>
            </a:r>
          </a:p>
        </p:txBody>
      </p:sp>
      <p:pic>
        <p:nvPicPr>
          <p:cNvPr id="195" name="Screen Shot 2020-04-02 at 4.43.37 PM.png" descr="Screen Shot 2020-04-02 at 4.43.37 PM.png"/>
          <p:cNvPicPr>
            <a:picLocks noChangeAspect="1"/>
          </p:cNvPicPr>
          <p:nvPr/>
        </p:nvPicPr>
        <p:blipFill>
          <a:blip r:embed="rId3">
            <a:extLst/>
          </a:blip>
          <a:stretch>
            <a:fillRect/>
          </a:stretch>
        </p:blipFill>
        <p:spPr>
          <a:xfrm>
            <a:off x="2207715" y="5958432"/>
            <a:ext cx="2324101" cy="12065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Let’s practice"/>
          <p:cNvSpPr txBox="1"/>
          <p:nvPr>
            <p:ph type="title"/>
          </p:nvPr>
        </p:nvSpPr>
        <p:spPr>
          <a:xfrm>
            <a:off x="1270000" y="2946400"/>
            <a:ext cx="10464800" cy="3302000"/>
          </a:xfrm>
          <a:prstGeom prst="rect">
            <a:avLst/>
          </a:prstGeom>
        </p:spPr>
        <p:txBody>
          <a:bodyPr/>
          <a:lstStyle/>
          <a:p>
            <a:pPr/>
            <a:r>
              <a:t>Let’s practice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Figma Project"/>
          <p:cNvSpPr txBox="1"/>
          <p:nvPr>
            <p:ph type="title"/>
          </p:nvPr>
        </p:nvSpPr>
        <p:spPr>
          <a:prstGeom prst="rect">
            <a:avLst/>
          </a:prstGeom>
        </p:spPr>
        <p:txBody>
          <a:bodyPr/>
          <a:lstStyle/>
          <a:p>
            <a:pPr/>
            <a:r>
              <a:t>Figma Project</a:t>
            </a:r>
          </a:p>
        </p:txBody>
      </p:sp>
      <p:pic>
        <p:nvPicPr>
          <p:cNvPr id="200" name="Screen Shot 2020-04-02 at 4.48.15 PM.png" descr="Screen Shot 2020-04-02 at 4.48.15 PM.png"/>
          <p:cNvPicPr>
            <a:picLocks noChangeAspect="1"/>
          </p:cNvPicPr>
          <p:nvPr/>
        </p:nvPicPr>
        <p:blipFill>
          <a:blip r:embed="rId2">
            <a:extLst/>
          </a:blip>
          <a:stretch>
            <a:fillRect/>
          </a:stretch>
        </p:blipFill>
        <p:spPr>
          <a:xfrm>
            <a:off x="551390" y="2519799"/>
            <a:ext cx="11902020" cy="4714002"/>
          </a:xfrm>
          <a:prstGeom prst="rect">
            <a:avLst/>
          </a:prstGeom>
          <a:ln w="12700">
            <a:miter lim="400000"/>
          </a:ln>
        </p:spPr>
      </p:pic>
      <p:sp>
        <p:nvSpPr>
          <p:cNvPr id="201" name="https://www.figma.com/file/NFChPUQyWb2NZpqTgeelLn/Event-Landing-Page-(Copy)?node-id=0%3A1"/>
          <p:cNvSpPr txBox="1"/>
          <p:nvPr/>
        </p:nvSpPr>
        <p:spPr>
          <a:xfrm>
            <a:off x="3509246" y="8233426"/>
            <a:ext cx="8288499"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3200"/>
              </a:lnSpc>
              <a:defRPr sz="1500" u="sng">
                <a:solidFill>
                  <a:srgbClr val="0000EE"/>
                </a:solidFill>
                <a:latin typeface="Times Roman"/>
                <a:ea typeface="Times Roman"/>
                <a:cs typeface="Times Roman"/>
                <a:sym typeface="Times Roman"/>
              </a:defRPr>
            </a:pPr>
            <a:r>
              <a:t> </a:t>
            </a:r>
            <a:r>
              <a:rPr>
                <a:solidFill>
                  <a:srgbClr val="0000FF"/>
                </a:solidFill>
                <a:uFill>
                  <a:solidFill>
                    <a:srgbClr val="0000FF"/>
                  </a:solidFill>
                </a:uFill>
                <a:hlinkClick r:id="rId3" invalidUrl="" action="" tgtFrame="" tooltip="" history="1" highlightClick="0" endSnd="0"/>
              </a:rPr>
              <a:t>https://www.figma.com/file/NFChPUQyWb2NZpqTgeelLn/Event-Landing-Page-(Copy)?node-id=0%3A1</a:t>
            </a:r>
          </a:p>
        </p:txBody>
      </p:sp>
      <p:sp>
        <p:nvSpPr>
          <p:cNvPr id="202" name="Go to"/>
          <p:cNvSpPr txBox="1"/>
          <p:nvPr/>
        </p:nvSpPr>
        <p:spPr>
          <a:xfrm>
            <a:off x="2613260" y="8167997"/>
            <a:ext cx="8933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Go to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Lesson Plan"/>
          <p:cNvSpPr txBox="1"/>
          <p:nvPr>
            <p:ph type="title"/>
          </p:nvPr>
        </p:nvSpPr>
        <p:spPr>
          <a:prstGeom prst="rect">
            <a:avLst/>
          </a:prstGeom>
        </p:spPr>
        <p:txBody>
          <a:bodyPr/>
          <a:lstStyle/>
          <a:p>
            <a:pPr lvl="1"/>
            <a:r>
              <a:t>Lesson Plan</a:t>
            </a:r>
          </a:p>
        </p:txBody>
      </p:sp>
      <p:sp>
        <p:nvSpPr>
          <p:cNvPr id="125" name="Recap + HW…"/>
          <p:cNvSpPr txBox="1"/>
          <p:nvPr/>
        </p:nvSpPr>
        <p:spPr>
          <a:xfrm>
            <a:off x="3299333" y="3002182"/>
            <a:ext cx="6406135" cy="37492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76250" indent="-476250" algn="l">
              <a:lnSpc>
                <a:spcPct val="150000"/>
              </a:lnSpc>
              <a:buSzPct val="100000"/>
              <a:buAutoNum type="arabicPeriod" startAt="1"/>
              <a:defRPr b="1">
                <a:latin typeface="+mj-lt"/>
                <a:ea typeface="+mj-ea"/>
                <a:cs typeface="+mj-cs"/>
                <a:sym typeface="Helvetica Neue"/>
              </a:defRPr>
            </a:pPr>
            <a:r>
              <a:t>Review HW ( merging branches GitHub)</a:t>
            </a:r>
          </a:p>
          <a:p>
            <a:pPr marL="476250" indent="-476250" algn="l">
              <a:lnSpc>
                <a:spcPct val="150000"/>
              </a:lnSpc>
              <a:buSzPct val="100000"/>
              <a:buAutoNum type="arabicPeriod" startAt="1"/>
              <a:defRPr b="1">
                <a:latin typeface="+mj-lt"/>
                <a:ea typeface="+mj-ea"/>
                <a:cs typeface="+mj-cs"/>
                <a:sym typeface="Helvetica Neue"/>
              </a:defRPr>
            </a:pPr>
            <a:r>
              <a:t>What is RWD?</a:t>
            </a:r>
          </a:p>
          <a:p>
            <a:pPr marL="476250" indent="-476250" algn="l">
              <a:lnSpc>
                <a:spcPct val="150000"/>
              </a:lnSpc>
              <a:buSzPct val="100000"/>
              <a:buAutoNum type="arabicPeriod" startAt="1"/>
              <a:defRPr b="1">
                <a:latin typeface="+mj-lt"/>
                <a:ea typeface="+mj-ea"/>
                <a:cs typeface="+mj-cs"/>
                <a:sym typeface="Helvetica Neue"/>
              </a:defRPr>
            </a:pPr>
            <a:r>
              <a:t>Grid View</a:t>
            </a:r>
          </a:p>
          <a:p>
            <a:pPr marL="476250" indent="-476250" algn="l">
              <a:lnSpc>
                <a:spcPct val="150000"/>
              </a:lnSpc>
              <a:buSzPct val="100000"/>
              <a:buAutoNum type="arabicPeriod" startAt="1"/>
              <a:defRPr b="1">
                <a:latin typeface="+mj-lt"/>
                <a:ea typeface="+mj-ea"/>
                <a:cs typeface="+mj-cs"/>
                <a:sym typeface="Helvetica Neue"/>
              </a:defRPr>
            </a:pPr>
            <a:r>
              <a:t>Media Queries</a:t>
            </a:r>
          </a:p>
          <a:p>
            <a:pPr marL="476250" indent="-476250" algn="l">
              <a:lnSpc>
                <a:spcPct val="150000"/>
              </a:lnSpc>
              <a:buSzPct val="100000"/>
              <a:buAutoNum type="arabicPeriod" startAt="1"/>
              <a:defRPr b="1">
                <a:latin typeface="+mj-lt"/>
                <a:ea typeface="+mj-ea"/>
                <a:cs typeface="+mj-cs"/>
                <a:sym typeface="Helvetica Neue"/>
              </a:defRPr>
            </a:pPr>
            <a:r>
              <a:t>Meta tag viewport</a:t>
            </a:r>
          </a:p>
          <a:p>
            <a:pPr marL="476250" indent="-476250" algn="l">
              <a:lnSpc>
                <a:spcPct val="150000"/>
              </a:lnSpc>
              <a:buSzPct val="100000"/>
              <a:buAutoNum type="arabicPeriod" startAt="1"/>
              <a:defRPr b="1">
                <a:latin typeface="+mj-lt"/>
                <a:ea typeface="+mj-ea"/>
                <a:cs typeface="+mj-cs"/>
                <a:sym typeface="Helvetica Neue"/>
              </a:defRPr>
            </a:pPr>
            <a:r>
              <a:t>Responsive Images</a:t>
            </a:r>
          </a:p>
          <a:p>
            <a:pPr marL="476250" indent="-476250" algn="l">
              <a:lnSpc>
                <a:spcPct val="150000"/>
              </a:lnSpc>
              <a:buSzPct val="100000"/>
              <a:buAutoNum type="arabicPeriod" startAt="1"/>
              <a:defRPr b="1">
                <a:latin typeface="+mj-lt"/>
                <a:ea typeface="+mj-ea"/>
                <a:cs typeface="+mj-cs"/>
                <a:sym typeface="Helvetica Neue"/>
              </a:defRPr>
            </a:pPr>
            <a:r>
              <a:t>Working with Figma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References"/>
          <p:cNvSpPr txBox="1"/>
          <p:nvPr>
            <p:ph type="title"/>
          </p:nvPr>
        </p:nvSpPr>
        <p:spPr>
          <a:prstGeom prst="rect">
            <a:avLst/>
          </a:prstGeom>
        </p:spPr>
        <p:txBody>
          <a:bodyPr/>
          <a:lstStyle/>
          <a:p>
            <a:pPr/>
            <a:r>
              <a:t>Learning Resources</a:t>
            </a:r>
          </a:p>
        </p:txBody>
      </p:sp>
      <p:sp>
        <p:nvSpPr>
          <p:cNvPr id="205" name="Reset CSS…"/>
          <p:cNvSpPr txBox="1"/>
          <p:nvPr/>
        </p:nvSpPr>
        <p:spPr>
          <a:xfrm>
            <a:off x="2251569" y="2870199"/>
            <a:ext cx="10536687" cy="46990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marL="1561048" indent="-291048" algn="l" defTabSz="457200">
              <a:lnSpc>
                <a:spcPct val="120000"/>
              </a:lnSpc>
              <a:spcBef>
                <a:spcPts val="1400"/>
              </a:spcBef>
              <a:buSzPct val="100000"/>
              <a:buAutoNum type="arabicPeriod" startAt="1"/>
              <a:tabLst>
                <a:tab pos="596900" algn="l"/>
                <a:tab pos="914400" algn="l"/>
              </a:tabLst>
              <a:defRPr b="1" sz="1700">
                <a:latin typeface="Times Roman"/>
                <a:ea typeface="Times Roman"/>
                <a:cs typeface="Times Roman"/>
                <a:sym typeface="Times Roman"/>
              </a:defRPr>
            </a:pPr>
            <a:r>
              <a:t>Responsive Web Design</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Roman"/>
                <a:ea typeface="Times Roman"/>
                <a:cs typeface="Times Roman"/>
                <a:sym typeface="Times Roman"/>
              </a:defRPr>
            </a:pPr>
            <a:r>
              <a:rPr u="sng">
                <a:solidFill>
                  <a:srgbClr val="0000FF"/>
                </a:solidFill>
                <a:uFill>
                  <a:solidFill>
                    <a:srgbClr val="0000FF"/>
                  </a:solidFill>
                </a:uFill>
                <a:hlinkClick r:id="rId2" invalidUrl="" action="" tgtFrame="" tooltip="" history="1" highlightClick="0" endSnd="0"/>
              </a:rPr>
              <a:t>https://www.smashingmagazine.com/2011/01/guidelines-for-responsive-web-design/</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Roman"/>
                <a:ea typeface="Times Roman"/>
                <a:cs typeface="Times Roman"/>
                <a:sym typeface="Times Roman"/>
              </a:defRPr>
            </a:pPr>
            <a:r>
              <a:rPr u="sng">
                <a:solidFill>
                  <a:srgbClr val="0000FF"/>
                </a:solidFill>
                <a:uFill>
                  <a:solidFill>
                    <a:srgbClr val="0000FF"/>
                  </a:solidFill>
                </a:uFill>
                <a:hlinkClick r:id="rId3" invalidUrl="" action="" tgtFrame="" tooltip="" history="1" highlightClick="0" endSnd="0"/>
              </a:rPr>
              <a:t>https://www.w3schools.com/css/css_rwd_intro.asp</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Roman"/>
                <a:ea typeface="Times Roman"/>
                <a:cs typeface="Times Roman"/>
                <a:sym typeface="Times Roman"/>
              </a:defRPr>
            </a:pPr>
            <a:r>
              <a:rPr u="sng">
                <a:solidFill>
                  <a:srgbClr val="0000FF"/>
                </a:solidFill>
                <a:uFill>
                  <a:solidFill>
                    <a:srgbClr val="0000FF"/>
                  </a:solidFill>
                </a:uFill>
                <a:hlinkClick r:id="rId4" invalidUrl="" action="" tgtFrame="" tooltip="" history="1" highlightClick="0" endSnd="0"/>
              </a:rPr>
              <a:t>https://www.freecodecamp.org/news/learn-responsive-web-design-in-5-minutes/</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Roman"/>
                <a:ea typeface="Times Roman"/>
                <a:cs typeface="Times Roman"/>
                <a:sym typeface="Times Roman"/>
              </a:defRPr>
            </a:pPr>
            <a:r>
              <a:rPr u="sng">
                <a:solidFill>
                  <a:srgbClr val="0000FF"/>
                </a:solidFill>
                <a:uFill>
                  <a:solidFill>
                    <a:srgbClr val="0000FF"/>
                  </a:solidFill>
                </a:uFill>
                <a:hlinkClick r:id="rId5" invalidUrl="" action="" tgtFrame="" tooltip="" history="1" highlightClick="0" endSnd="0"/>
              </a:rPr>
              <a:t>https://www.youtube.com/watch?v=srvUrASNj0s</a:t>
            </a:r>
          </a:p>
          <a:p>
            <a:pPr lvl="2" marL="1561048" indent="-291048" algn="l" defTabSz="457200">
              <a:lnSpc>
                <a:spcPct val="120000"/>
              </a:lnSpc>
              <a:spcBef>
                <a:spcPts val="1400"/>
              </a:spcBef>
              <a:buSzPct val="100000"/>
              <a:buAutoNum type="arabicPeriod" startAt="1"/>
              <a:tabLst>
                <a:tab pos="596900" algn="l"/>
                <a:tab pos="914400" algn="l"/>
              </a:tabLst>
              <a:defRPr b="1" sz="1700">
                <a:latin typeface="Times Roman"/>
                <a:ea typeface="Times Roman"/>
                <a:cs typeface="Times Roman"/>
                <a:sym typeface="Times Roman"/>
              </a:defRPr>
            </a:pPr>
            <a:r>
              <a:t>Media Queries</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Roman"/>
                <a:ea typeface="Times Roman"/>
                <a:cs typeface="Times Roman"/>
                <a:sym typeface="Times Roman"/>
              </a:defRPr>
            </a:pPr>
            <a:r>
              <a:rPr u="sng">
                <a:solidFill>
                  <a:srgbClr val="0000FF"/>
                </a:solidFill>
                <a:uFill>
                  <a:solidFill>
                    <a:srgbClr val="0000FF"/>
                  </a:solidFill>
                </a:uFill>
                <a:hlinkClick r:id="rId6" invalidUrl="" action="" tgtFrame="" tooltip="" history="1" highlightClick="0" endSnd="0"/>
              </a:rPr>
              <a:t>https://developer.mozilla.org/en-US/docs/Web/CSS/Media_Queries/Using_media_queries</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Roman"/>
                <a:ea typeface="Times Roman"/>
                <a:cs typeface="Times Roman"/>
                <a:sym typeface="Times Roman"/>
              </a:defRPr>
            </a:pPr>
            <a:r>
              <a:rPr u="sng">
                <a:solidFill>
                  <a:srgbClr val="0000FF"/>
                </a:solidFill>
                <a:uFill>
                  <a:solidFill>
                    <a:srgbClr val="0000FF"/>
                  </a:solidFill>
                </a:uFill>
                <a:hlinkClick r:id="rId7" invalidUrl="" action="" tgtFrame="" tooltip="" history="1" highlightClick="0" endSnd="0"/>
              </a:rPr>
              <a:t>https://medium.com/@pbojinov/media-queries-explained-9bf20a85731f</a:t>
            </a:r>
          </a:p>
          <a:p>
            <a:pPr lvl="2" marL="1561048" indent="-291048" algn="l" defTabSz="457200">
              <a:lnSpc>
                <a:spcPct val="120000"/>
              </a:lnSpc>
              <a:spcBef>
                <a:spcPts val="1400"/>
              </a:spcBef>
              <a:buSzPct val="100000"/>
              <a:buAutoNum type="arabicPeriod" startAt="1"/>
              <a:tabLst>
                <a:tab pos="596900" algn="l"/>
                <a:tab pos="914400" algn="l"/>
              </a:tabLst>
              <a:defRPr b="1" sz="1700">
                <a:latin typeface="Times Roman"/>
                <a:ea typeface="Times Roman"/>
                <a:cs typeface="Times Roman"/>
                <a:sym typeface="Times Roman"/>
              </a:defRPr>
            </a:pPr>
            <a:r>
              <a:t>Figma</a:t>
            </a:r>
          </a:p>
          <a:p>
            <a:pPr lvl="3" marL="2196048" indent="-291048" algn="l" defTabSz="457200">
              <a:lnSpc>
                <a:spcPct val="120000"/>
              </a:lnSpc>
              <a:spcBef>
                <a:spcPts val="1400"/>
              </a:spcBef>
              <a:buSzPct val="100000"/>
              <a:buAutoNum type="arabicPeriod" startAt="1"/>
              <a:tabLst>
                <a:tab pos="596900" algn="l"/>
                <a:tab pos="914400" algn="l"/>
              </a:tabLst>
              <a:defRPr b="1" sz="1700">
                <a:latin typeface="Times Roman"/>
                <a:ea typeface="Times Roman"/>
                <a:cs typeface="Times Roman"/>
                <a:sym typeface="Times Roman"/>
              </a:defRPr>
            </a:pPr>
            <a:r>
              <a:rPr u="sng">
                <a:solidFill>
                  <a:srgbClr val="0000FF"/>
                </a:solidFill>
                <a:uFill>
                  <a:solidFill>
                    <a:srgbClr val="0000FF"/>
                  </a:solidFill>
                </a:uFill>
                <a:hlinkClick r:id="rId8" invalidUrl="" action="" tgtFrame="" tooltip="" history="1" highlightClick="0" endSnd="0"/>
              </a:rPr>
              <a:t>https://blog.prototypr.io/getting-started-with-figma-fc0db85c852c</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Home Work Instructions"/>
          <p:cNvSpPr txBox="1"/>
          <p:nvPr>
            <p:ph type="title"/>
          </p:nvPr>
        </p:nvSpPr>
        <p:spPr>
          <a:prstGeom prst="rect">
            <a:avLst/>
          </a:prstGeom>
        </p:spPr>
        <p:txBody>
          <a:bodyPr/>
          <a:lstStyle>
            <a:lvl1pPr defTabSz="566674">
              <a:defRPr sz="7760"/>
            </a:lvl1pPr>
          </a:lstStyle>
          <a:p>
            <a:pPr/>
            <a:r>
              <a:t>Home Work Instructions</a:t>
            </a:r>
          </a:p>
        </p:txBody>
      </p:sp>
      <p:sp>
        <p:nvSpPr>
          <p:cNvPr id="208" name="Open figma project https://www.figma.com/file/NFChPUQyWb2NZpqTgeelLn/Event-Landing-Page-(Copy)?node-id=0%3A1…"/>
          <p:cNvSpPr txBox="1"/>
          <p:nvPr/>
        </p:nvSpPr>
        <p:spPr>
          <a:xfrm>
            <a:off x="1953815" y="4503430"/>
            <a:ext cx="9097170" cy="20307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Open figma project </a:t>
            </a:r>
            <a:r>
              <a:rPr u="sng">
                <a:solidFill>
                  <a:srgbClr val="0000FF"/>
                </a:solidFill>
                <a:uFill>
                  <a:solidFill>
                    <a:srgbClr val="0000FF"/>
                  </a:solidFill>
                </a:uFill>
                <a:hlinkClick r:id="rId2" invalidUrl="" action="" tgtFrame="" tooltip="" history="1" highlightClick="0" endSnd="0"/>
              </a:rPr>
              <a:t>https://www.figma.com/file/NFChPUQyWb2NZpqTgeelLn/Event-Landing-Page-(Copy)?node-id=0%3A1</a:t>
            </a:r>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Create a new folder and start git project</a:t>
            </a:r>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Implement it using HTML/CSS and using RWD techniques.</a:t>
            </a:r>
          </a:p>
          <a:p>
            <a:pPr marL="457200" indent="-317500" algn="l" defTabSz="457200">
              <a:lnSpc>
                <a:spcPts val="4000"/>
              </a:lnSpc>
              <a:spcBef>
                <a:spcPts val="1700"/>
              </a:spcBef>
              <a:buClr>
                <a:srgbClr val="595959"/>
              </a:buClr>
              <a:buSzPct val="100000"/>
              <a:buFont typeface="Arial"/>
              <a:buAutoNum type="arabicPeriod" startAt="1"/>
              <a:defRPr sz="1733">
                <a:latin typeface="+mn-lt"/>
                <a:ea typeface="+mn-ea"/>
                <a:cs typeface="+mn-cs"/>
                <a:sym typeface="Helvetica"/>
              </a:defRPr>
            </a:pPr>
            <a:r>
              <a:t>Push it to GitHub. Name it Lesson-9-HW</a:t>
            </a:r>
          </a:p>
        </p:txBody>
      </p:sp>
      <p:sp>
        <p:nvSpPr>
          <p:cNvPr id="209" name="Text"/>
          <p:cNvSpPr txBox="1"/>
          <p:nvPr/>
        </p:nvSpPr>
        <p:spPr>
          <a:xfrm>
            <a:off x="5295900" y="6921499"/>
            <a:ext cx="1905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What is Responsive Web Design?"/>
          <p:cNvSpPr txBox="1"/>
          <p:nvPr>
            <p:ph type="title"/>
          </p:nvPr>
        </p:nvSpPr>
        <p:spPr>
          <a:xfrm>
            <a:off x="952500" y="516092"/>
            <a:ext cx="11099800" cy="2159001"/>
          </a:xfrm>
          <a:prstGeom prst="rect">
            <a:avLst/>
          </a:prstGeom>
        </p:spPr>
        <p:txBody>
          <a:bodyPr/>
          <a:lstStyle>
            <a:lvl1pPr defTabSz="484886">
              <a:defRPr sz="6640"/>
            </a:lvl1pPr>
          </a:lstStyle>
          <a:p>
            <a:pPr/>
            <a:r>
              <a:t>What is Responsive Web Design?</a:t>
            </a:r>
          </a:p>
        </p:txBody>
      </p:sp>
      <p:sp>
        <p:nvSpPr>
          <p:cNvPr id="128" name="Responsive web design (RWD) is an approach to web design that makes web pages render well on a variety of devices and window or screen sizes. Recent work also considers the viewer proximity as part of the viewing context as an extension for RWD.[1] Conte"/>
          <p:cNvSpPr txBox="1"/>
          <p:nvPr/>
        </p:nvSpPr>
        <p:spPr>
          <a:xfrm>
            <a:off x="717850" y="3564602"/>
            <a:ext cx="8468447" cy="15011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defRPr sz="1600">
                <a:solidFill>
                  <a:srgbClr val="222222"/>
                </a:solidFill>
                <a:latin typeface="+mn-lt"/>
                <a:ea typeface="+mn-ea"/>
                <a:cs typeface="+mn-cs"/>
                <a:sym typeface="Helvetica"/>
              </a:defRPr>
            </a:pPr>
            <a:r>
              <a:rPr b="1"/>
              <a:t>Responsive web design</a:t>
            </a:r>
            <a:r>
              <a:t> (</a:t>
            </a:r>
            <a:r>
              <a:rPr b="1"/>
              <a:t>RWD</a:t>
            </a:r>
            <a:r>
              <a:t>) is an approach to </a:t>
            </a:r>
            <a:r>
              <a:rPr>
                <a:solidFill>
                  <a:srgbClr val="0B0080"/>
                </a:solidFill>
                <a:hlinkClick r:id="rId2" invalidUrl="" action="" tgtFrame="" tooltip="" history="1" highlightClick="0" endSnd="0"/>
              </a:rPr>
              <a:t>web design</a:t>
            </a:r>
            <a:r>
              <a:t> that makes web pages render well on a variety of devices and window or screen sizes. Recent work also considers the viewer proximity as part of the viewing context as an extension for RWD.</a:t>
            </a:r>
            <a:r>
              <a:rPr baseline="31999">
                <a:solidFill>
                  <a:srgbClr val="0B0080"/>
                </a:solidFill>
                <a:hlinkClick r:id="rId3" invalidUrl="" action="" tgtFrame="" tooltip="" history="1" highlightClick="0" endSnd="0"/>
              </a:rPr>
              <a:t>[1]</a:t>
            </a:r>
            <a:r>
              <a:t> Content, design and performance are necessary across all devices to ensure usability and satisfaction.</a:t>
            </a:r>
          </a:p>
        </p:txBody>
      </p:sp>
      <p:pic>
        <p:nvPicPr>
          <p:cNvPr id="129" name="Image" descr="Image"/>
          <p:cNvPicPr>
            <a:picLocks noChangeAspect="1"/>
          </p:cNvPicPr>
          <p:nvPr/>
        </p:nvPicPr>
        <p:blipFill>
          <a:blip r:embed="rId4">
            <a:extLst/>
          </a:blip>
          <a:stretch>
            <a:fillRect/>
          </a:stretch>
        </p:blipFill>
        <p:spPr>
          <a:xfrm>
            <a:off x="6464378" y="5188549"/>
            <a:ext cx="5592476" cy="4290478"/>
          </a:xfrm>
          <a:prstGeom prst="rect">
            <a:avLst/>
          </a:prstGeom>
          <a:ln w="12700">
            <a:miter lim="400000"/>
          </a:ln>
        </p:spPr>
      </p:pic>
      <p:sp>
        <p:nvSpPr>
          <p:cNvPr id="130" name="Responsive web design makes your web page look good on all devices.…"/>
          <p:cNvSpPr txBox="1"/>
          <p:nvPr/>
        </p:nvSpPr>
        <p:spPr>
          <a:xfrm>
            <a:off x="579104" y="6192763"/>
            <a:ext cx="5592476" cy="16103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spcBef>
                <a:spcPts val="1800"/>
              </a:spcBef>
              <a:defRPr sz="1500">
                <a:latin typeface="Verdana"/>
                <a:ea typeface="Verdana"/>
                <a:cs typeface="Verdana"/>
                <a:sym typeface="Verdana"/>
              </a:defRPr>
            </a:pPr>
            <a:r>
              <a:t>Responsive web design makes your web page look good on all devices.</a:t>
            </a:r>
          </a:p>
          <a:p>
            <a:pPr algn="l" defTabSz="457200">
              <a:lnSpc>
                <a:spcPct val="120000"/>
              </a:lnSpc>
              <a:spcBef>
                <a:spcPts val="1800"/>
              </a:spcBef>
              <a:defRPr sz="1500">
                <a:latin typeface="Verdana"/>
                <a:ea typeface="Verdana"/>
                <a:cs typeface="Verdana"/>
                <a:sym typeface="Verdana"/>
              </a:defRPr>
            </a:pPr>
            <a:r>
              <a:t>Responsive web design uses only HTML and CSS.</a:t>
            </a:r>
          </a:p>
          <a:p>
            <a:pPr algn="l" defTabSz="457200">
              <a:lnSpc>
                <a:spcPct val="120000"/>
              </a:lnSpc>
              <a:spcBef>
                <a:spcPts val="1800"/>
              </a:spcBef>
              <a:defRPr sz="1500">
                <a:latin typeface="Verdana"/>
                <a:ea typeface="Verdana"/>
                <a:cs typeface="Verdana"/>
                <a:sym typeface="Verdana"/>
              </a:defRPr>
            </a:pPr>
            <a:r>
              <a:t>Responsive web design is not a program or a JavaScript.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RWD key points"/>
          <p:cNvSpPr txBox="1"/>
          <p:nvPr>
            <p:ph type="title"/>
          </p:nvPr>
        </p:nvSpPr>
        <p:spPr>
          <a:prstGeom prst="rect">
            <a:avLst/>
          </a:prstGeom>
        </p:spPr>
        <p:txBody>
          <a:bodyPr/>
          <a:lstStyle/>
          <a:p>
            <a:pPr/>
            <a:r>
              <a:t>RWD key points</a:t>
            </a:r>
          </a:p>
        </p:txBody>
      </p:sp>
      <p:sp>
        <p:nvSpPr>
          <p:cNvPr id="133" name="A site designed with RWD adapts the layout to the viewing environment by using fluid, proportion-based grids, flexible images, and CSS3 media queries, an extension of the @media rule, in the following ways:…"/>
          <p:cNvSpPr txBox="1"/>
          <p:nvPr/>
        </p:nvSpPr>
        <p:spPr>
          <a:xfrm>
            <a:off x="2387187" y="2613838"/>
            <a:ext cx="8230426" cy="5699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spcBef>
                <a:spcPts val="700"/>
              </a:spcBef>
              <a:defRPr sz="1800">
                <a:solidFill>
                  <a:srgbClr val="222222"/>
                </a:solidFill>
                <a:latin typeface="+mn-lt"/>
                <a:ea typeface="+mn-ea"/>
                <a:cs typeface="+mn-cs"/>
                <a:sym typeface="Helvetica"/>
              </a:defRPr>
            </a:pPr>
            <a:r>
              <a:t>A site designed with RWD adapts the layout to the viewing environment by using fluid, proportion-based grids, flexible images, and </a:t>
            </a:r>
            <a:r>
              <a:rPr>
                <a:solidFill>
                  <a:srgbClr val="0B0080"/>
                </a:solidFill>
                <a:hlinkClick r:id="rId2" invalidUrl="" action="" tgtFrame="" tooltip="" history="1" highlightClick="0" endSnd="0"/>
              </a:rPr>
              <a:t>CSS3</a:t>
            </a:r>
            <a:r>
              <a:t> </a:t>
            </a:r>
            <a:r>
              <a:rPr>
                <a:solidFill>
                  <a:srgbClr val="0B0080"/>
                </a:solidFill>
                <a:hlinkClick r:id="rId3" invalidUrl="" action="" tgtFrame="" tooltip="" history="1" highlightClick="0" endSnd="0"/>
              </a:rPr>
              <a:t>media queries</a:t>
            </a:r>
            <a:r>
              <a:t>, an extension of the </a:t>
            </a:r>
            <a:r>
              <a:rPr>
                <a:solidFill>
                  <a:srgbClr val="000000"/>
                </a:solidFill>
                <a:latin typeface="Courier"/>
                <a:ea typeface="Courier"/>
                <a:cs typeface="Courier"/>
                <a:sym typeface="Courier"/>
              </a:rPr>
              <a:t>@media</a:t>
            </a:r>
            <a:r>
              <a:t> rule, in the following ways:</a:t>
            </a:r>
          </a:p>
          <a:p>
            <a:pPr algn="l" defTabSz="457200">
              <a:lnSpc>
                <a:spcPct val="120000"/>
              </a:lnSpc>
              <a:spcBef>
                <a:spcPts val="700"/>
              </a:spcBef>
              <a:defRPr sz="1800">
                <a:solidFill>
                  <a:srgbClr val="222222"/>
                </a:solidFill>
                <a:latin typeface="+mn-lt"/>
                <a:ea typeface="+mn-ea"/>
                <a:cs typeface="+mn-cs"/>
                <a:sym typeface="Helvetica"/>
              </a:defRPr>
            </a:pPr>
          </a:p>
          <a:p>
            <a:pPr marL="457200" indent="-317500" algn="l" defTabSz="457200">
              <a:lnSpc>
                <a:spcPct val="120000"/>
              </a:lnSpc>
              <a:spcBef>
                <a:spcPts val="100"/>
              </a:spcBef>
              <a:buClr>
                <a:srgbClr val="222222"/>
              </a:buClr>
              <a:buSzPct val="100000"/>
              <a:buFont typeface="Helvetica"/>
              <a:buChar char="•"/>
              <a:defRPr sz="1800">
                <a:solidFill>
                  <a:srgbClr val="222222"/>
                </a:solidFill>
                <a:latin typeface="+mn-lt"/>
                <a:ea typeface="+mn-ea"/>
                <a:cs typeface="+mn-cs"/>
                <a:sym typeface="Helvetica"/>
              </a:defRPr>
            </a:pPr>
            <a:r>
              <a:t>The fluid </a:t>
            </a:r>
            <a:r>
              <a:rPr>
                <a:solidFill>
                  <a:srgbClr val="0B0080"/>
                </a:solidFill>
                <a:hlinkClick r:id="rId4" invalidUrl="" action="" tgtFrame="" tooltip="" history="1" highlightClick="0" endSnd="0"/>
              </a:rPr>
              <a:t>grid</a:t>
            </a:r>
            <a:r>
              <a:t> concept calls for page element sizing to be in relative units like percentages, rather than absolute units like </a:t>
            </a:r>
            <a:r>
              <a:rPr>
                <a:solidFill>
                  <a:srgbClr val="0B0080"/>
                </a:solidFill>
                <a:hlinkClick r:id="rId5" invalidUrl="" action="" tgtFrame="" tooltip="" history="1" highlightClick="0" endSnd="0"/>
              </a:rPr>
              <a:t>pixels</a:t>
            </a:r>
            <a:r>
              <a:t> or </a:t>
            </a:r>
            <a:r>
              <a:rPr>
                <a:solidFill>
                  <a:srgbClr val="0B0080"/>
                </a:solidFill>
                <a:hlinkClick r:id="rId6" invalidUrl="" action="" tgtFrame="" tooltip="" history="1" highlightClick="0" endSnd="0"/>
              </a:rPr>
              <a:t>points</a:t>
            </a:r>
            <a:r>
              <a:t>.</a:t>
            </a:r>
          </a:p>
          <a:p>
            <a:pPr algn="l" defTabSz="457200">
              <a:lnSpc>
                <a:spcPct val="120000"/>
              </a:lnSpc>
              <a:spcBef>
                <a:spcPts val="100"/>
              </a:spcBef>
              <a:defRPr sz="1800">
                <a:solidFill>
                  <a:srgbClr val="222222"/>
                </a:solidFill>
                <a:latin typeface="+mn-lt"/>
                <a:ea typeface="+mn-ea"/>
                <a:cs typeface="+mn-cs"/>
                <a:sym typeface="Helvetica"/>
              </a:defRPr>
            </a:pPr>
          </a:p>
          <a:p>
            <a:pPr marL="457200" indent="-317500" algn="l" defTabSz="457200">
              <a:lnSpc>
                <a:spcPct val="120000"/>
              </a:lnSpc>
              <a:spcBef>
                <a:spcPts val="100"/>
              </a:spcBef>
              <a:buClr>
                <a:srgbClr val="222222"/>
              </a:buClr>
              <a:buSzPct val="100000"/>
              <a:buFont typeface="Helvetica"/>
              <a:buChar char="•"/>
              <a:defRPr sz="1800">
                <a:solidFill>
                  <a:srgbClr val="222222"/>
                </a:solidFill>
                <a:latin typeface="+mn-lt"/>
                <a:ea typeface="+mn-ea"/>
                <a:cs typeface="+mn-cs"/>
                <a:sym typeface="Helvetica"/>
              </a:defRPr>
            </a:pPr>
            <a:r>
              <a:t>Flexible images are also sized in relative units, so as to prevent them from displaying outside their containing </a:t>
            </a:r>
            <a:r>
              <a:rPr>
                <a:solidFill>
                  <a:srgbClr val="0B0080"/>
                </a:solidFill>
                <a:hlinkClick r:id="rId7" invalidUrl="" action="" tgtFrame="" tooltip="" history="1" highlightClick="0" endSnd="0"/>
              </a:rPr>
              <a:t>element</a:t>
            </a:r>
            <a:r>
              <a:t>.</a:t>
            </a:r>
          </a:p>
          <a:p>
            <a:pPr algn="l" defTabSz="457200">
              <a:lnSpc>
                <a:spcPct val="120000"/>
              </a:lnSpc>
              <a:spcBef>
                <a:spcPts val="100"/>
              </a:spcBef>
              <a:defRPr sz="1800">
                <a:solidFill>
                  <a:srgbClr val="222222"/>
                </a:solidFill>
                <a:latin typeface="+mn-lt"/>
                <a:ea typeface="+mn-ea"/>
                <a:cs typeface="+mn-cs"/>
                <a:sym typeface="Helvetica"/>
              </a:defRPr>
            </a:pPr>
          </a:p>
          <a:p>
            <a:pPr marL="457200" indent="-317500" algn="l" defTabSz="457200">
              <a:lnSpc>
                <a:spcPct val="120000"/>
              </a:lnSpc>
              <a:spcBef>
                <a:spcPts val="100"/>
              </a:spcBef>
              <a:buClr>
                <a:srgbClr val="222222"/>
              </a:buClr>
              <a:buSzPct val="100000"/>
              <a:buFont typeface="Helvetica"/>
              <a:buChar char="•"/>
              <a:defRPr sz="1800">
                <a:solidFill>
                  <a:srgbClr val="222222"/>
                </a:solidFill>
                <a:latin typeface="+mn-lt"/>
                <a:ea typeface="+mn-ea"/>
                <a:cs typeface="+mn-cs"/>
                <a:sym typeface="Helvetica"/>
              </a:defRPr>
            </a:pPr>
            <a:r>
              <a:t>Media queries allow the page to use different CSS style rules based on characteristics of the device the site is being displayed on, e.g. width of the rendering surface (browser window width or a physical display size).</a:t>
            </a:r>
          </a:p>
          <a:p>
            <a:pPr algn="l" defTabSz="457200">
              <a:lnSpc>
                <a:spcPct val="120000"/>
              </a:lnSpc>
              <a:spcBef>
                <a:spcPts val="100"/>
              </a:spcBef>
              <a:defRPr sz="1800">
                <a:solidFill>
                  <a:srgbClr val="222222"/>
                </a:solidFill>
                <a:latin typeface="+mn-lt"/>
                <a:ea typeface="+mn-ea"/>
                <a:cs typeface="+mn-cs"/>
                <a:sym typeface="Helvetica"/>
              </a:defRPr>
            </a:pPr>
          </a:p>
          <a:p>
            <a:pPr marL="457200" indent="-317500" algn="l" defTabSz="457200">
              <a:lnSpc>
                <a:spcPct val="120000"/>
              </a:lnSpc>
              <a:spcBef>
                <a:spcPts val="100"/>
              </a:spcBef>
              <a:buClr>
                <a:srgbClr val="222222"/>
              </a:buClr>
              <a:buSzPct val="100000"/>
              <a:buFont typeface="Helvetica"/>
              <a:buChar char="•"/>
              <a:defRPr sz="1800">
                <a:solidFill>
                  <a:srgbClr val="222222"/>
                </a:solidFill>
                <a:latin typeface="+mn-lt"/>
                <a:ea typeface="+mn-ea"/>
                <a:cs typeface="+mn-cs"/>
                <a:sym typeface="Helvetica"/>
              </a:defRPr>
            </a:pPr>
            <a:r>
              <a:t>Responsive layouts automatically adjust and adapt to any device screen size, whether it is a desktop, a laptop, a tablet, or a mobile phone.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RWD and SEO?"/>
          <p:cNvSpPr txBox="1"/>
          <p:nvPr>
            <p:ph type="title"/>
          </p:nvPr>
        </p:nvSpPr>
        <p:spPr>
          <a:prstGeom prst="rect">
            <a:avLst/>
          </a:prstGeom>
        </p:spPr>
        <p:txBody>
          <a:bodyPr/>
          <a:lstStyle/>
          <a:p>
            <a:pPr/>
            <a:r>
              <a:t>RWD and SEO?</a:t>
            </a:r>
          </a:p>
        </p:txBody>
      </p:sp>
      <p:sp>
        <p:nvSpPr>
          <p:cNvPr id="136" name="Responsive web design in SEO allows visitors to navigate your website easily. No matter whatever the device is. It provides a better user experience to your website because they could get the information anywhere and anytime. If your website does not hav"/>
          <p:cNvSpPr txBox="1"/>
          <p:nvPr/>
        </p:nvSpPr>
        <p:spPr>
          <a:xfrm>
            <a:off x="1613073" y="3142338"/>
            <a:ext cx="9778654" cy="29946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20000"/>
              </a:lnSpc>
              <a:spcBef>
                <a:spcPts val="700"/>
              </a:spcBef>
              <a:defRPr sz="1800">
                <a:solidFill>
                  <a:srgbClr val="222222"/>
                </a:solidFill>
                <a:latin typeface="+mn-lt"/>
                <a:ea typeface="+mn-ea"/>
                <a:cs typeface="+mn-cs"/>
                <a:sym typeface="Helvetica"/>
              </a:defRPr>
            </a:pPr>
            <a:r>
              <a:t>Responsive web design in </a:t>
            </a:r>
            <a:r>
              <a:rPr>
                <a:solidFill>
                  <a:srgbClr val="0B0080"/>
                </a:solidFill>
                <a:hlinkClick r:id="rId2" invalidUrl="" action="" tgtFrame="" tooltip="" history="1" highlightClick="0" endSnd="0"/>
              </a:rPr>
              <a:t>SEO</a:t>
            </a:r>
            <a:r>
              <a:t> allows visitors to navigate your website easily. No matter whatever the device is. It provides a better user experience to your website because they could get the information anywhere and anytime. If your website does not have responsive web design Google will penalize for providing a bad user experience.</a:t>
            </a:r>
          </a:p>
          <a:p>
            <a:pPr algn="l" defTabSz="457200">
              <a:lnSpc>
                <a:spcPct val="120000"/>
              </a:lnSpc>
              <a:spcBef>
                <a:spcPts val="700"/>
              </a:spcBef>
              <a:defRPr sz="1800">
                <a:solidFill>
                  <a:srgbClr val="222222"/>
                </a:solidFill>
                <a:latin typeface="+mn-lt"/>
                <a:ea typeface="+mn-ea"/>
                <a:cs typeface="+mn-cs"/>
                <a:sym typeface="Helvetica"/>
              </a:defRPr>
            </a:pPr>
          </a:p>
          <a:p>
            <a:pPr algn="l" defTabSz="457200">
              <a:lnSpc>
                <a:spcPct val="120000"/>
              </a:lnSpc>
              <a:spcBef>
                <a:spcPts val="700"/>
              </a:spcBef>
              <a:defRPr sz="1800">
                <a:solidFill>
                  <a:srgbClr val="222222"/>
                </a:solidFill>
                <a:latin typeface="+mn-lt"/>
                <a:ea typeface="+mn-ea"/>
                <a:cs typeface="+mn-cs"/>
                <a:sym typeface="Helvetica"/>
              </a:defRPr>
            </a:pPr>
            <a:r>
              <a:rPr b="1"/>
              <a:t>Important Note:</a:t>
            </a:r>
            <a:r>
              <a:t> Though you have a well-designed website, If your page is not responsive and mobile-friendly on smartphones you cannot rank higher on </a:t>
            </a:r>
            <a:r>
              <a:rPr>
                <a:solidFill>
                  <a:srgbClr val="0B0080"/>
                </a:solidFill>
                <a:hlinkClick r:id="rId3" invalidUrl="" action="" tgtFrame="" tooltip="" history="1" highlightClick="0" endSnd="0"/>
              </a:rPr>
              <a:t>SERP</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Designing For The Best Experience For All Users"/>
          <p:cNvSpPr txBox="1"/>
          <p:nvPr>
            <p:ph type="title"/>
          </p:nvPr>
        </p:nvSpPr>
        <p:spPr>
          <a:prstGeom prst="rect">
            <a:avLst/>
          </a:prstGeom>
        </p:spPr>
        <p:txBody>
          <a:bodyPr/>
          <a:lstStyle>
            <a:lvl1pPr defTabSz="484886">
              <a:defRPr sz="6640"/>
            </a:lvl1pPr>
          </a:lstStyle>
          <a:p>
            <a:pPr/>
            <a:r>
              <a:t>Designing For The Best Experience For All Users</a:t>
            </a:r>
          </a:p>
        </p:txBody>
      </p:sp>
      <p:sp>
        <p:nvSpPr>
          <p:cNvPr id="139" name="Web pages can be viewed using many different devices: desktops, tablets, and phones. Your web page should look good, and be easy to use, regardless of the device.…"/>
          <p:cNvSpPr txBox="1"/>
          <p:nvPr/>
        </p:nvSpPr>
        <p:spPr>
          <a:xfrm>
            <a:off x="1732454" y="3239621"/>
            <a:ext cx="9539892" cy="170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600"/>
              </a:lnSpc>
              <a:spcBef>
                <a:spcPts val="1800"/>
              </a:spcBef>
              <a:defRPr sz="1500">
                <a:latin typeface="Verdana"/>
                <a:ea typeface="Verdana"/>
                <a:cs typeface="Verdana"/>
                <a:sym typeface="Verdana"/>
              </a:defRPr>
            </a:pPr>
            <a:r>
              <a:t>Web pages can be viewed using many different devices: desktops, tablets, and phones. Your web page should look good, and be easy to use, regardless of the device.</a:t>
            </a:r>
          </a:p>
          <a:p>
            <a:pPr algn="l" defTabSz="457200">
              <a:lnSpc>
                <a:spcPts val="3600"/>
              </a:lnSpc>
              <a:spcBef>
                <a:spcPts val="1800"/>
              </a:spcBef>
              <a:defRPr sz="1500">
                <a:latin typeface="Verdana"/>
                <a:ea typeface="Verdana"/>
                <a:cs typeface="Verdana"/>
                <a:sym typeface="Verdana"/>
              </a:defRPr>
            </a:pPr>
            <a:r>
              <a:t>Web pages should not leave out information to fit smaller devices, but rather adapt its content to fit any device:</a:t>
            </a:r>
          </a:p>
        </p:txBody>
      </p:sp>
      <p:pic>
        <p:nvPicPr>
          <p:cNvPr id="140" name="Screen Shot 2020-04-02 at 4.05.11 PM.png" descr="Screen Shot 2020-04-02 at 4.05.11 PM.png"/>
          <p:cNvPicPr>
            <a:picLocks noChangeAspect="1"/>
          </p:cNvPicPr>
          <p:nvPr/>
        </p:nvPicPr>
        <p:blipFill>
          <a:blip r:embed="rId2">
            <a:extLst/>
          </a:blip>
          <a:stretch>
            <a:fillRect/>
          </a:stretch>
        </p:blipFill>
        <p:spPr>
          <a:xfrm>
            <a:off x="456554" y="5093735"/>
            <a:ext cx="11442701" cy="30607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Responsive Web Design - The Viewport"/>
          <p:cNvSpPr txBox="1"/>
          <p:nvPr>
            <p:ph type="title"/>
          </p:nvPr>
        </p:nvSpPr>
        <p:spPr>
          <a:prstGeom prst="rect">
            <a:avLst/>
          </a:prstGeom>
        </p:spPr>
        <p:txBody>
          <a:bodyPr/>
          <a:lstStyle>
            <a:lvl1pPr defTabSz="484886">
              <a:defRPr sz="6640"/>
            </a:lvl1pPr>
          </a:lstStyle>
          <a:p>
            <a:pPr/>
            <a:r>
              <a:t>Responsive Web Design - The Viewport</a:t>
            </a:r>
          </a:p>
        </p:txBody>
      </p:sp>
      <p:sp>
        <p:nvSpPr>
          <p:cNvPr id="143" name="What is The Viewport?…"/>
          <p:cNvSpPr txBox="1"/>
          <p:nvPr/>
        </p:nvSpPr>
        <p:spPr>
          <a:xfrm>
            <a:off x="781192" y="3376652"/>
            <a:ext cx="10416910" cy="389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7500"/>
              </a:lnSpc>
              <a:spcBef>
                <a:spcPts val="1000"/>
              </a:spcBef>
              <a:defRPr sz="3200">
                <a:latin typeface="Arial"/>
                <a:ea typeface="Arial"/>
                <a:cs typeface="Arial"/>
                <a:sym typeface="Arial"/>
              </a:defRPr>
            </a:pPr>
            <a:r>
              <a:t>What is The Viewport?</a:t>
            </a:r>
          </a:p>
          <a:p>
            <a:pPr algn="l" defTabSz="457200">
              <a:lnSpc>
                <a:spcPts val="3600"/>
              </a:lnSpc>
              <a:spcBef>
                <a:spcPts val="1800"/>
              </a:spcBef>
              <a:defRPr sz="1500">
                <a:latin typeface="Verdana"/>
                <a:ea typeface="Verdana"/>
                <a:cs typeface="Verdana"/>
                <a:sym typeface="Verdana"/>
              </a:defRPr>
            </a:pPr>
            <a:r>
              <a:t>The viewport is the user's visible area of a web page.</a:t>
            </a:r>
          </a:p>
          <a:p>
            <a:pPr algn="l" defTabSz="457200">
              <a:lnSpc>
                <a:spcPts val="3600"/>
              </a:lnSpc>
              <a:spcBef>
                <a:spcPts val="1800"/>
              </a:spcBef>
              <a:defRPr sz="1500">
                <a:latin typeface="Verdana"/>
                <a:ea typeface="Verdana"/>
                <a:cs typeface="Verdana"/>
                <a:sym typeface="Verdana"/>
              </a:defRPr>
            </a:pPr>
            <a:r>
              <a:t>The viewport varies with the device, and will be smaller on a mobile phone than on a computer screen.</a:t>
            </a:r>
          </a:p>
          <a:p>
            <a:pPr algn="l" defTabSz="457200">
              <a:lnSpc>
                <a:spcPts val="3600"/>
              </a:lnSpc>
              <a:spcBef>
                <a:spcPts val="1800"/>
              </a:spcBef>
              <a:defRPr sz="1500">
                <a:latin typeface="Verdana"/>
                <a:ea typeface="Verdana"/>
                <a:cs typeface="Verdana"/>
                <a:sym typeface="Verdana"/>
              </a:defRPr>
            </a:pPr>
            <a:r>
              <a:t>Before tablets and mobile phones, web pages were designed only for computer screens, and it was common for web pages to have a static design and a fixed size.</a:t>
            </a:r>
          </a:p>
          <a:p>
            <a:pPr algn="l" defTabSz="457200">
              <a:lnSpc>
                <a:spcPts val="3600"/>
              </a:lnSpc>
              <a:spcBef>
                <a:spcPts val="1800"/>
              </a:spcBef>
              <a:defRPr sz="1500">
                <a:latin typeface="Verdana"/>
                <a:ea typeface="Verdana"/>
                <a:cs typeface="Verdana"/>
                <a:sym typeface="Verdana"/>
              </a:defRPr>
            </a:pPr>
            <a:r>
              <a:t>Then, when we started surfing the internet using tablets and mobile phones, fixed size web pages were too large to fit the viewport. To fix this, browsers on those devices scaled down the entire web page to fit the screen.</a:t>
            </a:r>
          </a:p>
          <a:p>
            <a:pPr algn="l" defTabSz="457200">
              <a:lnSpc>
                <a:spcPts val="3600"/>
              </a:lnSpc>
              <a:spcBef>
                <a:spcPts val="1800"/>
              </a:spcBef>
              <a:defRPr sz="1500">
                <a:latin typeface="Verdana"/>
                <a:ea typeface="Verdana"/>
                <a:cs typeface="Verdana"/>
                <a:sym typeface="Verdana"/>
              </a:defRPr>
            </a:pPr>
            <a:r>
              <a:t>This was not perfect!! But a quick fix.</a:t>
            </a:r>
          </a:p>
        </p:txBody>
      </p:sp>
      <p:pic>
        <p:nvPicPr>
          <p:cNvPr id="144" name="Image" descr="Image"/>
          <p:cNvPicPr>
            <a:picLocks noChangeAspect="1"/>
          </p:cNvPicPr>
          <p:nvPr/>
        </p:nvPicPr>
        <p:blipFill>
          <a:blip r:embed="rId2">
            <a:extLst/>
          </a:blip>
          <a:stretch>
            <a:fillRect/>
          </a:stretch>
        </p:blipFill>
        <p:spPr>
          <a:xfrm>
            <a:off x="6844373" y="6363260"/>
            <a:ext cx="5334001" cy="29972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etting The Viewport"/>
          <p:cNvSpPr txBox="1"/>
          <p:nvPr>
            <p:ph type="title"/>
          </p:nvPr>
        </p:nvSpPr>
        <p:spPr>
          <a:prstGeom prst="rect">
            <a:avLst/>
          </a:prstGeom>
        </p:spPr>
        <p:txBody>
          <a:bodyPr/>
          <a:lstStyle/>
          <a:p>
            <a:pPr/>
            <a:r>
              <a:t>Setting The Viewport</a:t>
            </a:r>
          </a:p>
        </p:txBody>
      </p:sp>
      <p:sp>
        <p:nvSpPr>
          <p:cNvPr id="147" name="HTML5 introduced a method to let web designers take control over the viewport, through the &lt;meta&gt; tag.…"/>
          <p:cNvSpPr txBox="1"/>
          <p:nvPr/>
        </p:nvSpPr>
        <p:spPr>
          <a:xfrm>
            <a:off x="1226382" y="2537067"/>
            <a:ext cx="10352346" cy="12847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3600"/>
              </a:lnSpc>
              <a:spcBef>
                <a:spcPts val="1800"/>
              </a:spcBef>
              <a:defRPr sz="1500">
                <a:latin typeface="Verdana"/>
                <a:ea typeface="Verdana"/>
                <a:cs typeface="Verdana"/>
                <a:sym typeface="Verdana"/>
              </a:defRPr>
            </a:pPr>
            <a:r>
              <a:t>HTML5 introduced a method to let web designers take control over the viewport, through the </a:t>
            </a:r>
            <a:r>
              <a:rPr sz="1575">
                <a:solidFill>
                  <a:srgbClr val="DC143C"/>
                </a:solidFill>
                <a:latin typeface="Courier New"/>
                <a:ea typeface="Courier New"/>
                <a:cs typeface="Courier New"/>
                <a:sym typeface="Courier New"/>
              </a:rPr>
              <a:t>&lt;meta&gt;</a:t>
            </a:r>
            <a:r>
              <a:t> tag.</a:t>
            </a:r>
          </a:p>
          <a:p>
            <a:pPr algn="l" defTabSz="457200">
              <a:lnSpc>
                <a:spcPts val="3600"/>
              </a:lnSpc>
              <a:spcBef>
                <a:spcPts val="1800"/>
              </a:spcBef>
              <a:defRPr sz="1500">
                <a:latin typeface="Verdana"/>
                <a:ea typeface="Verdana"/>
                <a:cs typeface="Verdana"/>
                <a:sym typeface="Verdana"/>
              </a:defRPr>
            </a:pPr>
            <a:r>
              <a:t>You should include the following </a:t>
            </a:r>
            <a:r>
              <a:rPr sz="1575">
                <a:solidFill>
                  <a:srgbClr val="DC143C"/>
                </a:solidFill>
                <a:latin typeface="Courier New"/>
                <a:ea typeface="Courier New"/>
                <a:cs typeface="Courier New"/>
                <a:sym typeface="Courier New"/>
              </a:rPr>
              <a:t>&lt;meta&gt;</a:t>
            </a:r>
            <a:r>
              <a:t> viewport element in all your web pages:</a:t>
            </a:r>
          </a:p>
        </p:txBody>
      </p:sp>
      <p:pic>
        <p:nvPicPr>
          <p:cNvPr id="148" name="Screen Shot 2020-04-02 at 4.10.51 PM.png" descr="Screen Shot 2020-04-02 at 4.10.51 PM.png"/>
          <p:cNvPicPr>
            <a:picLocks noChangeAspect="1"/>
          </p:cNvPicPr>
          <p:nvPr/>
        </p:nvPicPr>
        <p:blipFill>
          <a:blip r:embed="rId2">
            <a:extLst/>
          </a:blip>
          <a:stretch>
            <a:fillRect/>
          </a:stretch>
        </p:blipFill>
        <p:spPr>
          <a:xfrm>
            <a:off x="349250" y="3945872"/>
            <a:ext cx="12306300" cy="736601"/>
          </a:xfrm>
          <a:prstGeom prst="rect">
            <a:avLst/>
          </a:prstGeom>
          <a:ln w="12700">
            <a:miter lim="400000"/>
          </a:ln>
        </p:spPr>
      </p:pic>
      <p:sp>
        <p:nvSpPr>
          <p:cNvPr id="149" name="A &lt;meta&gt; viewport element gives the browser instructions on how to control the page's dimensions and scaling."/>
          <p:cNvSpPr txBox="1"/>
          <p:nvPr/>
        </p:nvSpPr>
        <p:spPr>
          <a:xfrm>
            <a:off x="1064569" y="5225851"/>
            <a:ext cx="10875663" cy="3502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3600"/>
              </a:lnSpc>
              <a:defRPr sz="1500">
                <a:latin typeface="Verdana"/>
                <a:ea typeface="Verdana"/>
                <a:cs typeface="Verdana"/>
                <a:sym typeface="Verdana"/>
              </a:defRPr>
            </a:pPr>
            <a:r>
              <a:t>A </a:t>
            </a:r>
            <a:r>
              <a:rPr sz="1575">
                <a:solidFill>
                  <a:srgbClr val="DC143C"/>
                </a:solidFill>
                <a:latin typeface="Courier New"/>
                <a:ea typeface="Courier New"/>
                <a:cs typeface="Courier New"/>
                <a:sym typeface="Courier New"/>
              </a:rPr>
              <a:t>&lt;meta&gt;</a:t>
            </a:r>
            <a:r>
              <a:t> viewport element gives the browser instructions on how to control the page's dimensions and scaling.</a:t>
            </a:r>
          </a:p>
        </p:txBody>
      </p:sp>
      <p:sp>
        <p:nvSpPr>
          <p:cNvPr id="150" name="The width=device-width part sets the width of the page to follow the screen-width of the device (which will vary depending on the device)."/>
          <p:cNvSpPr txBox="1"/>
          <p:nvPr/>
        </p:nvSpPr>
        <p:spPr>
          <a:xfrm>
            <a:off x="1009490" y="5785504"/>
            <a:ext cx="11226755" cy="5788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3600"/>
              </a:lnSpc>
              <a:defRPr sz="1500">
                <a:latin typeface="Verdana"/>
                <a:ea typeface="Verdana"/>
                <a:cs typeface="Verdana"/>
                <a:sym typeface="Verdana"/>
              </a:defRPr>
            </a:pPr>
            <a:r>
              <a:t>The </a:t>
            </a:r>
            <a:r>
              <a:rPr sz="1575">
                <a:solidFill>
                  <a:srgbClr val="DC143C"/>
                </a:solidFill>
                <a:latin typeface="Courier New"/>
                <a:ea typeface="Courier New"/>
                <a:cs typeface="Courier New"/>
                <a:sym typeface="Courier New"/>
              </a:rPr>
              <a:t>width=device-width</a:t>
            </a:r>
            <a:r>
              <a:t> part sets the width of the page to follow the screen-width of the device (which will vary depending on the device).</a:t>
            </a:r>
          </a:p>
        </p:txBody>
      </p:sp>
      <p:sp>
        <p:nvSpPr>
          <p:cNvPr id="151" name="The initial-scale=1.0 part sets the initial zoom level when the page is first loaded by the browser."/>
          <p:cNvSpPr txBox="1"/>
          <p:nvPr/>
        </p:nvSpPr>
        <p:spPr>
          <a:xfrm>
            <a:off x="1024186" y="6573757"/>
            <a:ext cx="9933018" cy="3502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3600"/>
              </a:lnSpc>
              <a:defRPr sz="1500">
                <a:latin typeface="Verdana"/>
                <a:ea typeface="Verdana"/>
                <a:cs typeface="Verdana"/>
                <a:sym typeface="Verdana"/>
              </a:defRPr>
            </a:pPr>
            <a:r>
              <a:t>The </a:t>
            </a:r>
            <a:r>
              <a:rPr sz="1575">
                <a:solidFill>
                  <a:srgbClr val="DC143C"/>
                </a:solidFill>
                <a:latin typeface="Courier New"/>
                <a:ea typeface="Courier New"/>
                <a:cs typeface="Courier New"/>
                <a:sym typeface="Courier New"/>
              </a:rPr>
              <a:t>initial-scale=1.0</a:t>
            </a:r>
            <a:r>
              <a:t> part sets the initial zoom level when the page is first loaded by the browser.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Viewport Difference"/>
          <p:cNvSpPr txBox="1"/>
          <p:nvPr>
            <p:ph type="title"/>
          </p:nvPr>
        </p:nvSpPr>
        <p:spPr>
          <a:prstGeom prst="rect">
            <a:avLst/>
          </a:prstGeom>
        </p:spPr>
        <p:txBody>
          <a:bodyPr/>
          <a:lstStyle/>
          <a:p>
            <a:pPr/>
            <a:r>
              <a:t>Viewport Difference</a:t>
            </a:r>
          </a:p>
        </p:txBody>
      </p:sp>
      <p:pic>
        <p:nvPicPr>
          <p:cNvPr id="154" name="Screen Shot 2020-04-02 at 4.12.08 PM.png" descr="Screen Shot 2020-04-02 at 4.12.08 PM.png"/>
          <p:cNvPicPr>
            <a:picLocks noChangeAspect="1"/>
          </p:cNvPicPr>
          <p:nvPr/>
        </p:nvPicPr>
        <p:blipFill>
          <a:blip r:embed="rId2">
            <a:extLst/>
          </a:blip>
          <a:stretch>
            <a:fillRect/>
          </a:stretch>
        </p:blipFill>
        <p:spPr>
          <a:xfrm>
            <a:off x="1225550" y="2254250"/>
            <a:ext cx="10553700" cy="5245100"/>
          </a:xfrm>
          <a:prstGeom prst="rect">
            <a:avLst/>
          </a:prstGeom>
          <a:ln w="12700">
            <a:miter lim="400000"/>
          </a:ln>
        </p:spPr>
      </p:pic>
      <p:sp>
        <p:nvSpPr>
          <p:cNvPr id="155" name="Without the viewport meta tag"/>
          <p:cNvSpPr txBox="1"/>
          <p:nvPr/>
        </p:nvSpPr>
        <p:spPr>
          <a:xfrm>
            <a:off x="1900879" y="7846528"/>
            <a:ext cx="3416425"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600"/>
              </a:lnSpc>
              <a:defRPr b="1" sz="1500" u="sng">
                <a:solidFill>
                  <a:srgbClr val="0000FF"/>
                </a:solidFill>
                <a:uFill>
                  <a:solidFill>
                    <a:srgbClr val="0000FF"/>
                  </a:solidFill>
                </a:uFill>
                <a:latin typeface="Verdana"/>
                <a:ea typeface="Verdana"/>
                <a:cs typeface="Verdana"/>
                <a:sym typeface="Verdana"/>
                <a:hlinkClick r:id="rId3" invalidUrl="" action="" tgtFrame="" tooltip="" history="1" highlightClick="0" endSnd="0"/>
              </a:defRPr>
            </a:lvl1pPr>
          </a:lstStyle>
          <a:p>
            <a:pPr>
              <a:defRPr>
                <a:solidFill>
                  <a:srgbClr val="000000"/>
                </a:solidFill>
                <a:uFillTx/>
              </a:defRPr>
            </a:pPr>
            <a:r>
              <a:rPr>
                <a:solidFill>
                  <a:srgbClr val="0000FF"/>
                </a:solidFill>
                <a:uFill>
                  <a:solidFill>
                    <a:srgbClr val="0000FF"/>
                  </a:solidFill>
                </a:uFill>
                <a:hlinkClick r:id="rId3" invalidUrl="" action="" tgtFrame="" tooltip="" history="1" highlightClick="0" endSnd="0"/>
              </a:rPr>
              <a:t>Without the viewport meta tag</a:t>
            </a:r>
          </a:p>
        </p:txBody>
      </p:sp>
      <p:sp>
        <p:nvSpPr>
          <p:cNvPr id="156" name="With the viewport meta tag"/>
          <p:cNvSpPr txBox="1"/>
          <p:nvPr/>
        </p:nvSpPr>
        <p:spPr>
          <a:xfrm>
            <a:off x="8205501" y="7846528"/>
            <a:ext cx="3063144"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600"/>
              </a:lnSpc>
              <a:defRPr b="1" sz="1500" u="sng">
                <a:solidFill>
                  <a:srgbClr val="0000FF"/>
                </a:solidFill>
                <a:uFill>
                  <a:solidFill>
                    <a:srgbClr val="0000FF"/>
                  </a:solidFill>
                </a:uFill>
                <a:latin typeface="Verdana"/>
                <a:ea typeface="Verdana"/>
                <a:cs typeface="Verdana"/>
                <a:sym typeface="Verdana"/>
                <a:hlinkClick r:id="rId4" invalidUrl="" action="" tgtFrame="" tooltip="" history="1" highlightClick="0" endSnd="0"/>
              </a:defRPr>
            </a:lvl1pPr>
          </a:lstStyle>
          <a:p>
            <a:pPr>
              <a:defRPr>
                <a:solidFill>
                  <a:srgbClr val="4CAF50"/>
                </a:solidFill>
                <a:uFillTx/>
              </a:defRPr>
            </a:pPr>
            <a:r>
              <a:rPr>
                <a:solidFill>
                  <a:srgbClr val="0000FF"/>
                </a:solidFill>
                <a:uFill>
                  <a:solidFill>
                    <a:srgbClr val="0000FF"/>
                  </a:solidFill>
                </a:uFill>
                <a:hlinkClick r:id="rId4" invalidUrl="" action="" tgtFrame="" tooltip="" history="1" highlightClick="0" endSnd="0"/>
              </a:rPr>
              <a:t>With the viewport meta tag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