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Font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544275" marR="0" indent="-54427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000000"/>
        </a:buClr>
        <a:buSzPct val="145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988775" marR="0" indent="-54427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000000"/>
        </a:buClr>
        <a:buSzPct val="145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433275" marR="0" indent="-54427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000000"/>
        </a:buClr>
        <a:buSzPct val="145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877776" marR="0" indent="-544276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000000"/>
        </a:buClr>
        <a:buSzPct val="145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22276" marR="0" indent="-544276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000000"/>
        </a:buClr>
        <a:buSzPct val="145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766776" marR="0" indent="-544276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000000"/>
        </a:buClr>
        <a:buSzPct val="145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11276" marR="0" indent="-544276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000000"/>
        </a:buClr>
        <a:buSzPct val="145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655776" marR="0" indent="-544276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000000"/>
        </a:buClr>
        <a:buSzPct val="145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00276" marR="0" indent="-544276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000000"/>
        </a:buClr>
        <a:buSzPct val="145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validator.w3.org/" TargetMode="External"/><Relationship Id="rId3" Type="http://schemas.openxmlformats.org/officeDocument/2006/relationships/image" Target="../media/image1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validator.w3.org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hyperlink" Target="http://www.slack.com" TargetMode="External"/><Relationship Id="rId5" Type="http://schemas.openxmlformats.org/officeDocument/2006/relationships/hyperlink" Target="https://join.slack.com/t/fe-003/shared_invite/enQtOTcyMjM0NzA1NDA5LWQwMWMxYjQ5NzYxOGZhZDEzZGVlM2MwODE1OGQxMjAzMTc1NzA0MjlhNTg3MDAwMzBiZjdiZDI2ZmY1YmZmYzQ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hyperlink" Target="http://www.github.com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hyperlink" Target="https://code.visualstudio.com/download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codepen.io" TargetMode="External"/><Relationship Id="rId3" Type="http://schemas.openxmlformats.org/officeDocument/2006/relationships/hyperlink" Target="https://codesandbox.io/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esson -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Lesson - 1</a:t>
            </a:r>
          </a:p>
        </p:txBody>
      </p:sp>
      <p:sp>
        <p:nvSpPr>
          <p:cNvPr id="120" name="Introduction. HTML 5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Introduction. HTML 5</a:t>
            </a:r>
          </a:p>
        </p:txBody>
      </p:sp>
      <p:sp>
        <p:nvSpPr>
          <p:cNvPr id="121" name="SkillUp by Dobrea Vladislav"/>
          <p:cNvSpPr txBox="1"/>
          <p:nvPr/>
        </p:nvSpPr>
        <p:spPr>
          <a:xfrm>
            <a:off x="8805164" y="9167470"/>
            <a:ext cx="40812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SkillUp by Dobrea Vladislav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Web standards organizations"/>
          <p:cNvSpPr txBox="1"/>
          <p:nvPr>
            <p:ph type="title"/>
          </p:nvPr>
        </p:nvSpPr>
        <p:spPr>
          <a:xfrm>
            <a:off x="2413843" y="355600"/>
            <a:ext cx="9756379" cy="2159000"/>
          </a:xfrm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Web standards organizations</a:t>
            </a:r>
          </a:p>
        </p:txBody>
      </p:sp>
      <p:sp>
        <p:nvSpPr>
          <p:cNvPr id="171" name="W3C (World Wide Web Consortium) - https://validator.w3.org/…"/>
          <p:cNvSpPr txBox="1"/>
          <p:nvPr/>
        </p:nvSpPr>
        <p:spPr>
          <a:xfrm>
            <a:off x="2884940" y="4072725"/>
            <a:ext cx="8814185" cy="1608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algn="l" defTabSz="457200">
              <a:lnSpc>
                <a:spcPct val="150000"/>
              </a:lnSpc>
              <a:spcBef>
                <a:spcPts val="1200"/>
              </a:spcBef>
              <a:buClr>
                <a:srgbClr val="000000"/>
              </a:buClr>
              <a:buSzPct val="145000"/>
              <a:buFont typeface="Arial"/>
              <a:buChar char="•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	W3C (World Wide Web Consortium) - </a:t>
            </a:r>
            <a:r>
              <a:rPr u="sng">
                <a:hlinkClick r:id="rId2" invalidUrl="" action="" tgtFrame="" tooltip="" history="1" highlightClick="0" endSnd="0"/>
              </a:rPr>
              <a:t>https://validator.w3.org/</a:t>
            </a:r>
          </a:p>
          <a:p>
            <a:pPr marL="457200" indent="-317500" algn="l" defTabSz="457200">
              <a:lnSpc>
                <a:spcPct val="150000"/>
              </a:lnSpc>
              <a:spcBef>
                <a:spcPts val="1200"/>
              </a:spcBef>
              <a:buClr>
                <a:srgbClr val="000000"/>
              </a:buClr>
              <a:buSzPct val="145000"/>
              <a:buFont typeface="Arial"/>
              <a:buChar char="•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IETF (Internet Engineering Task Force) 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marL="457200" indent="-317500" algn="l" defTabSz="457200">
              <a:lnSpc>
                <a:spcPct val="150000"/>
              </a:lnSpc>
              <a:spcBef>
                <a:spcPts val="1200"/>
              </a:spcBef>
              <a:buClr>
                <a:srgbClr val="000000"/>
              </a:buClr>
              <a:buSzPct val="145000"/>
              <a:buFont typeface="Arial"/>
              <a:buChar char="•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WAI (Web Accessibility Initiative) </a:t>
            </a:r>
          </a:p>
        </p:txBody>
      </p:sp>
      <p:pic>
        <p:nvPicPr>
          <p:cNvPr id="172" name="w3c.png" descr="w3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9299" y="755400"/>
            <a:ext cx="2084952" cy="1156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HTML Stru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 Structure</a:t>
            </a:r>
          </a:p>
        </p:txBody>
      </p:sp>
      <p:pic>
        <p:nvPicPr>
          <p:cNvPr id="175" name="htmlStructure.png" descr="htmlStructu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1900" y="3586803"/>
            <a:ext cx="7037896" cy="43071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What is DOM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DOM?</a:t>
            </a:r>
          </a:p>
        </p:txBody>
      </p:sp>
      <p:pic>
        <p:nvPicPr>
          <p:cNvPr id="178" name="HTML-source-code-represented-as-tree-structure.png" descr="HTML-source-code-represented-as-tree-structu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4900" y="3130550"/>
            <a:ext cx="10795000" cy="4762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HTML Tag stru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 Tag structure</a:t>
            </a:r>
          </a:p>
        </p:txBody>
      </p:sp>
      <p:pic>
        <p:nvPicPr>
          <p:cNvPr id="181" name="page10image37013472.png" descr="page10image3701347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4482" y="3764614"/>
            <a:ext cx="10715836" cy="3951572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Text"/>
          <p:cNvSpPr txBox="1"/>
          <p:nvPr/>
        </p:nvSpPr>
        <p:spPr>
          <a:xfrm>
            <a:off x="2559050" y="3308349"/>
            <a:ext cx="190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b="0"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Learning HTM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HTML</a:t>
            </a:r>
          </a:p>
        </p:txBody>
      </p:sp>
      <p:pic>
        <p:nvPicPr>
          <p:cNvPr id="185" name="page11image64050048.png" descr="page11image640500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9850" y="3213100"/>
            <a:ext cx="7785100" cy="355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Text"/>
          <p:cNvSpPr txBox="1"/>
          <p:nvPr/>
        </p:nvSpPr>
        <p:spPr>
          <a:xfrm>
            <a:off x="2609850" y="2984499"/>
            <a:ext cx="190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b="0"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87" name="Semantics…"/>
          <p:cNvSpPr txBox="1"/>
          <p:nvPr/>
        </p:nvSpPr>
        <p:spPr>
          <a:xfrm>
            <a:off x="1071534" y="2876550"/>
            <a:ext cx="9453556" cy="24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400"/>
              </a:lnSpc>
              <a:spcBef>
                <a:spcPts val="1200"/>
              </a:spcBef>
              <a:defRPr b="0" sz="1866"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Semantics</a:t>
            </a:r>
            <a:endParaRPr b="1"/>
          </a:p>
          <a:p>
            <a:pPr marL="457200" indent="-317500" algn="l" defTabSz="457200">
              <a:lnSpc>
                <a:spcPts val="4400"/>
              </a:lnSpc>
              <a:spcBef>
                <a:spcPts val="1200"/>
              </a:spcBef>
              <a:buClr>
                <a:srgbClr val="000000"/>
              </a:buClr>
              <a:buSzPct val="145000"/>
              <a:buFont typeface="Arial"/>
              <a:buChar char="-"/>
              <a:defRPr b="0" sz="1866">
                <a:latin typeface="Arial"/>
                <a:ea typeface="Arial"/>
                <a:cs typeface="Arial"/>
                <a:sym typeface="Arial"/>
              </a:defRPr>
            </a:pPr>
            <a:r>
              <a:t>Is there a tag that better conveys the meaning I am trying to get across?</a:t>
            </a:r>
          </a:p>
          <a:p>
            <a:pPr marL="457200" indent="-317500" algn="l" defTabSz="457200">
              <a:lnSpc>
                <a:spcPts val="4400"/>
              </a:lnSpc>
              <a:spcBef>
                <a:spcPts val="1200"/>
              </a:spcBef>
              <a:buClr>
                <a:srgbClr val="000000"/>
              </a:buClr>
              <a:buSzPct val="145000"/>
              <a:buFont typeface="Arial"/>
              <a:buChar char="-"/>
              <a:defRPr b="0" sz="1866">
                <a:latin typeface="Arial"/>
                <a:ea typeface="Arial"/>
                <a:cs typeface="Arial"/>
                <a:sym typeface="Arial"/>
              </a:defRPr>
            </a:pPr>
            <a:r>
              <a:t>If someone is searching my page can they find what they need and access it easily?</a:t>
            </a:r>
          </a:p>
          <a:p>
            <a:pPr marL="457200" indent="-317500" algn="l" defTabSz="457200">
              <a:lnSpc>
                <a:spcPts val="4400"/>
              </a:lnSpc>
              <a:spcBef>
                <a:spcPts val="1200"/>
              </a:spcBef>
              <a:buClr>
                <a:srgbClr val="000000"/>
              </a:buClr>
              <a:buSzPct val="145000"/>
              <a:buFont typeface="Arial"/>
              <a:buChar char="-"/>
              <a:defRPr b="0" sz="1866">
                <a:latin typeface="Arial"/>
                <a:ea typeface="Arial"/>
                <a:cs typeface="Arial"/>
                <a:sym typeface="Arial"/>
              </a:defRPr>
            </a:pPr>
            <a:r>
              <a:t>Is it responsive?</a:t>
            </a:r>
          </a:p>
          <a:p>
            <a:pPr marL="457200" indent="-317500" algn="l" defTabSz="457200">
              <a:lnSpc>
                <a:spcPts val="4400"/>
              </a:lnSpc>
              <a:spcBef>
                <a:spcPts val="1200"/>
              </a:spcBef>
              <a:buClr>
                <a:srgbClr val="000000"/>
              </a:buClr>
              <a:buSzPct val="145000"/>
              <a:buFont typeface="Arial"/>
              <a:buChar char="-"/>
              <a:defRPr b="0" sz="1866">
                <a:latin typeface="Arial"/>
                <a:ea typeface="Arial"/>
                <a:cs typeface="Arial"/>
                <a:sym typeface="Arial"/>
              </a:defRPr>
            </a:pPr>
            <a:r>
              <a:t>Does it provide valid accessibility? </a:t>
            </a:r>
            <a:endParaRPr sz="12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8" name="Syntax…"/>
          <p:cNvSpPr txBox="1"/>
          <p:nvPr/>
        </p:nvSpPr>
        <p:spPr>
          <a:xfrm>
            <a:off x="1131955" y="5778500"/>
            <a:ext cx="4111490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400"/>
              </a:lnSpc>
              <a:spcBef>
                <a:spcPts val="1200"/>
              </a:spcBef>
              <a:defRPr b="0" sz="1866"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Syntax</a:t>
            </a:r>
            <a:endParaRPr b="1"/>
          </a:p>
          <a:p>
            <a:pPr marL="457200" indent="-317500" algn="l" defTabSz="457200">
              <a:lnSpc>
                <a:spcPts val="4400"/>
              </a:lnSpc>
              <a:spcBef>
                <a:spcPts val="1200"/>
              </a:spcBef>
              <a:buClr>
                <a:srgbClr val="000000"/>
              </a:buClr>
              <a:buSzPct val="145000"/>
              <a:buFont typeface="Arial"/>
              <a:buChar char="-"/>
              <a:defRPr b="0" sz="1866">
                <a:latin typeface="Arial"/>
                <a:ea typeface="Arial"/>
                <a:cs typeface="Arial"/>
                <a:sym typeface="Arial"/>
              </a:defRPr>
            </a:pPr>
            <a:r>
              <a:t>What tags are there?</a:t>
            </a:r>
          </a:p>
          <a:p>
            <a:pPr marL="457200" indent="-317500" algn="l" defTabSz="457200">
              <a:lnSpc>
                <a:spcPts val="4400"/>
              </a:lnSpc>
              <a:spcBef>
                <a:spcPts val="1200"/>
              </a:spcBef>
              <a:buClr>
                <a:srgbClr val="000000"/>
              </a:buClr>
              <a:buSzPct val="145000"/>
              <a:buFont typeface="Arial"/>
              <a:buChar char="-"/>
              <a:defRPr b="0" sz="1866">
                <a:latin typeface="Arial"/>
                <a:ea typeface="Arial"/>
                <a:cs typeface="Arial"/>
                <a:sym typeface="Arial"/>
              </a:defRPr>
            </a:pPr>
            <a:r>
              <a:t>Does it look valid? 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marL="457200" indent="-317500" algn="l" defTabSz="457200">
              <a:lnSpc>
                <a:spcPts val="4400"/>
              </a:lnSpc>
              <a:spcBef>
                <a:spcPts val="1200"/>
              </a:spcBef>
              <a:buClr>
                <a:srgbClr val="000000"/>
              </a:buClr>
              <a:buSzPct val="145000"/>
              <a:buFont typeface="Arial"/>
              <a:buChar char="-"/>
              <a:defRPr b="0" sz="1866">
                <a:latin typeface="Arial"/>
                <a:ea typeface="Arial"/>
                <a:cs typeface="Arial"/>
                <a:sym typeface="Arial"/>
              </a:defRPr>
            </a:pPr>
            <a:r>
              <a:t>Did I remember to "end" my tag? </a:t>
            </a:r>
            <a:endParaRPr sz="12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191" name="Progressive Enhancement или всё-таки Graceful Degradation: https://habr.com/post/157115/…"/>
          <p:cNvSpPr txBox="1"/>
          <p:nvPr/>
        </p:nvSpPr>
        <p:spPr>
          <a:xfrm>
            <a:off x="1061366" y="2087752"/>
            <a:ext cx="10882068" cy="730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9165" indent="-249465" algn="l" defTabSz="457200">
              <a:spcBef>
                <a:spcPts val="1400"/>
              </a:spcBef>
              <a:buClr>
                <a:srgbClr val="000000"/>
              </a:buClr>
              <a:buSzPct val="145000"/>
              <a:buFont typeface="Arial"/>
              <a:buChar char="•"/>
              <a:defRPr b="0" sz="1466">
                <a:latin typeface="Arial"/>
                <a:ea typeface="Arial"/>
                <a:cs typeface="Arial"/>
                <a:sym typeface="Arial"/>
              </a:defRPr>
            </a:pPr>
            <a:r>
              <a:t>Progressive Enhancement или всё-таки Graceful Degradation: </a:t>
            </a:r>
            <a:r>
              <a:rPr>
                <a:solidFill>
                  <a:srgbClr val="1C3678"/>
                </a:solidFill>
              </a:rPr>
              <a:t>https://habr.com/post/157115/</a:t>
            </a:r>
          </a:p>
          <a:p>
            <a:pPr marL="389165" indent="-249465" algn="l" defTabSz="457200">
              <a:spcBef>
                <a:spcPts val="1400"/>
              </a:spcBef>
              <a:buClr>
                <a:srgbClr val="000000"/>
              </a:buClr>
              <a:buSzPct val="145000"/>
              <a:buFont typeface="Arial"/>
              <a:buChar char="•"/>
              <a:defRPr b="0" sz="1466">
                <a:latin typeface="Arial"/>
                <a:ea typeface="Arial"/>
                <a:cs typeface="Arial"/>
                <a:sym typeface="Arial"/>
              </a:defRPr>
            </a:pPr>
            <a:r>
              <a:t>Usability, UX vs UI: </a:t>
            </a:r>
          </a:p>
          <a:p>
            <a:pPr lvl="1" marL="528865" indent="-249465" algn="l" defTabSz="457200">
              <a:spcBef>
                <a:spcPts val="1400"/>
              </a:spcBef>
              <a:buClr>
                <a:srgbClr val="000000"/>
              </a:buClr>
              <a:buSzPct val="145000"/>
              <a:buFont typeface="Arial"/>
              <a:buChar char="•"/>
              <a:defRPr b="0" sz="1466">
                <a:latin typeface="Arial"/>
                <a:ea typeface="Arial"/>
                <a:cs typeface="Arial"/>
                <a:sym typeface="Arial"/>
              </a:defRPr>
            </a:pPr>
            <a:r>
              <a:t>https://www.cornerstonedm.co.uk/blog/frontend-usability/ </a:t>
            </a:r>
          </a:p>
          <a:p>
            <a:pPr lvl="1" marL="528865" indent="-249465" algn="l" defTabSz="457200">
              <a:spcBef>
                <a:spcPts val="1400"/>
              </a:spcBef>
              <a:buClr>
                <a:srgbClr val="000000"/>
              </a:buClr>
              <a:buSzPct val="145000"/>
              <a:buFont typeface="Arial"/>
              <a:buChar char="•"/>
              <a:defRPr b="0" sz="1466">
                <a:latin typeface="Arial"/>
                <a:ea typeface="Arial"/>
                <a:cs typeface="Arial"/>
                <a:sym typeface="Arial"/>
              </a:defRPr>
            </a:pPr>
            <a:r>
              <a:t> </a:t>
            </a:r>
            <a:r>
              <a:t>https://habr.com/post/321312/ </a:t>
            </a:r>
          </a:p>
          <a:p>
            <a:pPr marL="389165" indent="-249465" algn="l" defTabSz="457200">
              <a:spcBef>
                <a:spcPts val="1400"/>
              </a:spcBef>
              <a:buClr>
                <a:srgbClr val="000000"/>
              </a:buClr>
              <a:buSzPct val="145000"/>
              <a:buFont typeface="Arial"/>
              <a:buChar char="•"/>
              <a:defRPr b="0" sz="1466">
                <a:latin typeface="Arial"/>
                <a:ea typeface="Arial"/>
                <a:cs typeface="Arial"/>
                <a:sym typeface="Arial"/>
              </a:defRPr>
            </a:pPr>
            <a:r>
              <a:t>Ресурсы, которые могут помочь при выполнении домашнего задания: </a:t>
            </a:r>
          </a:p>
          <a:p>
            <a:pPr lvl="1" marL="528865" indent="-249465" algn="l" defTabSz="457200">
              <a:spcBef>
                <a:spcPts val="1400"/>
              </a:spcBef>
              <a:buClr>
                <a:srgbClr val="000000"/>
              </a:buClr>
              <a:buSzPct val="145000"/>
              <a:buFont typeface="Arial"/>
              <a:buChar char="•"/>
              <a:defRPr b="0" sz="1466">
                <a:latin typeface="Arial"/>
                <a:ea typeface="Arial"/>
                <a:cs typeface="Arial"/>
                <a:sym typeface="Arial"/>
              </a:defRPr>
            </a:pPr>
            <a:r>
              <a:t>Doctype: </a:t>
            </a:r>
            <a:r>
              <a:t>https://www.w3schools.com/tags/tag_doctype.asp </a:t>
            </a:r>
          </a:p>
          <a:p>
            <a:pPr lvl="1" marL="528865" indent="-249465" algn="l" defTabSz="457200">
              <a:spcBef>
                <a:spcPts val="1400"/>
              </a:spcBef>
              <a:buClr>
                <a:srgbClr val="000000"/>
              </a:buClr>
              <a:buSzPct val="145000"/>
              <a:buFont typeface="Arial"/>
              <a:buChar char="•"/>
              <a:defRPr b="0" sz="1466">
                <a:latin typeface="Arial"/>
                <a:ea typeface="Arial"/>
                <a:cs typeface="Arial"/>
                <a:sym typeface="Arial"/>
              </a:defRPr>
            </a:pPr>
            <a:r>
              <a:t>Ссылки в HTML: </a:t>
            </a:r>
            <a:r>
              <a:t>https://www.w3schools.com/tags/tag_a.asp </a:t>
            </a:r>
          </a:p>
          <a:p>
            <a:pPr lvl="1" marL="528865" indent="-249465" algn="l" defTabSz="457200">
              <a:spcBef>
                <a:spcPts val="1400"/>
              </a:spcBef>
              <a:buClr>
                <a:srgbClr val="000000"/>
              </a:buClr>
              <a:buSzPct val="145000"/>
              <a:buFont typeface="Arial"/>
              <a:buChar char="•"/>
              <a:defRPr b="0" sz="1466">
                <a:latin typeface="Arial"/>
                <a:ea typeface="Arial"/>
                <a:cs typeface="Arial"/>
                <a:sym typeface="Arial"/>
              </a:defRPr>
            </a:pPr>
            <a:r>
              <a:t>Изображения в HTML: </a:t>
            </a:r>
            <a:r>
              <a:t>https://www.w3schools.com/tags/tag_img.asp </a:t>
            </a:r>
          </a:p>
          <a:p>
            <a:pPr lvl="1" marL="528865" indent="-249465" algn="l" defTabSz="457200">
              <a:spcBef>
                <a:spcPts val="1400"/>
              </a:spcBef>
              <a:buClr>
                <a:srgbClr val="000000"/>
              </a:buClr>
              <a:buSzPct val="145000"/>
              <a:buFont typeface="Arial"/>
              <a:buChar char="•"/>
              <a:defRPr b="0" sz="1466">
                <a:latin typeface="Arial"/>
                <a:ea typeface="Arial"/>
                <a:cs typeface="Arial"/>
                <a:sym typeface="Arial"/>
              </a:defRPr>
            </a:pPr>
            <a:r>
              <a:t>Списки: </a:t>
            </a:r>
            <a:r>
              <a:t>https://www.w3schools.com/html/html_lists.asp </a:t>
            </a:r>
          </a:p>
          <a:p>
            <a:pPr lvl="1" marL="528865" indent="-249465" algn="l" defTabSz="457200">
              <a:spcBef>
                <a:spcPts val="1400"/>
              </a:spcBef>
              <a:buClr>
                <a:srgbClr val="000000"/>
              </a:buClr>
              <a:buSzPct val="145000"/>
              <a:buFont typeface="Arial"/>
              <a:buChar char="•"/>
              <a:defRPr b="0" sz="1466">
                <a:latin typeface="Arial"/>
                <a:ea typeface="Arial"/>
                <a:cs typeface="Arial"/>
                <a:sym typeface="Arial"/>
              </a:defRPr>
            </a:pPr>
            <a:r>
              <a:t>Надстрочный текст: </a:t>
            </a:r>
            <a:r>
              <a:t>https://www.w3schools.com/tags/tag_sup.asp </a:t>
            </a:r>
          </a:p>
          <a:p>
            <a:pPr lvl="1" marL="528865" indent="-249465" algn="l" defTabSz="457200">
              <a:spcBef>
                <a:spcPts val="1400"/>
              </a:spcBef>
              <a:buClr>
                <a:srgbClr val="000000"/>
              </a:buClr>
              <a:buSzPct val="145000"/>
              <a:buFont typeface="Arial"/>
              <a:buChar char="•"/>
              <a:defRPr b="0" sz="1466">
                <a:latin typeface="Arial"/>
                <a:ea typeface="Arial"/>
                <a:cs typeface="Arial"/>
                <a:sym typeface="Arial"/>
              </a:defRPr>
            </a:pPr>
            <a:r>
              <a:t>Подстрочный текст: </a:t>
            </a:r>
            <a:r>
              <a:t>https://www.w3schools.com/tags/tag_sub.asp </a:t>
            </a:r>
          </a:p>
          <a:p>
            <a:pPr lvl="1" marL="528865" indent="-249465" algn="l" defTabSz="457200">
              <a:spcBef>
                <a:spcPts val="1400"/>
              </a:spcBef>
              <a:buClr>
                <a:srgbClr val="000000"/>
              </a:buClr>
              <a:buSzPct val="145000"/>
              <a:buFont typeface="Arial"/>
              <a:buChar char="•"/>
              <a:defRPr b="0" sz="1466">
                <a:latin typeface="Arial"/>
                <a:ea typeface="Arial"/>
                <a:cs typeface="Arial"/>
                <a:sym typeface="Arial"/>
              </a:defRPr>
            </a:pPr>
            <a:r>
              <a:t>Комментарии: </a:t>
            </a:r>
            <a:r>
              <a:t>https://www.w3schools.com/tags/tag_comment.asp </a:t>
            </a:r>
          </a:p>
          <a:p>
            <a:pPr lvl="1" marL="528865" indent="-249465" algn="l" defTabSz="457200">
              <a:spcBef>
                <a:spcPts val="1400"/>
              </a:spcBef>
              <a:buClr>
                <a:srgbClr val="000000"/>
              </a:buClr>
              <a:buSzPct val="145000"/>
              <a:buFont typeface="Arial"/>
              <a:buChar char="•"/>
              <a:defRPr b="0" sz="1466">
                <a:latin typeface="Arial"/>
                <a:ea typeface="Arial"/>
                <a:cs typeface="Arial"/>
                <a:sym typeface="Arial"/>
              </a:defRPr>
            </a:pPr>
            <a:r>
              <a:t>Разрыв строки: </a:t>
            </a:r>
            <a:r>
              <a:t>https://www.w3schools.com/tags/tag_br.asp </a:t>
            </a:r>
          </a:p>
          <a:p>
            <a:pPr lvl="1" marL="528865" indent="-249465" algn="l" defTabSz="457200">
              <a:spcBef>
                <a:spcPts val="1400"/>
              </a:spcBef>
              <a:buClr>
                <a:srgbClr val="000000"/>
              </a:buClr>
              <a:buSzPct val="145000"/>
              <a:buFont typeface="Arial"/>
              <a:buChar char="•"/>
              <a:defRPr b="0" sz="1466">
                <a:latin typeface="Arial"/>
                <a:ea typeface="Arial"/>
                <a:cs typeface="Arial"/>
                <a:sym typeface="Arial"/>
              </a:defRPr>
            </a:pPr>
            <a:r>
              <a:t>Форматирофание текста: </a:t>
            </a:r>
            <a:r>
              <a:t>https://www.w3schools.com/html/html_formatting.asp </a:t>
            </a:r>
          </a:p>
          <a:p>
            <a:pPr marL="389165" indent="-249465" algn="l" defTabSz="457200">
              <a:spcBef>
                <a:spcPts val="1400"/>
              </a:spcBef>
              <a:buClr>
                <a:srgbClr val="000000"/>
              </a:buClr>
              <a:buSzPct val="145000"/>
              <a:buFont typeface="Arial"/>
              <a:buChar char="•"/>
              <a:defRPr b="0" sz="1466">
                <a:latin typeface="Arial"/>
                <a:ea typeface="Arial"/>
                <a:cs typeface="Arial"/>
                <a:sym typeface="Arial"/>
              </a:defRPr>
            </a:pPr>
            <a:r>
              <a:t>	Хорошие сервисы, которые советую вам использовать перед отправкой домашнего задания: </a:t>
            </a:r>
          </a:p>
          <a:p>
            <a:pPr lvl="1" marL="528865" indent="-249465" algn="l" defTabSz="457200">
              <a:spcBef>
                <a:spcPts val="1400"/>
              </a:spcBef>
              <a:buClr>
                <a:srgbClr val="000000"/>
              </a:buClr>
              <a:buSzPct val="145000"/>
              <a:buFont typeface="Arial"/>
              <a:buChar char="•"/>
              <a:defRPr b="0" sz="1466">
                <a:latin typeface="Arial"/>
                <a:ea typeface="Arial"/>
                <a:cs typeface="Arial"/>
                <a:sym typeface="Arial"/>
              </a:defRPr>
            </a:pPr>
            <a:r>
              <a:t>Проверка разметки HTML - HTML W3C HTML Validator: </a:t>
            </a:r>
            <a:r>
              <a:rPr u="sng">
                <a:hlinkClick r:id="rId2" invalidUrl="" action="" tgtFrame="" tooltip="" history="1" highlightClick="0" endSnd="0"/>
              </a:rPr>
              <a:t>https://validator.w3.org</a:t>
            </a:r>
            <a:endParaRPr>
              <a:solidFill>
                <a:srgbClr val="1C3678"/>
              </a:solidFill>
            </a:endParaRPr>
          </a:p>
          <a:p>
            <a:pPr lvl="1" marL="528865" indent="-249465" algn="l" defTabSz="457200">
              <a:spcBef>
                <a:spcPts val="1400"/>
              </a:spcBef>
              <a:buClr>
                <a:srgbClr val="000000"/>
              </a:buClr>
              <a:buSzPct val="145000"/>
              <a:buFont typeface="Arial"/>
              <a:buChar char="•"/>
              <a:defRPr b="0" sz="1466">
                <a:latin typeface="Arial"/>
                <a:ea typeface="Arial"/>
                <a:cs typeface="Arial"/>
                <a:sym typeface="Arial"/>
              </a:defRPr>
            </a:pPr>
            <a:r>
              <a:t>Проверка семантики - HTML Semantics: </a:t>
            </a:r>
            <a:r>
              <a:rPr>
                <a:solidFill>
                  <a:srgbClr val="1C3678"/>
                </a:solidFill>
              </a:rPr>
              <a:t>https://gsnedders.html5.org/outliner/ </a:t>
            </a:r>
          </a:p>
          <a:p>
            <a:pPr marL="389165" indent="-249465" algn="l" defTabSz="457200">
              <a:spcBef>
                <a:spcPts val="1400"/>
              </a:spcBef>
              <a:buClr>
                <a:srgbClr val="000000"/>
              </a:buClr>
              <a:buSzPct val="145000"/>
              <a:buFont typeface="Arial"/>
              <a:buChar char="•"/>
              <a:defRPr b="0" sz="1466">
                <a:latin typeface="Arial"/>
                <a:ea typeface="Arial"/>
                <a:cs typeface="Arial"/>
                <a:sym typeface="Arial"/>
              </a:defRPr>
            </a:pPr>
            <a:r>
              <a:t>	А также статья о том, что проверяется перед тем как отдать </a:t>
            </a:r>
            <a:r>
              <a:rPr b="1"/>
              <a:t>готовую страницу </a:t>
            </a:r>
            <a:r>
              <a:t>клиенту: </a:t>
            </a:r>
            <a:r>
              <a:rPr>
                <a:solidFill>
                  <a:srgbClr val="1C3678"/>
                </a:solidFill>
              </a:rPr>
              <a:t>https://habr.com/post/114256/ </a:t>
            </a:r>
            <a:endParaRPr>
              <a:solidFill>
                <a:srgbClr val="1C3678"/>
              </a:solidFill>
            </a:endParaRPr>
          </a:p>
          <a:p>
            <a:pPr marL="389165" indent="-249465" algn="l" defTabSz="457200">
              <a:spcBef>
                <a:spcPts val="1400"/>
              </a:spcBef>
              <a:buClr>
                <a:srgbClr val="000000"/>
              </a:buClr>
              <a:buSzPct val="145000"/>
              <a:buFont typeface="Arial"/>
              <a:buChar char="•"/>
              <a:defRPr b="0" sz="1466">
                <a:latin typeface="Arial"/>
                <a:ea typeface="Arial"/>
                <a:cs typeface="Arial"/>
                <a:sym typeface="Arial"/>
              </a:defRPr>
            </a:pPr>
            <a:r>
              <a:t>Visual Studio Code: </a:t>
            </a:r>
            <a:r>
              <a:t>https://code.visualstudio.com/docs/getstarted/introvideos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Home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Homework</a:t>
            </a:r>
          </a:p>
        </p:txBody>
      </p:sp>
      <p:sp>
        <p:nvSpPr>
          <p:cNvPr id="194" name="Create and send me your Github account.…"/>
          <p:cNvSpPr txBox="1"/>
          <p:nvPr/>
        </p:nvSpPr>
        <p:spPr>
          <a:xfrm>
            <a:off x="535830" y="2390923"/>
            <a:ext cx="6787754" cy="2711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317500" algn="l" defTabSz="457200">
              <a:lnSpc>
                <a:spcPts val="3700"/>
              </a:lnSpc>
              <a:spcBef>
                <a:spcPts val="1600"/>
              </a:spcBef>
              <a:buClr>
                <a:srgbClr val="000000"/>
              </a:buClr>
              <a:buSzPct val="100000"/>
              <a:buFont typeface="Arial"/>
              <a:buAutoNum type="arabicPeriod" startAt="1"/>
              <a:defRPr b="0" sz="1600">
                <a:latin typeface="Arial"/>
                <a:ea typeface="Arial"/>
                <a:cs typeface="Arial"/>
                <a:sym typeface="Arial"/>
              </a:defRPr>
            </a:pPr>
            <a:r>
              <a:t>Create and send me your </a:t>
            </a:r>
            <a:r>
              <a:rPr>
                <a:solidFill>
                  <a:srgbClr val="1C3678"/>
                </a:solidFill>
              </a:rPr>
              <a:t>Github </a:t>
            </a:r>
            <a:r>
              <a:t>account. </a:t>
            </a:r>
          </a:p>
          <a:p>
            <a:pPr marL="457200" indent="-317500" algn="l" defTabSz="457200">
              <a:lnSpc>
                <a:spcPts val="3700"/>
              </a:lnSpc>
              <a:spcBef>
                <a:spcPts val="1600"/>
              </a:spcBef>
              <a:buClr>
                <a:srgbClr val="000000"/>
              </a:buClr>
              <a:buSzPct val="100000"/>
              <a:buFont typeface="Arial"/>
              <a:buAutoNum type="arabicPeriod" startAt="1"/>
              <a:defRPr b="0" sz="1600">
                <a:latin typeface="Arial"/>
                <a:ea typeface="Arial"/>
                <a:cs typeface="Arial"/>
                <a:sym typeface="Arial"/>
              </a:defRPr>
            </a:pPr>
            <a:r>
              <a:t>Create </a:t>
            </a:r>
            <a:r>
              <a:rPr>
                <a:solidFill>
                  <a:srgbClr val="1C3678"/>
                </a:solidFill>
              </a:rPr>
              <a:t>CodePen </a:t>
            </a:r>
            <a:r>
              <a:t>account. </a:t>
            </a:r>
          </a:p>
          <a:p>
            <a:pPr marL="457200" indent="-317500" algn="l" defTabSz="457200">
              <a:lnSpc>
                <a:spcPts val="3700"/>
              </a:lnSpc>
              <a:spcBef>
                <a:spcPts val="1600"/>
              </a:spcBef>
              <a:buClr>
                <a:srgbClr val="000000"/>
              </a:buClr>
              <a:buSzPct val="100000"/>
              <a:buFont typeface="Arial"/>
              <a:buAutoNum type="arabicPeriod" startAt="1"/>
              <a:defRPr b="0" sz="1600">
                <a:latin typeface="Arial"/>
                <a:ea typeface="Arial"/>
                <a:cs typeface="Arial"/>
                <a:sym typeface="Arial"/>
              </a:defRPr>
            </a:pPr>
            <a:r>
              <a:t>Re create image bellow into a HTML page in </a:t>
            </a:r>
            <a:r>
              <a:rPr>
                <a:solidFill>
                  <a:srgbClr val="1C3678"/>
                </a:solidFill>
              </a:rPr>
              <a:t>CodePen and send link</a:t>
            </a:r>
            <a:endParaRPr>
              <a:solidFill>
                <a:srgbClr val="1C3678"/>
              </a:solidFill>
            </a:endParaRPr>
          </a:p>
          <a:p>
            <a:pPr lvl="1" marL="596900" indent="-317500" algn="l" defTabSz="457200">
              <a:lnSpc>
                <a:spcPts val="3700"/>
              </a:lnSpc>
              <a:spcBef>
                <a:spcPts val="1600"/>
              </a:spcBef>
              <a:buClr>
                <a:srgbClr val="000000"/>
              </a:buClr>
              <a:buSzPct val="100000"/>
              <a:buFont typeface="Arial"/>
              <a:buAutoNum type="arabicPeriod" startAt="1"/>
              <a:defRPr b="0" sz="1600"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1C3678"/>
                </a:solidFill>
              </a:rPr>
              <a:t>NOTE: create actual link that will point to a google search result</a:t>
            </a:r>
            <a:endParaRPr>
              <a:solidFill>
                <a:srgbClr val="1C3678"/>
              </a:solidFill>
            </a:endParaRPr>
          </a:p>
          <a:p>
            <a:pPr lvl="1" marL="596900" indent="-317500" algn="l" defTabSz="457200">
              <a:lnSpc>
                <a:spcPts val="3700"/>
              </a:lnSpc>
              <a:spcBef>
                <a:spcPts val="1600"/>
              </a:spcBef>
              <a:buClr>
                <a:srgbClr val="000000"/>
              </a:buClr>
              <a:buSzPct val="100000"/>
              <a:buFont typeface="Arial"/>
              <a:buAutoNum type="arabicPeriod" startAt="1"/>
              <a:defRPr b="0" sz="1600"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1C3678"/>
                </a:solidFill>
              </a:rPr>
              <a:t>ex: </a:t>
            </a:r>
            <a:r>
              <a:rPr b="1"/>
              <a:t>abstract</a:t>
            </a:r>
            <a:r>
              <a:t>: href = https://www.google.com/search?q=</a:t>
            </a:r>
            <a:r>
              <a:rPr b="1"/>
              <a:t>abstract </a:t>
            </a:r>
            <a:br/>
          </a:p>
        </p:txBody>
      </p:sp>
      <p:sp>
        <p:nvSpPr>
          <p:cNvPr id="195" name="Text"/>
          <p:cNvSpPr txBox="1"/>
          <p:nvPr/>
        </p:nvSpPr>
        <p:spPr>
          <a:xfrm>
            <a:off x="5657850" y="3886199"/>
            <a:ext cx="190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b="0"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96" name="Text"/>
          <p:cNvSpPr txBox="1"/>
          <p:nvPr/>
        </p:nvSpPr>
        <p:spPr>
          <a:xfrm>
            <a:off x="5784850" y="4013199"/>
            <a:ext cx="190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b="0"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197" name="Screen Shot 2020-03-05 at 5.55.04 PM.png" descr="Screen Shot 2020-03-05 at 5.55.0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0100" y="4806950"/>
            <a:ext cx="4546600" cy="4533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Lesson Pl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Lesson Plan</a:t>
            </a:r>
          </a:p>
        </p:txBody>
      </p:sp>
      <p:sp>
        <p:nvSpPr>
          <p:cNvPr id="124" name="Introduction…"/>
          <p:cNvSpPr txBox="1"/>
          <p:nvPr/>
        </p:nvSpPr>
        <p:spPr>
          <a:xfrm>
            <a:off x="3904360" y="3002182"/>
            <a:ext cx="5196079" cy="3749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76250" indent="-476250" algn="l">
              <a:lnSpc>
                <a:spcPct val="150000"/>
              </a:lnSpc>
              <a:buSzPct val="100000"/>
              <a:buAutoNum type="arabicPeriod" startAt="1"/>
            </a:pPr>
            <a:r>
              <a:t>Introduction</a:t>
            </a:r>
          </a:p>
          <a:p>
            <a:pPr marL="476250" indent="-476250" algn="l">
              <a:lnSpc>
                <a:spcPct val="150000"/>
              </a:lnSpc>
              <a:buSzPct val="100000"/>
              <a:buAutoNum type="arabicPeriod" startAt="1"/>
            </a:pPr>
            <a:r>
              <a:t>Communication</a:t>
            </a:r>
          </a:p>
          <a:p>
            <a:pPr marL="476250" indent="-476250" algn="l">
              <a:lnSpc>
                <a:spcPct val="150000"/>
              </a:lnSpc>
              <a:buSzPct val="100000"/>
              <a:buAutoNum type="arabicPeriod" startAt="1"/>
            </a:pPr>
            <a:r>
              <a:t>IDE’s and working environment</a:t>
            </a:r>
          </a:p>
          <a:p>
            <a:pPr marL="476250" indent="-476250" algn="l">
              <a:lnSpc>
                <a:spcPct val="150000"/>
              </a:lnSpc>
              <a:buSzPct val="100000"/>
              <a:buAutoNum type="arabicPeriod" startAt="1"/>
            </a:pPr>
            <a:r>
              <a:t>HTML5 Theory</a:t>
            </a:r>
          </a:p>
          <a:p>
            <a:pPr marL="476250" indent="-476250" algn="l">
              <a:lnSpc>
                <a:spcPct val="150000"/>
              </a:lnSpc>
              <a:buSzPct val="100000"/>
              <a:buAutoNum type="arabicPeriod" startAt="1"/>
            </a:pPr>
            <a:r>
              <a:t>Creating first Page</a:t>
            </a:r>
          </a:p>
          <a:p>
            <a:pPr marL="476250" indent="-476250" algn="l">
              <a:lnSpc>
                <a:spcPct val="150000"/>
              </a:lnSpc>
              <a:buSzPct val="100000"/>
              <a:buAutoNum type="arabicPeriod" startAt="1"/>
            </a:pPr>
            <a:r>
              <a:t>HomeWork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lack for daily commun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Slack for daily communication</a:t>
            </a:r>
          </a:p>
        </p:txBody>
      </p:sp>
      <p:pic>
        <p:nvPicPr>
          <p:cNvPr id="127" name="1_P6-ge5hK-EjLr4W_IVLxZQ@2x.png" descr="1_P6-ge5hK-EjLr4W_IVLxZQ@2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5860" y="3200204"/>
            <a:ext cx="6593240" cy="39371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download.jpeg" descr="download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499" y="25400"/>
            <a:ext cx="2870201" cy="283210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Go to Slack website…"/>
          <p:cNvSpPr txBox="1"/>
          <p:nvPr/>
        </p:nvSpPr>
        <p:spPr>
          <a:xfrm>
            <a:off x="1715897" y="4277970"/>
            <a:ext cx="4670603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76250" indent="-476250" algn="l">
              <a:buSzPct val="100000"/>
              <a:buAutoNum type="arabicPeriod" startAt="1"/>
            </a:pPr>
            <a:r>
              <a:t>Go to Slack </a:t>
            </a:r>
            <a:r>
              <a:rPr u="sng">
                <a:hlinkClick r:id="rId4" invalidUrl="" action="" tgtFrame="" tooltip="" history="1" highlightClick="0" endSnd="0"/>
              </a:rPr>
              <a:t>website</a:t>
            </a:r>
          </a:p>
          <a:p>
            <a:pPr marL="476250" indent="-476250" algn="l">
              <a:buSzPct val="100000"/>
              <a:buAutoNum type="arabicPeriod" startAt="1"/>
            </a:pPr>
            <a:r>
              <a:t>Register and download app</a:t>
            </a:r>
          </a:p>
          <a:p>
            <a:pPr marL="476250" indent="-476250" algn="l">
              <a:buSzPct val="100000"/>
              <a:buAutoNum type="arabicPeriod" startAt="1"/>
            </a:pPr>
            <a:r>
              <a:t>Join our slack </a:t>
            </a:r>
            <a:r>
              <a:rPr u="sng">
                <a:hlinkClick r:id="rId5" invalidUrl="" action="" tgtFrame="" tooltip="" history="1" highlightClick="0" endSnd="0"/>
              </a:rPr>
              <a:t>workspace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EduFlow for progress tracking"/>
          <p:cNvSpPr txBox="1"/>
          <p:nvPr>
            <p:ph type="title"/>
          </p:nvPr>
        </p:nvSpPr>
        <p:spPr>
          <a:xfrm>
            <a:off x="952500" y="647700"/>
            <a:ext cx="11099800" cy="2159000"/>
          </a:xfrm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EduFlow for progress tracking</a:t>
            </a:r>
          </a:p>
        </p:txBody>
      </p:sp>
      <p:pic>
        <p:nvPicPr>
          <p:cNvPr id="132" name="Screen Shot 2020-03-04 at 11.31.01 PM.png" descr="Screen Shot 2020-03-04 at 11.31.0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57900" y="3373372"/>
            <a:ext cx="6288440" cy="4538728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What for ?…"/>
          <p:cNvSpPr txBox="1"/>
          <p:nvPr/>
        </p:nvSpPr>
        <p:spPr>
          <a:xfrm>
            <a:off x="863142" y="3393851"/>
            <a:ext cx="3677261" cy="1670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2900"/>
            </a:pPr>
            <a:r>
              <a:t>What for ?</a:t>
            </a:r>
          </a:p>
          <a:p>
            <a:pPr marL="476250" indent="-476250" algn="l">
              <a:lnSpc>
                <a:spcPct val="150000"/>
              </a:lnSpc>
              <a:buSzPct val="100000"/>
              <a:buAutoNum type="arabicPeriod" startAt="1"/>
            </a:pPr>
            <a:r>
              <a:t>Courses material</a:t>
            </a:r>
          </a:p>
          <a:p>
            <a:pPr marL="476250" indent="-476250" algn="l">
              <a:lnSpc>
                <a:spcPct val="150000"/>
              </a:lnSpc>
              <a:buSzPct val="100000"/>
              <a:buAutoNum type="arabicPeriod" startAt="1"/>
            </a:pPr>
            <a:r>
              <a:t>Assignment tracking </a:t>
            </a:r>
          </a:p>
        </p:txBody>
      </p:sp>
      <p:pic>
        <p:nvPicPr>
          <p:cNvPr id="134" name="H8ddh0xV_400x400.jpg" descr="H8ddh0xV_400x400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6900" y="804800"/>
            <a:ext cx="1057400" cy="105740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How to?…"/>
          <p:cNvSpPr txBox="1"/>
          <p:nvPr/>
        </p:nvSpPr>
        <p:spPr>
          <a:xfrm>
            <a:off x="863142" y="6251351"/>
            <a:ext cx="5084065" cy="1670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2900"/>
            </a:pPr>
            <a:r>
              <a:t>How to?</a:t>
            </a:r>
          </a:p>
          <a:p>
            <a:pPr algn="l">
              <a:lnSpc>
                <a:spcPct val="150000"/>
              </a:lnSpc>
            </a:pPr>
            <a:r>
              <a:t>I will send invite link to your email</a:t>
            </a:r>
          </a:p>
          <a:p>
            <a:pPr algn="l">
              <a:lnSpc>
                <a:spcPct val="150000"/>
              </a:lnSpc>
            </a:pPr>
            <a:r>
              <a:t>Addresses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ithu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</a:t>
            </a:r>
          </a:p>
        </p:txBody>
      </p:sp>
      <p:pic>
        <p:nvPicPr>
          <p:cNvPr id="138" name="github-mark.png" descr="github-mar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437328"/>
            <a:ext cx="3413987" cy="1792344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What is Github?"/>
          <p:cNvSpPr txBox="1"/>
          <p:nvPr/>
        </p:nvSpPr>
        <p:spPr>
          <a:xfrm>
            <a:off x="1956663" y="3541370"/>
            <a:ext cx="241127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What is Github?</a:t>
            </a:r>
          </a:p>
        </p:txBody>
      </p:sp>
      <p:sp>
        <p:nvSpPr>
          <p:cNvPr id="140" name="Code hosting platform…"/>
          <p:cNvSpPr txBox="1"/>
          <p:nvPr/>
        </p:nvSpPr>
        <p:spPr>
          <a:xfrm>
            <a:off x="1268158" y="4504641"/>
            <a:ext cx="4002816" cy="1557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47906" indent="-408206" algn="l">
              <a:lnSpc>
                <a:spcPct val="150000"/>
              </a:lnSpc>
              <a:buClr>
                <a:srgbClr val="000000"/>
              </a:buClr>
              <a:buSzPct val="145000"/>
              <a:buFont typeface="Arial"/>
              <a:buChar char="-"/>
            </a:pPr>
            <a:r>
              <a:t>Code hosting platform</a:t>
            </a:r>
          </a:p>
          <a:p>
            <a:pPr marL="547906" indent="-408206" algn="l">
              <a:lnSpc>
                <a:spcPct val="150000"/>
              </a:lnSpc>
              <a:buClr>
                <a:srgbClr val="000000"/>
              </a:buClr>
              <a:buSzPct val="145000"/>
              <a:buFont typeface="Arial"/>
              <a:buChar char="-"/>
            </a:pPr>
            <a:r>
              <a:t>Version Control</a:t>
            </a:r>
          </a:p>
          <a:p>
            <a:pPr marL="547906" indent="-408206" algn="l">
              <a:lnSpc>
                <a:spcPct val="150000"/>
              </a:lnSpc>
              <a:buClr>
                <a:srgbClr val="000000"/>
              </a:buClr>
              <a:buSzPct val="145000"/>
              <a:buFont typeface="Arial"/>
              <a:buChar char="-"/>
            </a:pPr>
            <a:r>
              <a:t>Collaboration</a:t>
            </a:r>
          </a:p>
        </p:txBody>
      </p:sp>
      <p:sp>
        <p:nvSpPr>
          <p:cNvPr id="141" name="How to ?"/>
          <p:cNvSpPr txBox="1"/>
          <p:nvPr/>
        </p:nvSpPr>
        <p:spPr>
          <a:xfrm>
            <a:off x="9144762" y="3541370"/>
            <a:ext cx="140695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How to ?</a:t>
            </a:r>
          </a:p>
        </p:txBody>
      </p:sp>
      <p:sp>
        <p:nvSpPr>
          <p:cNvPr id="142" name="Go to GitHub official page…"/>
          <p:cNvSpPr txBox="1"/>
          <p:nvPr/>
        </p:nvSpPr>
        <p:spPr>
          <a:xfrm>
            <a:off x="7364158" y="4446526"/>
            <a:ext cx="5182697" cy="210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47906" indent="-408206" algn="l">
              <a:lnSpc>
                <a:spcPct val="150000"/>
              </a:lnSpc>
              <a:buClr>
                <a:srgbClr val="000000"/>
              </a:buClr>
              <a:buSzPct val="145000"/>
              <a:buFont typeface="Arial"/>
              <a:buChar char="-"/>
            </a:pPr>
            <a:r>
              <a:t>Go to </a:t>
            </a:r>
            <a:r>
              <a:rPr u="sng">
                <a:hlinkClick r:id="rId3" invalidUrl="" action="" tgtFrame="" tooltip="" history="1" highlightClick="0" endSnd="0"/>
              </a:rPr>
              <a:t>GitHub</a:t>
            </a:r>
            <a:r>
              <a:t> official page</a:t>
            </a:r>
          </a:p>
          <a:p>
            <a:pPr marL="547906" indent="-408206" algn="l">
              <a:lnSpc>
                <a:spcPct val="150000"/>
              </a:lnSpc>
              <a:buClr>
                <a:srgbClr val="000000"/>
              </a:buClr>
              <a:buSzPct val="145000"/>
              <a:buFont typeface="Arial"/>
              <a:buChar char="-"/>
            </a:pPr>
            <a:r>
              <a:t>Register</a:t>
            </a:r>
          </a:p>
          <a:p>
            <a:pPr marL="547906" indent="-408206" algn="l">
              <a:lnSpc>
                <a:spcPct val="150000"/>
              </a:lnSpc>
              <a:buClr>
                <a:srgbClr val="000000"/>
              </a:buClr>
              <a:buSzPct val="145000"/>
              <a:buFont typeface="Arial"/>
              <a:buChar char="-"/>
            </a:pPr>
            <a:r>
              <a:t>Send me your profile</a:t>
            </a:r>
          </a:p>
          <a:p>
            <a:pPr marL="547906" indent="-408206" algn="l">
              <a:lnSpc>
                <a:spcPct val="150000"/>
              </a:lnSpc>
              <a:buClr>
                <a:srgbClr val="000000"/>
              </a:buClr>
              <a:buSzPct val="145000"/>
              <a:buFont typeface="Arial"/>
              <a:buChar char="-"/>
            </a:pPr>
            <a:r>
              <a:t>More action later in this course</a:t>
            </a:r>
          </a:p>
        </p:txBody>
      </p:sp>
      <p:sp>
        <p:nvSpPr>
          <p:cNvPr id="143" name="Line"/>
          <p:cNvSpPr/>
          <p:nvPr/>
        </p:nvSpPr>
        <p:spPr>
          <a:xfrm flipV="1">
            <a:off x="6502399" y="3013571"/>
            <a:ext cx="1" cy="402300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ools to get started"/>
          <p:cNvSpPr txBox="1"/>
          <p:nvPr>
            <p:ph type="title"/>
          </p:nvPr>
        </p:nvSpPr>
        <p:spPr>
          <a:xfrm>
            <a:off x="952500" y="4318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Tools to get started</a:t>
            </a:r>
          </a:p>
        </p:txBody>
      </p:sp>
      <p:sp>
        <p:nvSpPr>
          <p:cNvPr id="146" name="Visual Studio Code"/>
          <p:cNvSpPr txBox="1"/>
          <p:nvPr/>
        </p:nvSpPr>
        <p:spPr>
          <a:xfrm>
            <a:off x="2381402" y="3283476"/>
            <a:ext cx="285719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Visual Studio Code</a:t>
            </a:r>
          </a:p>
        </p:txBody>
      </p:sp>
      <p:pic>
        <p:nvPicPr>
          <p:cNvPr id="147" name="favicon.ico" descr="favicon.ic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200" y="2875111"/>
            <a:ext cx="1277789" cy="1277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KOXef.png" descr="KOXef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1853" y="4732614"/>
            <a:ext cx="6555531" cy="3687486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Go to this link and download"/>
          <p:cNvSpPr txBox="1"/>
          <p:nvPr/>
        </p:nvSpPr>
        <p:spPr>
          <a:xfrm>
            <a:off x="8003743" y="6345828"/>
            <a:ext cx="4261714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Go to this </a:t>
            </a:r>
            <a:r>
              <a:rPr u="sng">
                <a:hlinkClick r:id="rId4" invalidUrl="" action="" tgtFrame="" tooltip="" history="1" highlightClick="0" endSnd="0"/>
              </a:rPr>
              <a:t>link</a:t>
            </a:r>
            <a:r>
              <a:t> and download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ore tool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tools…</a:t>
            </a:r>
          </a:p>
        </p:txBody>
      </p:sp>
      <p:sp>
        <p:nvSpPr>
          <p:cNvPr id="152" name="CodePen - http://codepen.io…"/>
          <p:cNvSpPr txBox="1"/>
          <p:nvPr/>
        </p:nvSpPr>
        <p:spPr>
          <a:xfrm>
            <a:off x="1256715" y="3280055"/>
            <a:ext cx="6416194" cy="1009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76250" indent="-476250" algn="l">
              <a:lnSpc>
                <a:spcPct val="150000"/>
              </a:lnSpc>
              <a:buSzPct val="100000"/>
              <a:buAutoNum type="arabicPeriod" startAt="1"/>
            </a:pPr>
            <a:r>
              <a:t>CodePen - </a:t>
            </a:r>
            <a:r>
              <a:rPr u="sng">
                <a:hlinkClick r:id="rId2" invalidUrl="" action="" tgtFrame="" tooltip="" history="1" highlightClick="0" endSnd="0"/>
              </a:rPr>
              <a:t>http://codepen.io</a:t>
            </a:r>
            <a:r>
              <a:t> </a:t>
            </a:r>
          </a:p>
          <a:p>
            <a:pPr marL="476250" indent="-476250" algn="l">
              <a:lnSpc>
                <a:spcPct val="150000"/>
              </a:lnSpc>
              <a:buSzPct val="100000"/>
              <a:buAutoNum type="arabicPeriod" startAt="1"/>
            </a:pPr>
            <a:r>
              <a:t>CodeSandbox - </a:t>
            </a:r>
            <a:r>
              <a:rPr u="sng">
                <a:hlinkClick r:id="rId3" invalidUrl="" action="" tgtFrame="" tooltip="" history="1" highlightClick="0" endSnd="0"/>
              </a:rPr>
              <a:t>https://codesandbox.io/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What is HTML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HTML?</a:t>
            </a:r>
          </a:p>
        </p:txBody>
      </p:sp>
      <p:sp>
        <p:nvSpPr>
          <p:cNvPr id="155" name="HTML is a language for describing WEB pages…"/>
          <p:cNvSpPr txBox="1"/>
          <p:nvPr/>
        </p:nvSpPr>
        <p:spPr>
          <a:xfrm>
            <a:off x="571499" y="3131422"/>
            <a:ext cx="8372963" cy="3058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317500" algn="l" defTabSz="457200">
              <a:lnSpc>
                <a:spcPct val="150000"/>
              </a:lnSpc>
              <a:spcBef>
                <a:spcPts val="1200"/>
              </a:spcBef>
              <a:buClr>
                <a:srgbClr val="000000"/>
              </a:buClr>
              <a:buSzPct val="145000"/>
              <a:buFont typeface="Arial"/>
              <a:buChar char="•"/>
              <a:defRPr b="0" sz="1866">
                <a:latin typeface="Arial"/>
                <a:ea typeface="Arial"/>
                <a:cs typeface="Arial"/>
                <a:sym typeface="Arial"/>
              </a:defRPr>
            </a:pPr>
            <a:r>
              <a:t>	HTML is a language for describing WEB pages</a:t>
            </a:r>
          </a:p>
          <a:p>
            <a:pPr marL="457200" indent="-317500" algn="l" defTabSz="457200">
              <a:lnSpc>
                <a:spcPct val="150000"/>
              </a:lnSpc>
              <a:spcBef>
                <a:spcPts val="1200"/>
              </a:spcBef>
              <a:buClr>
                <a:srgbClr val="000000"/>
              </a:buClr>
              <a:buSzPct val="145000"/>
              <a:buFont typeface="Arial"/>
              <a:buChar char="•"/>
              <a:defRPr b="0" sz="1866">
                <a:latin typeface="Arial"/>
                <a:ea typeface="Arial"/>
                <a:cs typeface="Arial"/>
                <a:sym typeface="Arial"/>
              </a:defRPr>
            </a:pPr>
            <a:r>
              <a:t>	HTML stands for Hyper Text Markup Language</a:t>
            </a:r>
          </a:p>
          <a:p>
            <a:pPr marL="457200" indent="-317500" algn="l" defTabSz="457200">
              <a:lnSpc>
                <a:spcPct val="150000"/>
              </a:lnSpc>
              <a:spcBef>
                <a:spcPts val="1200"/>
              </a:spcBef>
              <a:buClr>
                <a:srgbClr val="000000"/>
              </a:buClr>
              <a:buSzPct val="145000"/>
              <a:buFont typeface="Arial"/>
              <a:buChar char="•"/>
              <a:defRPr b="0" sz="1866">
                <a:latin typeface="Arial"/>
                <a:ea typeface="Arial"/>
                <a:cs typeface="Arial"/>
                <a:sym typeface="Arial"/>
              </a:defRPr>
            </a:pPr>
            <a:r>
              <a:t>	HTML is not a programming languages, it is markup language</a:t>
            </a:r>
          </a:p>
          <a:p>
            <a:pPr marL="457200" indent="-317500" algn="l" defTabSz="457200">
              <a:lnSpc>
                <a:spcPct val="150000"/>
              </a:lnSpc>
              <a:spcBef>
                <a:spcPts val="1200"/>
              </a:spcBef>
              <a:buClr>
                <a:srgbClr val="000000"/>
              </a:buClr>
              <a:buSzPct val="145000"/>
              <a:buFont typeface="Arial"/>
              <a:buChar char="•"/>
              <a:defRPr b="0" sz="1866">
                <a:latin typeface="Arial"/>
                <a:ea typeface="Arial"/>
                <a:cs typeface="Arial"/>
                <a:sym typeface="Arial"/>
              </a:defRPr>
            </a:pPr>
            <a:r>
              <a:t>	A markup language is a set of markup tags</a:t>
            </a:r>
          </a:p>
          <a:p>
            <a:pPr marL="457200" indent="-317500" algn="l" defTabSz="457200">
              <a:lnSpc>
                <a:spcPct val="150000"/>
              </a:lnSpc>
              <a:spcBef>
                <a:spcPts val="1200"/>
              </a:spcBef>
              <a:buClr>
                <a:srgbClr val="000000"/>
              </a:buClr>
              <a:buSzPct val="145000"/>
              <a:buFont typeface="Arial"/>
              <a:buChar char="•"/>
              <a:defRPr b="0" sz="1866">
                <a:latin typeface="Arial"/>
                <a:ea typeface="Arial"/>
                <a:cs typeface="Arial"/>
                <a:sym typeface="Arial"/>
              </a:defRPr>
            </a:pPr>
            <a:r>
              <a:t>	HTML uses markup tags to describe WEB pages, the tags indicate where </a:t>
            </a:r>
            <a:br>
              <a:rPr sz="1200">
                <a:latin typeface="Times"/>
                <a:ea typeface="Times"/>
                <a:cs typeface="Times"/>
                <a:sym typeface="Times"/>
              </a:rPr>
            </a:br>
            <a:r>
              <a:t>headings, images, lists, links, line breaks and other components should go</a:t>
            </a:r>
          </a:p>
        </p:txBody>
      </p:sp>
      <p:pic>
        <p:nvPicPr>
          <p:cNvPr id="156" name="page5image37171344.png" descr="page5image371713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09300" y="3041650"/>
            <a:ext cx="1041400" cy="1460501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sp>
        <p:nvSpPr>
          <p:cNvPr id="157" name="Text"/>
          <p:cNvSpPr txBox="1"/>
          <p:nvPr/>
        </p:nvSpPr>
        <p:spPr>
          <a:xfrm>
            <a:off x="10375900" y="2686049"/>
            <a:ext cx="190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b="0"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HTML Exten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 Extension</a:t>
            </a:r>
          </a:p>
        </p:txBody>
      </p:sp>
      <p:sp>
        <p:nvSpPr>
          <p:cNvPr id="160" name="When your computer opens a *.html files, it knows to open it in Browser (Chrome, Firefox, Safari and etc.)…"/>
          <p:cNvSpPr txBox="1"/>
          <p:nvPr/>
        </p:nvSpPr>
        <p:spPr>
          <a:xfrm>
            <a:off x="2198480" y="3470977"/>
            <a:ext cx="8607840" cy="2075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algn="l" defTabSz="457200">
              <a:lnSpc>
                <a:spcPts val="4400"/>
              </a:lnSpc>
              <a:spcBef>
                <a:spcPts val="1200"/>
              </a:spcBef>
              <a:buClr>
                <a:srgbClr val="000000"/>
              </a:buClr>
              <a:buSzPct val="145000"/>
              <a:buFont typeface="Arial"/>
              <a:buChar char="•"/>
              <a:defRPr b="0" sz="1866">
                <a:latin typeface="Arial"/>
                <a:ea typeface="Arial"/>
                <a:cs typeface="Arial"/>
                <a:sym typeface="Arial"/>
              </a:defRPr>
            </a:pPr>
            <a:r>
              <a:t>	When your computer opens a *.html files, it knows to open it in Browser (Chrome, Firefox, Safari and etc.) </a:t>
            </a:r>
          </a:p>
          <a:p>
            <a:pPr marL="457200" indent="-317500" algn="l" defTabSz="457200">
              <a:lnSpc>
                <a:spcPts val="4400"/>
              </a:lnSpc>
              <a:spcBef>
                <a:spcPts val="1200"/>
              </a:spcBef>
              <a:buClr>
                <a:srgbClr val="000000"/>
              </a:buClr>
              <a:buSzPct val="145000"/>
              <a:buFont typeface="Arial"/>
              <a:buChar char="•"/>
              <a:defRPr b="0" sz="1866">
                <a:latin typeface="Arial"/>
                <a:ea typeface="Arial"/>
                <a:cs typeface="Arial"/>
                <a:sym typeface="Arial"/>
              </a:defRPr>
            </a:pPr>
            <a:r>
              <a:t>The browser can read this file and know how to display it on the screen.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marL="457200" indent="-317500" algn="l" defTabSz="457200">
              <a:lnSpc>
                <a:spcPts val="4400"/>
              </a:lnSpc>
              <a:spcBef>
                <a:spcPts val="1200"/>
              </a:spcBef>
              <a:buClr>
                <a:srgbClr val="000000"/>
              </a:buClr>
              <a:buSzPct val="145000"/>
              <a:buFont typeface="Arial"/>
              <a:buChar char="•"/>
              <a:defRPr b="0" sz="1866">
                <a:latin typeface="Arial"/>
                <a:ea typeface="Arial"/>
                <a:cs typeface="Arial"/>
                <a:sym typeface="Arial"/>
              </a:defRPr>
            </a:pPr>
            <a:r>
              <a:t>Screen readers and other assistive devices can also utilize the HTML tags to present the </a:t>
            </a:r>
            <a:br>
              <a:rPr sz="1200">
                <a:latin typeface="Times"/>
                <a:ea typeface="Times"/>
                <a:cs typeface="Times"/>
                <a:sym typeface="Times"/>
              </a:rPr>
            </a:br>
            <a:r>
              <a:t>information in special ways</a:t>
            </a:r>
          </a:p>
        </p:txBody>
      </p:sp>
      <p:pic>
        <p:nvPicPr>
          <p:cNvPr id="161" name="page6image37002576.png" descr="page6image3700257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0" y="7594600"/>
            <a:ext cx="1117600" cy="1117601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Text"/>
          <p:cNvSpPr txBox="1"/>
          <p:nvPr/>
        </p:nvSpPr>
        <p:spPr>
          <a:xfrm>
            <a:off x="10426700" y="7238999"/>
            <a:ext cx="190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b="0"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163" name="page6image37004032.png" descr="page6image3700403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67500" y="7645400"/>
            <a:ext cx="1511300" cy="10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Text"/>
          <p:cNvSpPr txBox="1"/>
          <p:nvPr/>
        </p:nvSpPr>
        <p:spPr>
          <a:xfrm>
            <a:off x="7169150" y="7404100"/>
            <a:ext cx="190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b="0"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165" name="page6image37003360.png" descr="page6image3700336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67200" y="7607300"/>
            <a:ext cx="1054100" cy="1092201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Text"/>
          <p:cNvSpPr txBox="1"/>
          <p:nvPr/>
        </p:nvSpPr>
        <p:spPr>
          <a:xfrm>
            <a:off x="4368800" y="7264399"/>
            <a:ext cx="190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b="0"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167" name="page6image37004704.png" descr="page6image3700470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03400" y="7594600"/>
            <a:ext cx="1117600" cy="11176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Text"/>
          <p:cNvSpPr txBox="1"/>
          <p:nvPr/>
        </p:nvSpPr>
        <p:spPr>
          <a:xfrm>
            <a:off x="1803400" y="7366000"/>
            <a:ext cx="190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b="0"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