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Font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ClrTx/>
              <a:buSzTx/>
              <a:buFont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5442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1pPr>
      <a:lvl2pPr marL="9887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4332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8777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322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7667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211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6557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100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eveloper.mozilla.org/en-US/docs/Glossary/protocol" TargetMode="External"/><Relationship Id="rId3" Type="http://schemas.openxmlformats.org/officeDocument/2006/relationships/hyperlink" Target="https://developer.mozilla.org/en-US/docs/Glossary/domain_name"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eveloper.mozilla.org/en-US/docs/Web/HTML/Element/img" TargetMode="External"/><Relationship Id="rId3" Type="http://schemas.openxmlformats.org/officeDocument/2006/relationships/hyperlink" Target="https://developer.mozilla.org/en-US/docs/Glossary/empty_element" TargetMode="External"/><Relationship Id="rId4" Type="http://schemas.openxmlformats.org/officeDocument/2006/relationships/hyperlink" Target="https://developer.mozilla.org/en-US/docs/Web/HTML/Element/a"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eveloper.mozilla.org/en-US/docs/Learn/HTML/Introduction_to_HTML/HTML_text_fundamentals" TargetMode="External"/><Relationship Id="rId3" Type="http://schemas.openxmlformats.org/officeDocument/2006/relationships/hyperlink" Target="https://developer.mozilla.org/en-US/docs/Learn/HTML/Introduction_to_HTML/Advanced_text_formatting" TargetMode="External"/><Relationship Id="rId4" Type="http://schemas.openxmlformats.org/officeDocument/2006/relationships/hyperlink" Target="https://developer.mozilla.org/en-US/docs/Learn/HTML/Multimedia_and_embedding/Images_in_HTML" TargetMode="External"/><Relationship Id="rId5" Type="http://schemas.openxmlformats.org/officeDocument/2006/relationships/hyperlink" Target="https://www.geeksforgeeks.org/html-introduction/" TargetMode="External"/><Relationship Id="rId6" Type="http://schemas.openxmlformats.org/officeDocument/2006/relationships/hyperlink" Target="https://www.w3schools.com/html/html_intro.asp" TargetMode="External"/><Relationship Id="rId7" Type="http://schemas.openxmlformats.org/officeDocument/2006/relationships/hyperlink" Target="https://developer.mozilla.org/en-US/docs/Learn/HTML/Introduction_to_HTML"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hub.com/mdn/learning-area/blob/master/html/introduction-to-html/marking-up-a-letter-start/letter-text.txt" TargetMode="External"/><Relationship Id="rId3" Type="http://schemas.openxmlformats.org/officeDocument/2006/relationships/hyperlink" Target="https://github.com/mdn/learning-area/blob/master/html/introduction-to-html/marking-up-a-letter-start/css.txt" TargetMode="External"/><Relationship Id="rId4" Type="http://schemas.openxmlformats.org/officeDocument/2006/relationships/hyperlink" Target="https://media.prod.mdn.mozit.cloud/attachments/2018/02/17/15811/9a017f8a850f2753020e5b2d0cf95fa0/Letter%20screengrab%202.png" TargetMode="External"/><Relationship Id="rId5"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eveloper.mozilla.org/en-US/docs/Web/HTML/Element/html" TargetMode="External"/><Relationship Id="rId3" Type="http://schemas.openxmlformats.org/officeDocument/2006/relationships/hyperlink" Target="https://developer.mozilla.org/en-US/docs/Web/HTML/Element/head" TargetMode="External"/><Relationship Id="rId4" Type="http://schemas.openxmlformats.org/officeDocument/2006/relationships/hyperlink" Target="https://developer.mozilla.org/en-US/docs/Web/HTML/Element/body" TargetMode="External"/><Relationship Id="rId5" Type="http://schemas.openxmlformats.org/officeDocument/2006/relationships/hyperlink" Target="https://developer.mozilla.org/en-US/docs/Web/HTML/Element/address"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eveloper.mozilla.org/en-US/docs/Web/HTML/Global_attributes#attr-id"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Lesson - 2"/>
          <p:cNvSpPr txBox="1"/>
          <p:nvPr>
            <p:ph type="ctrTitle"/>
          </p:nvPr>
        </p:nvSpPr>
        <p:spPr>
          <a:prstGeom prst="rect">
            <a:avLst/>
          </a:prstGeom>
        </p:spPr>
        <p:txBody>
          <a:bodyPr/>
          <a:lstStyle/>
          <a:p>
            <a:pPr lvl="1"/>
            <a:r>
              <a:t>Lesson - 2</a:t>
            </a:r>
          </a:p>
        </p:txBody>
      </p:sp>
      <p:sp>
        <p:nvSpPr>
          <p:cNvPr id="120" name="HTML 5. Base Elements.…"/>
          <p:cNvSpPr txBox="1"/>
          <p:nvPr>
            <p:ph type="subTitle" sz="quarter" idx="1"/>
          </p:nvPr>
        </p:nvSpPr>
        <p:spPr>
          <a:prstGeom prst="rect">
            <a:avLst/>
          </a:prstGeom>
        </p:spPr>
        <p:txBody>
          <a:bodyPr/>
          <a:lstStyle/>
          <a:p>
            <a:pPr defTabSz="537463">
              <a:defRPr sz="3404"/>
            </a:pPr>
            <a:r>
              <a:t>HTML 5. Base Elements.</a:t>
            </a:r>
          </a:p>
          <a:p>
            <a:pPr defTabSz="537463">
              <a:defRPr sz="3404"/>
            </a:pPr>
            <a:r>
              <a:t>Part 1</a:t>
            </a:r>
          </a:p>
        </p:txBody>
      </p:sp>
      <p:sp>
        <p:nvSpPr>
          <p:cNvPr id="121" name="SkillUp by Dobrea Vladislav"/>
          <p:cNvSpPr txBox="1"/>
          <p:nvPr/>
        </p:nvSpPr>
        <p:spPr>
          <a:xfrm>
            <a:off x="8805164" y="9167470"/>
            <a:ext cx="408127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SkillUp by Dobrea Vladislav</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Absolute vs Relative"/>
          <p:cNvSpPr txBox="1"/>
          <p:nvPr>
            <p:ph type="title"/>
          </p:nvPr>
        </p:nvSpPr>
        <p:spPr>
          <a:prstGeom prst="rect">
            <a:avLst/>
          </a:prstGeom>
        </p:spPr>
        <p:txBody>
          <a:bodyPr/>
          <a:lstStyle/>
          <a:p>
            <a:pPr/>
            <a:r>
              <a:t>Absolute vs Relative</a:t>
            </a:r>
          </a:p>
        </p:txBody>
      </p:sp>
      <p:sp>
        <p:nvSpPr>
          <p:cNvPr id="155" name="absolute URL: Points to a location defined by its absolute location on the web, including protocol and domain name. So for example, if an index.html page is uploaded to a directory called projects that sits inside the root of a web server, and the web site's domain is http://www.example.com, the page would be available at http://www.example.com/projects/index.html"/>
          <p:cNvSpPr txBox="1"/>
          <p:nvPr/>
        </p:nvSpPr>
        <p:spPr>
          <a:xfrm>
            <a:off x="1028898" y="2693882"/>
            <a:ext cx="8308281" cy="17750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1837" indent="-272137" algn="l" defTabSz="457200">
              <a:lnSpc>
                <a:spcPts val="3900"/>
              </a:lnSpc>
              <a:buClr>
                <a:srgbClr val="000000"/>
              </a:buClr>
              <a:buSzPct val="145000"/>
              <a:buFont typeface="Arial"/>
              <a:buChar char="•"/>
              <a:defRPr b="0" sz="1800">
                <a:solidFill>
                  <a:srgbClr val="333333"/>
                </a:solidFill>
                <a:latin typeface="Arial"/>
                <a:ea typeface="Arial"/>
                <a:cs typeface="Arial"/>
                <a:sym typeface="Arial"/>
              </a:defRPr>
            </a:pPr>
            <a:r>
              <a:rPr b="1"/>
              <a:t>absolute URL</a:t>
            </a:r>
            <a:r>
              <a:t>: Points to a location defined by its absolute location on the web, including </a:t>
            </a:r>
            <a:r>
              <a:rPr>
                <a:solidFill>
                  <a:srgbClr val="3D7E9A"/>
                </a:solidFill>
                <a:hlinkClick r:id="rId2" invalidUrl="" action="" tgtFrame="" tooltip="" history="1" highlightClick="0" endSnd="0"/>
              </a:rPr>
              <a:t>protocol</a:t>
            </a:r>
            <a:r>
              <a:t> and </a:t>
            </a:r>
            <a:r>
              <a:rPr>
                <a:solidFill>
                  <a:srgbClr val="3D7E9A"/>
                </a:solidFill>
                <a:hlinkClick r:id="rId3" invalidUrl="" action="" tgtFrame="" tooltip="" history="1" highlightClick="0" endSnd="0"/>
              </a:rPr>
              <a:t>domain name</a:t>
            </a:r>
            <a:r>
              <a:t>. So for example, if an </a:t>
            </a:r>
            <a:r>
              <a:rPr>
                <a:latin typeface="Courier"/>
                <a:ea typeface="Courier"/>
                <a:cs typeface="Courier"/>
                <a:sym typeface="Courier"/>
              </a:rPr>
              <a:t>index.html</a:t>
            </a:r>
            <a:r>
              <a:t> page is uploaded to a directory called </a:t>
            </a:r>
            <a:r>
              <a:rPr>
                <a:latin typeface="Courier"/>
                <a:ea typeface="Courier"/>
                <a:cs typeface="Courier"/>
                <a:sym typeface="Courier"/>
              </a:rPr>
              <a:t>projects</a:t>
            </a:r>
            <a:r>
              <a:t> that sits inside the root of a web server, and the web site's domain is </a:t>
            </a:r>
            <a:r>
              <a:rPr>
                <a:latin typeface="Courier"/>
                <a:ea typeface="Courier"/>
                <a:cs typeface="Courier"/>
                <a:sym typeface="Courier"/>
              </a:rPr>
              <a:t>http://www.example.com</a:t>
            </a:r>
            <a:r>
              <a:t>, the page would be available at </a:t>
            </a:r>
            <a:r>
              <a:rPr>
                <a:latin typeface="Courier"/>
                <a:ea typeface="Courier"/>
                <a:cs typeface="Courier"/>
                <a:sym typeface="Courier"/>
              </a:rPr>
              <a:t>http://www.example.com/projects/index.html</a:t>
            </a:r>
          </a:p>
        </p:txBody>
      </p:sp>
      <p:sp>
        <p:nvSpPr>
          <p:cNvPr id="156" name="relative URL: Points to a location that is relative to the file you are linking from"/>
          <p:cNvSpPr txBox="1"/>
          <p:nvPr/>
        </p:nvSpPr>
        <p:spPr>
          <a:xfrm>
            <a:off x="1050897" y="6220389"/>
            <a:ext cx="8442084" cy="360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11837" indent="-272137" algn="l" defTabSz="457200">
              <a:lnSpc>
                <a:spcPts val="3900"/>
              </a:lnSpc>
              <a:buClr>
                <a:srgbClr val="000000"/>
              </a:buClr>
              <a:buSzPct val="145000"/>
              <a:buFont typeface="Arial"/>
              <a:buChar char="•"/>
              <a:defRPr b="0" sz="1800">
                <a:solidFill>
                  <a:srgbClr val="333333"/>
                </a:solidFill>
                <a:latin typeface="Arial"/>
                <a:ea typeface="Arial"/>
                <a:cs typeface="Arial"/>
                <a:sym typeface="Arial"/>
              </a:defRPr>
            </a:pPr>
            <a:r>
              <a:rPr b="1"/>
              <a:t>relative URL</a:t>
            </a:r>
            <a:r>
              <a:t>: Points to a location that is </a:t>
            </a:r>
            <a:r>
              <a:rPr i="1"/>
              <a:t>relative</a:t>
            </a:r>
            <a:r>
              <a:t> to the file you are linking from</a:t>
            </a:r>
          </a:p>
        </p:txBody>
      </p:sp>
      <p:sp>
        <p:nvSpPr>
          <p:cNvPr id="157" name="&lt;p&gt;A link to my &lt;a href=&quot;../pdfs/project-brief.pdf&quot;&gt;project brief&lt;/a&gt;.&lt;/p&gt;"/>
          <p:cNvSpPr txBox="1"/>
          <p:nvPr/>
        </p:nvSpPr>
        <p:spPr>
          <a:xfrm>
            <a:off x="1169119" y="6822033"/>
            <a:ext cx="9622582" cy="3513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700"/>
              </a:lnSpc>
              <a:defRPr b="0" sz="1600">
                <a:solidFill>
                  <a:srgbClr val="0077AA"/>
                </a:solidFill>
                <a:latin typeface="Monaco"/>
                <a:ea typeface="Monaco"/>
                <a:cs typeface="Monaco"/>
                <a:sym typeface="Monaco"/>
              </a:defRPr>
            </a:pPr>
            <a:r>
              <a:rPr>
                <a:solidFill>
                  <a:srgbClr val="999999"/>
                </a:solidFill>
              </a:rPr>
              <a:t>&lt;</a:t>
            </a:r>
            <a:r>
              <a:rPr>
                <a:solidFill>
                  <a:srgbClr val="990055"/>
                </a:solidFill>
              </a:rPr>
              <a:t>p</a:t>
            </a:r>
            <a:r>
              <a:rPr>
                <a:solidFill>
                  <a:srgbClr val="999999"/>
                </a:solidFill>
              </a:rPr>
              <a:t>&gt;</a:t>
            </a:r>
            <a:r>
              <a:rPr>
                <a:solidFill>
                  <a:srgbClr val="333333"/>
                </a:solidFill>
              </a:rPr>
              <a:t>A link to my </a:t>
            </a:r>
            <a:r>
              <a:rPr>
                <a:solidFill>
                  <a:srgbClr val="999999"/>
                </a:solidFill>
              </a:rPr>
              <a:t>&lt;</a:t>
            </a:r>
            <a:r>
              <a:rPr>
                <a:solidFill>
                  <a:srgbClr val="990055"/>
                </a:solidFill>
              </a:rPr>
              <a:t>a </a:t>
            </a:r>
            <a:r>
              <a:rPr>
                <a:solidFill>
                  <a:srgbClr val="669900"/>
                </a:solidFill>
              </a:rPr>
              <a:t>href</a:t>
            </a:r>
            <a:r>
              <a:rPr>
                <a:solidFill>
                  <a:srgbClr val="999999"/>
                </a:solidFill>
              </a:rPr>
              <a:t>="</a:t>
            </a:r>
            <a:r>
              <a:t>../pdfs/project-brief.pdf</a:t>
            </a:r>
            <a:r>
              <a:rPr>
                <a:solidFill>
                  <a:srgbClr val="999999"/>
                </a:solidFill>
              </a:rPr>
              <a:t>"&gt;</a:t>
            </a:r>
            <a:r>
              <a:rPr>
                <a:solidFill>
                  <a:srgbClr val="333333"/>
                </a:solidFill>
              </a:rPr>
              <a:t>project brief</a:t>
            </a:r>
            <a:r>
              <a:rPr>
                <a:solidFill>
                  <a:srgbClr val="999999"/>
                </a:solidFill>
              </a:rPr>
              <a:t>&lt;/</a:t>
            </a:r>
            <a:r>
              <a:rPr>
                <a:solidFill>
                  <a:srgbClr val="990055"/>
                </a:solidFill>
              </a:rPr>
              <a:t>a</a:t>
            </a:r>
            <a:r>
              <a:rPr>
                <a:solidFill>
                  <a:srgbClr val="999999"/>
                </a:solidFill>
              </a:rPr>
              <a:t>&gt;</a:t>
            </a:r>
            <a:r>
              <a:rPr>
                <a:solidFill>
                  <a:srgbClr val="333333"/>
                </a:solidFill>
              </a:rPr>
              <a:t>.</a:t>
            </a:r>
            <a:r>
              <a:rPr>
                <a:solidFill>
                  <a:srgbClr val="999999"/>
                </a:solidFill>
              </a:rPr>
              <a:t>&lt;/</a:t>
            </a:r>
            <a:r>
              <a:rPr>
                <a:solidFill>
                  <a:srgbClr val="990055"/>
                </a:solidFill>
              </a:rPr>
              <a:t>p</a:t>
            </a:r>
            <a:r>
              <a:rPr>
                <a:solidFill>
                  <a:srgbClr val="999999"/>
                </a:solidFill>
              </a:rPr>
              <a:t>&gt;</a:t>
            </a:r>
          </a:p>
        </p:txBody>
      </p:sp>
      <p:sp>
        <p:nvSpPr>
          <p:cNvPr id="158" name="&lt;p&gt;A link to my &lt;a href=&quot;http://www.example.com/pdfs/project-brief.pdf&quot;&gt;project brief&lt;/a&gt;.&lt;/p&gt;"/>
          <p:cNvSpPr txBox="1"/>
          <p:nvPr/>
        </p:nvSpPr>
        <p:spPr>
          <a:xfrm>
            <a:off x="1156419" y="4749800"/>
            <a:ext cx="9127828"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900"/>
              </a:lnSpc>
              <a:defRPr b="0" sz="1600">
                <a:solidFill>
                  <a:srgbClr val="0077AA"/>
                </a:solidFill>
                <a:latin typeface="Monaco"/>
                <a:ea typeface="Monaco"/>
                <a:cs typeface="Monaco"/>
                <a:sym typeface="Monaco"/>
              </a:defRPr>
            </a:pPr>
            <a:r>
              <a:rPr>
                <a:solidFill>
                  <a:srgbClr val="999999"/>
                </a:solidFill>
              </a:rPr>
              <a:t>&lt;</a:t>
            </a:r>
            <a:r>
              <a:rPr>
                <a:solidFill>
                  <a:srgbClr val="990055"/>
                </a:solidFill>
              </a:rPr>
              <a:t>p</a:t>
            </a:r>
            <a:r>
              <a:rPr>
                <a:solidFill>
                  <a:srgbClr val="999999"/>
                </a:solidFill>
              </a:rPr>
              <a:t>&gt;</a:t>
            </a:r>
            <a:r>
              <a:rPr>
                <a:solidFill>
                  <a:srgbClr val="333333"/>
                </a:solidFill>
              </a:rPr>
              <a:t>A link to my </a:t>
            </a:r>
            <a:r>
              <a:rPr>
                <a:solidFill>
                  <a:srgbClr val="999999"/>
                </a:solidFill>
              </a:rPr>
              <a:t>&lt;</a:t>
            </a:r>
            <a:r>
              <a:rPr>
                <a:solidFill>
                  <a:srgbClr val="990055"/>
                </a:solidFill>
              </a:rPr>
              <a:t>a </a:t>
            </a:r>
            <a:r>
              <a:rPr>
                <a:solidFill>
                  <a:srgbClr val="669900"/>
                </a:solidFill>
              </a:rPr>
              <a:t>href</a:t>
            </a:r>
            <a:r>
              <a:rPr>
                <a:solidFill>
                  <a:srgbClr val="999999"/>
                </a:solidFill>
              </a:rPr>
              <a:t>="</a:t>
            </a:r>
            <a:r>
              <a:rPr sz="1800">
                <a:latin typeface="Courier"/>
                <a:ea typeface="Courier"/>
                <a:cs typeface="Courier"/>
                <a:sym typeface="Courier"/>
              </a:rPr>
              <a:t>http://www.example.com/pdfs</a:t>
            </a:r>
            <a:r>
              <a:t>/project-brief.pdf</a:t>
            </a:r>
            <a:r>
              <a:rPr>
                <a:solidFill>
                  <a:srgbClr val="999999"/>
                </a:solidFill>
              </a:rPr>
              <a:t>"&gt;</a:t>
            </a:r>
            <a:r>
              <a:rPr>
                <a:solidFill>
                  <a:srgbClr val="333333"/>
                </a:solidFill>
              </a:rPr>
              <a:t>project brief</a:t>
            </a:r>
            <a:r>
              <a:rPr>
                <a:solidFill>
                  <a:srgbClr val="999999"/>
                </a:solidFill>
              </a:rPr>
              <a:t>&lt;/</a:t>
            </a:r>
            <a:r>
              <a:rPr>
                <a:solidFill>
                  <a:srgbClr val="990055"/>
                </a:solidFill>
              </a:rPr>
              <a:t>a</a:t>
            </a:r>
            <a:r>
              <a:rPr>
                <a:solidFill>
                  <a:srgbClr val="999999"/>
                </a:solidFill>
              </a:rPr>
              <a:t>&gt;</a:t>
            </a:r>
            <a:r>
              <a:rPr>
                <a:solidFill>
                  <a:srgbClr val="333333"/>
                </a:solidFill>
              </a:rPr>
              <a:t>.</a:t>
            </a:r>
            <a:r>
              <a:rPr>
                <a:solidFill>
                  <a:srgbClr val="999999"/>
                </a:solidFill>
              </a:rPr>
              <a:t>&lt;/</a:t>
            </a:r>
            <a:r>
              <a:rPr>
                <a:solidFill>
                  <a:srgbClr val="990055"/>
                </a:solidFill>
              </a:rPr>
              <a:t>p</a:t>
            </a:r>
            <a:r>
              <a:rPr>
                <a:solidFill>
                  <a:srgbClr val="999999"/>
                </a:solidFill>
              </a:rPr>
              <a:t>&gt;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Images on the web"/>
          <p:cNvSpPr txBox="1"/>
          <p:nvPr>
            <p:ph type="title"/>
          </p:nvPr>
        </p:nvSpPr>
        <p:spPr>
          <a:prstGeom prst="rect">
            <a:avLst/>
          </a:prstGeom>
        </p:spPr>
        <p:txBody>
          <a:bodyPr/>
          <a:lstStyle/>
          <a:p>
            <a:pPr/>
            <a:r>
              <a:t>Images on the web</a:t>
            </a:r>
          </a:p>
        </p:txBody>
      </p:sp>
      <p:sp>
        <p:nvSpPr>
          <p:cNvPr id="161" name="In order to put a simple image on a webpage, we use the &lt;img&gt; element. This is an empty element (meaning that it has no text content or closing tag) that requires a minimum of one attribute to be useful — src (sometimes spoken as its full title, source)."/>
          <p:cNvSpPr txBox="1"/>
          <p:nvPr/>
        </p:nvSpPr>
        <p:spPr>
          <a:xfrm>
            <a:off x="2185739" y="2942660"/>
            <a:ext cx="8633322" cy="12012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900"/>
              </a:lnSpc>
              <a:defRPr b="0" sz="1800">
                <a:solidFill>
                  <a:srgbClr val="333333"/>
                </a:solidFill>
                <a:latin typeface="Arial"/>
                <a:ea typeface="Arial"/>
                <a:cs typeface="Arial"/>
                <a:sym typeface="Arial"/>
              </a:defRPr>
            </a:pPr>
            <a:r>
              <a:t>In order to put a simple image on a webpage, we use the </a:t>
            </a:r>
            <a:r>
              <a:rPr>
                <a:solidFill>
                  <a:srgbClr val="3D7E9A"/>
                </a:solidFill>
                <a:latin typeface="Courier"/>
                <a:ea typeface="Courier"/>
                <a:cs typeface="Courier"/>
                <a:sym typeface="Courier"/>
                <a:hlinkClick r:id="rId2" invalidUrl="" action="" tgtFrame="" tooltip="" history="1" highlightClick="0" endSnd="0"/>
              </a:rPr>
              <a:t>&lt;img&gt;</a:t>
            </a:r>
            <a:r>
              <a:t> element. This is an </a:t>
            </a:r>
            <a:r>
              <a:rPr>
                <a:solidFill>
                  <a:srgbClr val="3D7E9A"/>
                </a:solidFill>
                <a:hlinkClick r:id="rId3" invalidUrl="" action="" tgtFrame="" tooltip="" history="1" highlightClick="0" endSnd="0"/>
              </a:rPr>
              <a:t>empty element</a:t>
            </a:r>
            <a:r>
              <a:t> (meaning that it has no text content or closing tag) that requires a minimum of one attribute to be useful — </a:t>
            </a:r>
            <a:r>
              <a:rPr>
                <a:latin typeface="Courier"/>
                <a:ea typeface="Courier"/>
                <a:cs typeface="Courier"/>
                <a:sym typeface="Courier"/>
              </a:rPr>
              <a:t>src</a:t>
            </a:r>
            <a:r>
              <a:t> (sometimes spoken as its full title, </a:t>
            </a:r>
            <a:r>
              <a:rPr i="1"/>
              <a:t>source</a:t>
            </a:r>
            <a:r>
              <a:t>).</a:t>
            </a:r>
          </a:p>
        </p:txBody>
      </p:sp>
      <p:sp>
        <p:nvSpPr>
          <p:cNvPr id="162" name="The src attribute contains a path pointing to the image you want to embed in the page, which can be a relative or absolute URL, in the same way as href attribute values in &lt;a&gt; elements."/>
          <p:cNvSpPr txBox="1"/>
          <p:nvPr/>
        </p:nvSpPr>
        <p:spPr>
          <a:xfrm>
            <a:off x="2185739" y="5263021"/>
            <a:ext cx="8633322" cy="9547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900"/>
              </a:lnSpc>
              <a:defRPr b="0" sz="1800">
                <a:solidFill>
                  <a:srgbClr val="333333"/>
                </a:solidFill>
                <a:latin typeface="Arial"/>
                <a:ea typeface="Arial"/>
                <a:cs typeface="Arial"/>
                <a:sym typeface="Arial"/>
              </a:defRPr>
            </a:pPr>
            <a:r>
              <a:t> The </a:t>
            </a:r>
            <a:r>
              <a:rPr>
                <a:latin typeface="Courier"/>
                <a:ea typeface="Courier"/>
                <a:cs typeface="Courier"/>
                <a:sym typeface="Courier"/>
              </a:rPr>
              <a:t>src</a:t>
            </a:r>
            <a:r>
              <a:t> attribute contains a path pointing to the image you want to embed in the page, which can be a relative or absolute URL, in the same way as </a:t>
            </a:r>
            <a:r>
              <a:rPr>
                <a:latin typeface="Courier"/>
                <a:ea typeface="Courier"/>
                <a:cs typeface="Courier"/>
                <a:sym typeface="Courier"/>
              </a:rPr>
              <a:t>href</a:t>
            </a:r>
            <a:r>
              <a:t> attribute values in </a:t>
            </a:r>
            <a:r>
              <a:rPr>
                <a:solidFill>
                  <a:srgbClr val="3D7E9A"/>
                </a:solidFill>
                <a:latin typeface="Courier"/>
                <a:ea typeface="Courier"/>
                <a:cs typeface="Courier"/>
                <a:sym typeface="Courier"/>
                <a:hlinkClick r:id="rId4" invalidUrl="" action="" tgtFrame="" tooltip="" history="1" highlightClick="0" endSnd="0"/>
              </a:rPr>
              <a:t>&lt;a&gt;</a:t>
            </a:r>
            <a:r>
              <a:t> elements.</a:t>
            </a:r>
          </a:p>
        </p:txBody>
      </p:sp>
      <p:sp>
        <p:nvSpPr>
          <p:cNvPr id="163" name="!Important: Don’t forget to add alt attribute"/>
          <p:cNvSpPr txBox="1"/>
          <p:nvPr/>
        </p:nvSpPr>
        <p:spPr>
          <a:xfrm>
            <a:off x="3390239" y="7336860"/>
            <a:ext cx="6224322" cy="4625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!Important: </a:t>
            </a:r>
            <a:r>
              <a:rPr b="0"/>
              <a:t>Don’t forget to add</a:t>
            </a:r>
            <a:r>
              <a:t> alt attribute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ext formating"/>
          <p:cNvSpPr txBox="1"/>
          <p:nvPr>
            <p:ph type="title"/>
          </p:nvPr>
        </p:nvSpPr>
        <p:spPr>
          <a:prstGeom prst="rect">
            <a:avLst/>
          </a:prstGeom>
        </p:spPr>
        <p:txBody>
          <a:bodyPr/>
          <a:lstStyle/>
          <a:p>
            <a:pPr/>
            <a:r>
              <a:t>Text formating</a:t>
            </a:r>
          </a:p>
        </p:txBody>
      </p:sp>
      <p:sp>
        <p:nvSpPr>
          <p:cNvPr id="166" name="Emphasis and Importance:…"/>
          <p:cNvSpPr txBox="1"/>
          <p:nvPr/>
        </p:nvSpPr>
        <p:spPr>
          <a:xfrm>
            <a:off x="3210179" y="3245434"/>
            <a:ext cx="6584443" cy="15609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50000"/>
              </a:lnSpc>
            </a:pPr>
            <a:r>
              <a:t>Emphasis and Importance:</a:t>
            </a:r>
          </a:p>
          <a:p>
            <a:pPr marL="476250" indent="-476250" algn="l">
              <a:lnSpc>
                <a:spcPct val="150000"/>
              </a:lnSpc>
              <a:buSzPct val="100000"/>
              <a:buAutoNum type="arabicPeriod" startAt="1"/>
            </a:pPr>
            <a:r>
              <a:t>&lt;em&gt; - </a:t>
            </a:r>
            <a:r>
              <a:rPr b="0"/>
              <a:t>in HTML we use it to emphasis text</a:t>
            </a:r>
          </a:p>
          <a:p>
            <a:pPr marL="476250" indent="-476250" algn="l">
              <a:lnSpc>
                <a:spcPct val="150000"/>
              </a:lnSpc>
              <a:buSzPct val="100000"/>
              <a:buAutoNum type="arabicPeriod" startAt="1"/>
            </a:pPr>
            <a:r>
              <a:t>&lt;strong&gt; - </a:t>
            </a:r>
            <a:r>
              <a:rPr b="0"/>
              <a:t>We use it to make text bold</a:t>
            </a:r>
          </a:p>
        </p:txBody>
      </p:sp>
      <p:sp>
        <p:nvSpPr>
          <p:cNvPr id="167" name="Additional formatting elements:…"/>
          <p:cNvSpPr txBox="1"/>
          <p:nvPr/>
        </p:nvSpPr>
        <p:spPr>
          <a:xfrm>
            <a:off x="3157931" y="5638799"/>
            <a:ext cx="7772096" cy="15609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50000"/>
              </a:lnSpc>
            </a:pPr>
            <a:r>
              <a:t>Additional formatting elements: </a:t>
            </a:r>
          </a:p>
          <a:p>
            <a:pPr algn="l">
              <a:lnSpc>
                <a:spcPct val="150000"/>
              </a:lnSpc>
            </a:pPr>
            <a:r>
              <a:t>1.  &lt;dl&gt;, &lt;dt&gt;, &lt;dd&gt; - </a:t>
            </a:r>
            <a:r>
              <a:rPr b="0"/>
              <a:t>Definition Lists </a:t>
            </a:r>
          </a:p>
          <a:p>
            <a:pPr algn="l">
              <a:lnSpc>
                <a:spcPct val="150000"/>
              </a:lnSpc>
            </a:pPr>
            <a:r>
              <a:t>2.  &lt;q&gt;, &lt;blockquote&gt; - </a:t>
            </a:r>
            <a:r>
              <a:rPr b="0"/>
              <a:t>Block level or Inline</a:t>
            </a:r>
            <a:r>
              <a:t> </a:t>
            </a:r>
            <a:r>
              <a:rPr b="0"/>
              <a:t>Quotations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References"/>
          <p:cNvSpPr txBox="1"/>
          <p:nvPr>
            <p:ph type="title"/>
          </p:nvPr>
        </p:nvSpPr>
        <p:spPr>
          <a:prstGeom prst="rect">
            <a:avLst/>
          </a:prstGeom>
        </p:spPr>
        <p:txBody>
          <a:bodyPr/>
          <a:lstStyle/>
          <a:p>
            <a:pPr/>
            <a:r>
              <a:t>References</a:t>
            </a:r>
          </a:p>
        </p:txBody>
      </p:sp>
      <p:sp>
        <p:nvSpPr>
          <p:cNvPr id="170" name="Text Formatting Fundamentals - https://developer.mozilla.org/en-US/docs/Learn/HTML/Introduction_to_HTML/HTML_text_fundamentals…"/>
          <p:cNvSpPr txBox="1"/>
          <p:nvPr/>
        </p:nvSpPr>
        <p:spPr>
          <a:xfrm>
            <a:off x="1053182" y="2378264"/>
            <a:ext cx="10898436" cy="19998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9165" indent="-249465" algn="l" defTabSz="457200">
              <a:spcBef>
                <a:spcPts val="1400"/>
              </a:spcBef>
              <a:buClr>
                <a:srgbClr val="000000"/>
              </a:buClr>
              <a:buSzPct val="145000"/>
              <a:buFont typeface="Arial"/>
              <a:buChar char="•"/>
              <a:defRPr b="0" sz="1466">
                <a:latin typeface="Arial"/>
                <a:ea typeface="Arial"/>
                <a:cs typeface="Arial"/>
                <a:sym typeface="Arial"/>
              </a:defRPr>
            </a:pPr>
            <a:r>
              <a:t>Text Formatting Fundamentals - </a:t>
            </a:r>
            <a:r>
              <a:rPr u="sng">
                <a:hlinkClick r:id="rId2" invalidUrl="" action="" tgtFrame="" tooltip="" history="1" highlightClick="0" endSnd="0"/>
              </a:rPr>
              <a:t>https://developer.mozilla.org/en-US/docs/Learn/HTML/Introduction_to_HTML/HTML_text_fundamentals</a:t>
            </a:r>
          </a:p>
          <a:p>
            <a:pPr marL="389165" indent="-249465" algn="l" defTabSz="457200">
              <a:spcBef>
                <a:spcPts val="1400"/>
              </a:spcBef>
              <a:buClr>
                <a:srgbClr val="000000"/>
              </a:buClr>
              <a:buSzPct val="145000"/>
              <a:buFont typeface="Arial"/>
              <a:buChar char="•"/>
              <a:defRPr b="0" sz="1466">
                <a:latin typeface="Arial"/>
                <a:ea typeface="Arial"/>
                <a:cs typeface="Arial"/>
                <a:sym typeface="Arial"/>
              </a:defRPr>
            </a:pPr>
            <a:r>
              <a:t>Advanced text formatting - </a:t>
            </a:r>
            <a:r>
              <a:rPr sz="1766" u="sng">
                <a:hlinkClick r:id="rId3" invalidUrl="" action="" tgtFrame="" tooltip="" history="1" highlightClick="0" endSnd="0"/>
              </a:rPr>
              <a:t>https://developer.mozilla.org/en-US/docs/Learn/HTML/Introduction_to_HTML/Advanced_text_formatting</a:t>
            </a:r>
          </a:p>
          <a:p>
            <a:pPr marL="389165" indent="-249465" algn="l" defTabSz="457200">
              <a:spcBef>
                <a:spcPts val="1400"/>
              </a:spcBef>
              <a:buClr>
                <a:srgbClr val="000000"/>
              </a:buClr>
              <a:buSzPct val="145000"/>
              <a:buFont typeface="Arial"/>
              <a:buChar char="•"/>
              <a:defRPr b="0" sz="1466">
                <a:latin typeface="Arial"/>
                <a:ea typeface="Arial"/>
                <a:cs typeface="Arial"/>
                <a:sym typeface="Arial"/>
              </a:defRPr>
            </a:pPr>
            <a:r>
              <a:t>Hyperlinks - </a:t>
            </a:r>
            <a:r>
              <a:rPr u="sng">
                <a:hlinkClick r:id="rId3" invalidUrl="" action="" tgtFrame="" tooltip="" history="1" highlightClick="0" endSnd="0"/>
              </a:rPr>
              <a:t>https://developer.mozilla.org/en-US/docs/Learn/HTML/Introduction_to_HTML/Advanced_text_formatting</a:t>
            </a:r>
          </a:p>
          <a:p>
            <a:pPr marL="389165" indent="-249465" algn="l" defTabSz="457200">
              <a:spcBef>
                <a:spcPts val="1400"/>
              </a:spcBef>
              <a:buClr>
                <a:srgbClr val="000000"/>
              </a:buClr>
              <a:buSzPct val="145000"/>
              <a:buFont typeface="Arial"/>
              <a:buChar char="•"/>
              <a:defRPr b="0" sz="1466">
                <a:latin typeface="Arial"/>
                <a:ea typeface="Arial"/>
                <a:cs typeface="Arial"/>
                <a:sym typeface="Arial"/>
              </a:defRPr>
            </a:pPr>
            <a:r>
              <a:t>Images - </a:t>
            </a:r>
            <a:r>
              <a:rPr u="sng">
                <a:hlinkClick r:id="rId4" invalidUrl="" action="" tgtFrame="" tooltip="" history="1" highlightClick="0" endSnd="0"/>
              </a:rPr>
              <a:t>https://developer.mozilla.org/en-US/docs/Learn/HTML/Multimedia_and_embedding/Images_in_HTML</a:t>
            </a:r>
          </a:p>
        </p:txBody>
      </p:sp>
      <p:sp>
        <p:nvSpPr>
          <p:cNvPr id="171" name="Recommended online resources…"/>
          <p:cNvSpPr txBox="1"/>
          <p:nvPr/>
        </p:nvSpPr>
        <p:spPr>
          <a:xfrm>
            <a:off x="786993" y="5132019"/>
            <a:ext cx="11784128" cy="21057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50000"/>
              </a:lnSpc>
            </a:pPr>
            <a:r>
              <a:t>Recommended online resources</a:t>
            </a:r>
          </a:p>
          <a:p>
            <a:pPr lvl="1" marL="1111250" indent="-476250" algn="l">
              <a:lnSpc>
                <a:spcPct val="150000"/>
              </a:lnSpc>
              <a:buSzPct val="100000"/>
              <a:buAutoNum type="arabicPeriod" startAt="1"/>
              <a:defRPr b="0"/>
            </a:pPr>
            <a:r>
              <a:rPr u="sng">
                <a:hlinkClick r:id="rId5" invalidUrl="" action="" tgtFrame="" tooltip="" history="1" highlightClick="0" endSnd="0"/>
              </a:rPr>
              <a:t>https://www.geeksforgeeks.org/html-introduction/</a:t>
            </a:r>
          </a:p>
          <a:p>
            <a:pPr lvl="1" marL="1111250" indent="-476250" algn="l">
              <a:lnSpc>
                <a:spcPct val="150000"/>
              </a:lnSpc>
              <a:buSzPct val="100000"/>
              <a:buAutoNum type="arabicPeriod" startAt="1"/>
              <a:defRPr b="0"/>
            </a:pPr>
            <a:r>
              <a:rPr u="sng">
                <a:hlinkClick r:id="rId6" invalidUrl="" action="" tgtFrame="" tooltip="" history="1" highlightClick="0" endSnd="0"/>
              </a:rPr>
              <a:t>https://www.w3schools.com/html/html_intro.asp</a:t>
            </a:r>
          </a:p>
          <a:p>
            <a:pPr lvl="1" marL="1111250" indent="-476250" algn="l">
              <a:lnSpc>
                <a:spcPct val="150000"/>
              </a:lnSpc>
              <a:buSzPct val="100000"/>
              <a:buAutoNum type="arabicPeriod" startAt="1"/>
              <a:defRPr b="0"/>
            </a:pPr>
            <a:r>
              <a:rPr u="sng">
                <a:hlinkClick r:id="rId7" invalidUrl="" action="" tgtFrame="" tooltip="" history="1" highlightClick="0" endSnd="0"/>
              </a:rPr>
              <a:t>https://developer.mozilla.org/en-US/docs/Learn/HTML/Introduction_to_HTML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Homework"/>
          <p:cNvSpPr txBox="1"/>
          <p:nvPr>
            <p:ph type="title"/>
          </p:nvPr>
        </p:nvSpPr>
        <p:spPr>
          <a:prstGeom prst="rect">
            <a:avLst/>
          </a:prstGeom>
        </p:spPr>
        <p:txBody>
          <a:bodyPr/>
          <a:lstStyle/>
          <a:p>
            <a:pPr/>
            <a:r>
              <a:t>Homework</a:t>
            </a:r>
          </a:p>
        </p:txBody>
      </p:sp>
      <p:sp>
        <p:nvSpPr>
          <p:cNvPr id="174" name="Follow this link to get text of letter…"/>
          <p:cNvSpPr txBox="1"/>
          <p:nvPr/>
        </p:nvSpPr>
        <p:spPr>
          <a:xfrm>
            <a:off x="2135084" y="2542086"/>
            <a:ext cx="9935022" cy="26531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76250" indent="-476250" algn="l">
              <a:lnSpc>
                <a:spcPct val="150000"/>
              </a:lnSpc>
              <a:buSzPct val="100000"/>
              <a:buAutoNum type="arabicPeriod" startAt="1"/>
            </a:pPr>
            <a:r>
              <a:t>Follow this </a:t>
            </a:r>
            <a:r>
              <a:rPr u="sng">
                <a:hlinkClick r:id="rId2" invalidUrl="" action="" tgtFrame="" tooltip="" history="1" highlightClick="0" endSnd="0"/>
              </a:rPr>
              <a:t>link</a:t>
            </a:r>
            <a:r>
              <a:t> to get text of letter</a:t>
            </a:r>
          </a:p>
          <a:p>
            <a:pPr marL="476250" indent="-476250" algn="l">
              <a:lnSpc>
                <a:spcPct val="150000"/>
              </a:lnSpc>
              <a:buSzPct val="100000"/>
              <a:buAutoNum type="arabicPeriod" startAt="1"/>
            </a:pPr>
            <a:r>
              <a:t>Create index.html file with basic template</a:t>
            </a:r>
          </a:p>
          <a:p>
            <a:pPr marL="476250" indent="-476250" algn="l">
              <a:lnSpc>
                <a:spcPct val="150000"/>
              </a:lnSpc>
              <a:buSzPct val="100000"/>
              <a:buAutoNum type="arabicPeriod" startAt="1"/>
            </a:pPr>
            <a:r>
              <a:t>Add the following css from this </a:t>
            </a:r>
            <a:r>
              <a:rPr u="sng">
                <a:hlinkClick r:id="rId3" invalidUrl="" action="" tgtFrame="" tooltip="" history="1" highlightClick="0" endSnd="0"/>
              </a:rPr>
              <a:t>link</a:t>
            </a:r>
          </a:p>
          <a:p>
            <a:pPr marL="476250" indent="-476250" algn="l">
              <a:lnSpc>
                <a:spcPct val="150000"/>
              </a:lnSpc>
              <a:buSzPct val="100000"/>
              <a:buAutoNum type="arabicPeriod" startAt="1"/>
            </a:pPr>
            <a:r>
              <a:t>Add required markup to match image, if you can’t open it from  presentation, open with this </a:t>
            </a:r>
            <a:r>
              <a:rPr u="sng">
                <a:hlinkClick r:id="rId4" invalidUrl="" action="" tgtFrame="" tooltip="" history="1" highlightClick="0" endSnd="0"/>
              </a:rPr>
              <a:t>link</a:t>
            </a:r>
          </a:p>
        </p:txBody>
      </p:sp>
      <p:pic>
        <p:nvPicPr>
          <p:cNvPr id="175" name="Letter screengrab 2.png" descr="Letter screengrab 2.png"/>
          <p:cNvPicPr>
            <a:picLocks noChangeAspect="1"/>
          </p:cNvPicPr>
          <p:nvPr/>
        </p:nvPicPr>
        <p:blipFill>
          <a:blip r:embed="rId5">
            <a:extLst/>
          </a:blip>
          <a:srcRect l="0" t="0" r="0" b="0"/>
          <a:stretch>
            <a:fillRect/>
          </a:stretch>
        </p:blipFill>
        <p:spPr>
          <a:xfrm>
            <a:off x="1074250" y="6607049"/>
            <a:ext cx="1054842" cy="2105152"/>
          </a:xfrm>
          <a:prstGeom prst="rect">
            <a:avLst/>
          </a:prstGeom>
          <a:ln w="12700">
            <a:miter lim="400000"/>
          </a:ln>
        </p:spPr>
      </p:pic>
      <p:sp>
        <p:nvSpPr>
          <p:cNvPr id="176" name="Line"/>
          <p:cNvSpPr/>
          <p:nvPr/>
        </p:nvSpPr>
        <p:spPr>
          <a:xfrm flipH="1">
            <a:off x="2486232" y="7561659"/>
            <a:ext cx="1348919" cy="1"/>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7" name="It should be downloadable and resizable"/>
          <p:cNvSpPr txBox="1"/>
          <p:nvPr/>
        </p:nvSpPr>
        <p:spPr>
          <a:xfrm>
            <a:off x="4122565" y="7331130"/>
            <a:ext cx="596006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It should be downloadable and resizable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tep by step guide"/>
          <p:cNvSpPr txBox="1"/>
          <p:nvPr>
            <p:ph type="title"/>
          </p:nvPr>
        </p:nvSpPr>
        <p:spPr>
          <a:xfrm>
            <a:off x="952500" y="50800"/>
            <a:ext cx="11099800" cy="2159000"/>
          </a:xfrm>
          <a:prstGeom prst="rect">
            <a:avLst/>
          </a:prstGeom>
        </p:spPr>
        <p:txBody>
          <a:bodyPr/>
          <a:lstStyle/>
          <a:p>
            <a:pPr/>
            <a:r>
              <a:t>Step by step guide</a:t>
            </a:r>
          </a:p>
        </p:txBody>
      </p:sp>
      <p:sp>
        <p:nvSpPr>
          <p:cNvPr id="180" name="Markup from source the source file, a letter, that should match following image…"/>
          <p:cNvSpPr txBox="1"/>
          <p:nvPr/>
        </p:nvSpPr>
        <p:spPr>
          <a:xfrm>
            <a:off x="800819" y="2028676"/>
            <a:ext cx="11403162" cy="7220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700"/>
              </a:lnSpc>
              <a:spcBef>
                <a:spcPts val="2400"/>
              </a:spcBef>
              <a:defRPr b="0" sz="1600">
                <a:solidFill>
                  <a:srgbClr val="333333"/>
                </a:solidFill>
                <a:latin typeface="Arial"/>
                <a:ea typeface="Arial"/>
                <a:cs typeface="Arial"/>
                <a:sym typeface="Arial"/>
              </a:defRPr>
            </a:pPr>
            <a:r>
              <a:t>Markup from source the source file, a letter, that should match following image</a:t>
            </a:r>
          </a:p>
          <a:p>
            <a:pPr algn="l" defTabSz="457200">
              <a:lnSpc>
                <a:spcPts val="3700"/>
              </a:lnSpc>
              <a:spcBef>
                <a:spcPts val="2400"/>
              </a:spcBef>
              <a:defRPr b="0" sz="1600">
                <a:solidFill>
                  <a:srgbClr val="333333"/>
                </a:solidFill>
                <a:latin typeface="Arial"/>
                <a:ea typeface="Arial"/>
                <a:cs typeface="Arial"/>
                <a:sym typeface="Arial"/>
              </a:defRPr>
            </a:pPr>
            <a:r>
              <a:t>Block/structural semantics:</a:t>
            </a:r>
          </a:p>
          <a:p>
            <a:pPr marL="457200" indent="-317500" algn="l" defTabSz="457200">
              <a:lnSpc>
                <a:spcPts val="3700"/>
              </a:lnSpc>
              <a:spcBef>
                <a:spcPts val="600"/>
              </a:spcBef>
              <a:buClr>
                <a:srgbClr val="333333"/>
              </a:buClr>
              <a:buSzPct val="145000"/>
              <a:buFont typeface="Arial"/>
              <a:buChar char="•"/>
              <a:defRPr b="0" sz="1600">
                <a:solidFill>
                  <a:srgbClr val="333333"/>
                </a:solidFill>
                <a:latin typeface="Arial"/>
                <a:ea typeface="Arial"/>
                <a:cs typeface="Arial"/>
                <a:sym typeface="Arial"/>
              </a:defRPr>
            </a:pPr>
            <a:r>
              <a:t>You should structure the overall document with an appropriate structure including doctype, and </a:t>
            </a:r>
            <a:r>
              <a:rPr>
                <a:solidFill>
                  <a:srgbClr val="3D7E9A"/>
                </a:solidFill>
                <a:latin typeface="Courier"/>
                <a:ea typeface="Courier"/>
                <a:cs typeface="Courier"/>
                <a:sym typeface="Courier"/>
                <a:hlinkClick r:id="rId2" invalidUrl="" action="" tgtFrame="" tooltip="" history="1" highlightClick="0" endSnd="0"/>
              </a:rPr>
              <a:t>&lt;html&gt;</a:t>
            </a:r>
            <a:r>
              <a:t>, </a:t>
            </a:r>
            <a:r>
              <a:rPr>
                <a:solidFill>
                  <a:srgbClr val="3D7E9A"/>
                </a:solidFill>
                <a:latin typeface="Courier"/>
                <a:ea typeface="Courier"/>
                <a:cs typeface="Courier"/>
                <a:sym typeface="Courier"/>
                <a:hlinkClick r:id="rId3" invalidUrl="" action="" tgtFrame="" tooltip="" history="1" highlightClick="0" endSnd="0"/>
              </a:rPr>
              <a:t>&lt;head&gt;</a:t>
            </a:r>
            <a:r>
              <a:t> and </a:t>
            </a:r>
            <a:r>
              <a:rPr>
                <a:solidFill>
                  <a:srgbClr val="3D7E9A"/>
                </a:solidFill>
                <a:latin typeface="Courier"/>
                <a:ea typeface="Courier"/>
                <a:cs typeface="Courier"/>
                <a:sym typeface="Courier"/>
                <a:hlinkClick r:id="rId4" invalidUrl="" action="" tgtFrame="" tooltip="" history="1" highlightClick="0" endSnd="0"/>
              </a:rPr>
              <a:t>&lt;body&gt;</a:t>
            </a:r>
            <a:r>
              <a:t> elements.</a:t>
            </a:r>
          </a:p>
          <a:p>
            <a:pPr marL="457200" indent="-317500" algn="l" defTabSz="457200">
              <a:lnSpc>
                <a:spcPts val="3700"/>
              </a:lnSpc>
              <a:spcBef>
                <a:spcPts val="600"/>
              </a:spcBef>
              <a:buClr>
                <a:srgbClr val="333333"/>
              </a:buClr>
              <a:buSzPct val="145000"/>
              <a:buFont typeface="Arial"/>
              <a:buChar char="•"/>
              <a:defRPr b="0" sz="1600">
                <a:solidFill>
                  <a:srgbClr val="333333"/>
                </a:solidFill>
                <a:latin typeface="Arial"/>
                <a:ea typeface="Arial"/>
                <a:cs typeface="Arial"/>
                <a:sym typeface="Arial"/>
              </a:defRPr>
            </a:pPr>
            <a:r>
              <a:t>The letter in general should be marked up with a structure of paragraphs and headings, with the exception of the below points. There is one top level heading (the "Re:" line) and three second level headings.</a:t>
            </a:r>
          </a:p>
          <a:p>
            <a:pPr marL="457200" indent="-317500" algn="l" defTabSz="457200">
              <a:lnSpc>
                <a:spcPts val="3700"/>
              </a:lnSpc>
              <a:spcBef>
                <a:spcPts val="600"/>
              </a:spcBef>
              <a:buClr>
                <a:srgbClr val="333333"/>
              </a:buClr>
              <a:buSzPct val="145000"/>
              <a:buFont typeface="Arial"/>
              <a:buChar char="•"/>
              <a:defRPr b="0" sz="1600">
                <a:solidFill>
                  <a:srgbClr val="333333"/>
                </a:solidFill>
                <a:latin typeface="Arial"/>
                <a:ea typeface="Arial"/>
                <a:cs typeface="Arial"/>
                <a:sym typeface="Arial"/>
              </a:defRPr>
            </a:pPr>
            <a:r>
              <a:t>The semester start dates, study subjects and exotic dances should be marked up using an appropriate list type.</a:t>
            </a:r>
          </a:p>
          <a:p>
            <a:pPr marL="457200" indent="-317500" algn="l" defTabSz="457200">
              <a:lnSpc>
                <a:spcPts val="3700"/>
              </a:lnSpc>
              <a:spcBef>
                <a:spcPts val="600"/>
              </a:spcBef>
              <a:buClr>
                <a:srgbClr val="333333"/>
              </a:buClr>
              <a:buSzPct val="145000"/>
              <a:buFont typeface="Arial"/>
              <a:buChar char="•"/>
              <a:defRPr b="0" sz="1600">
                <a:solidFill>
                  <a:srgbClr val="333333"/>
                </a:solidFill>
                <a:latin typeface="Arial"/>
                <a:ea typeface="Arial"/>
                <a:cs typeface="Arial"/>
                <a:sym typeface="Arial"/>
              </a:defRPr>
            </a:pPr>
            <a:r>
              <a:t>The two addresses should be put inside </a:t>
            </a:r>
            <a:r>
              <a:rPr>
                <a:solidFill>
                  <a:srgbClr val="3D7E9A"/>
                </a:solidFill>
                <a:latin typeface="Courier"/>
                <a:ea typeface="Courier"/>
                <a:cs typeface="Courier"/>
                <a:sym typeface="Courier"/>
                <a:hlinkClick r:id="rId5" invalidUrl="" action="" tgtFrame="" tooltip="" history="1" highlightClick="0" endSnd="0"/>
              </a:rPr>
              <a:t>&lt;address&gt;</a:t>
            </a:r>
            <a:r>
              <a:t> elements. Each line of the address should sit on a new line, but not be in a new paragraph.</a:t>
            </a:r>
          </a:p>
          <a:p>
            <a:pPr algn="l" defTabSz="457200">
              <a:lnSpc>
                <a:spcPts val="3700"/>
              </a:lnSpc>
              <a:spcBef>
                <a:spcPts val="2400"/>
              </a:spcBef>
              <a:defRPr b="0" sz="1600">
                <a:solidFill>
                  <a:srgbClr val="333333"/>
                </a:solidFill>
                <a:latin typeface="Arial"/>
                <a:ea typeface="Arial"/>
                <a:cs typeface="Arial"/>
                <a:sym typeface="Arial"/>
              </a:defRPr>
            </a:pPr>
            <a:r>
              <a:t>Inline semantics:</a:t>
            </a:r>
          </a:p>
          <a:p>
            <a:pPr marL="457200" indent="-317500" algn="l" defTabSz="457200">
              <a:lnSpc>
                <a:spcPts val="3700"/>
              </a:lnSpc>
              <a:spcBef>
                <a:spcPts val="600"/>
              </a:spcBef>
              <a:buClr>
                <a:srgbClr val="333333"/>
              </a:buClr>
              <a:buSzPct val="145000"/>
              <a:buFont typeface="Arial"/>
              <a:buChar char="•"/>
              <a:defRPr b="0" sz="1600">
                <a:solidFill>
                  <a:srgbClr val="333333"/>
                </a:solidFill>
                <a:latin typeface="Arial"/>
                <a:ea typeface="Arial"/>
                <a:cs typeface="Arial"/>
                <a:sym typeface="Arial"/>
              </a:defRPr>
            </a:pPr>
            <a:r>
              <a:t>The names of the sender and receiver (and "Tel" and "Email") should be marked up with strong importance.</a:t>
            </a:r>
          </a:p>
          <a:p>
            <a:pPr marL="457200" indent="-317500" algn="l" defTabSz="457200">
              <a:lnSpc>
                <a:spcPts val="3700"/>
              </a:lnSpc>
              <a:spcBef>
                <a:spcPts val="600"/>
              </a:spcBef>
              <a:buClr>
                <a:srgbClr val="333333"/>
              </a:buClr>
              <a:buSzPct val="145000"/>
              <a:buFont typeface="Arial"/>
              <a:buChar char="•"/>
              <a:defRPr b="0" sz="1600">
                <a:solidFill>
                  <a:srgbClr val="333333"/>
                </a:solidFill>
                <a:latin typeface="Arial"/>
                <a:ea typeface="Arial"/>
                <a:cs typeface="Arial"/>
                <a:sym typeface="Arial"/>
              </a:defRPr>
            </a:pPr>
            <a:r>
              <a:t>The four dates in the document should be given appropriate elements containing machine-readable dates.</a:t>
            </a:r>
          </a:p>
          <a:p>
            <a:pPr marL="457200" indent="-317500" algn="l" defTabSz="457200">
              <a:lnSpc>
                <a:spcPts val="3700"/>
              </a:lnSpc>
              <a:spcBef>
                <a:spcPts val="600"/>
              </a:spcBef>
              <a:buClr>
                <a:srgbClr val="333333"/>
              </a:buClr>
              <a:buSzPct val="145000"/>
              <a:buFont typeface="Arial"/>
              <a:buChar char="•"/>
              <a:defRPr b="0" sz="1600">
                <a:solidFill>
                  <a:srgbClr val="333333"/>
                </a:solidFill>
                <a:latin typeface="Arial"/>
                <a:ea typeface="Arial"/>
                <a:cs typeface="Arial"/>
                <a:sym typeface="Arial"/>
              </a:defRPr>
            </a:pPr>
            <a:r>
              <a:t>The first address and first date in the letter should be given a class attribute value of "sender-column"; the CSS you'll add later will then cause these to be right aligned, as should be the case in a classic letter layout.</a:t>
            </a:r>
          </a:p>
          <a:p>
            <a:pPr marL="457200" indent="-317500" algn="l" defTabSz="457200">
              <a:lnSpc>
                <a:spcPts val="3700"/>
              </a:lnSpc>
              <a:spcBef>
                <a:spcPts val="600"/>
              </a:spcBef>
              <a:buClr>
                <a:srgbClr val="333333"/>
              </a:buClr>
              <a:buSzPct val="145000"/>
              <a:buFont typeface="Arial"/>
              <a:buChar char="•"/>
              <a:defRPr b="0" sz="1600">
                <a:solidFill>
                  <a:srgbClr val="333333"/>
                </a:solidFill>
                <a:latin typeface="Arial"/>
                <a:ea typeface="Arial"/>
                <a:cs typeface="Arial"/>
                <a:sym typeface="Arial"/>
              </a:defRPr>
            </a:pPr>
            <a:r>
              <a:t>The five acronyms/abbreviations in the main text of the letter should be marked up to provide expansions of each acronym/abbreviation.</a:t>
            </a:r>
          </a:p>
          <a:p>
            <a:pPr marL="457200" indent="-317500" algn="l" defTabSz="457200">
              <a:lnSpc>
                <a:spcPts val="3700"/>
              </a:lnSpc>
              <a:spcBef>
                <a:spcPts val="600"/>
              </a:spcBef>
              <a:buClr>
                <a:srgbClr val="333333"/>
              </a:buClr>
              <a:buSzPct val="145000"/>
              <a:buFont typeface="Arial"/>
              <a:buChar char="•"/>
              <a:defRPr b="0" sz="1600">
                <a:solidFill>
                  <a:srgbClr val="333333"/>
                </a:solidFill>
                <a:latin typeface="Arial"/>
                <a:ea typeface="Arial"/>
                <a:cs typeface="Arial"/>
                <a:sym typeface="Arial"/>
              </a:defRPr>
            </a:pPr>
            <a:r>
              <a:t>The six sub/superscripts should be marked up appropriately — in the chemical formulae,  and the numbers 103 and 104 (they should be 10 to the power or 3 and 4, respectively).</a:t>
            </a:r>
          </a:p>
          <a:p>
            <a:pPr marL="457200" indent="-317500" algn="l" defTabSz="457200">
              <a:lnSpc>
                <a:spcPts val="3700"/>
              </a:lnSpc>
              <a:spcBef>
                <a:spcPts val="600"/>
              </a:spcBef>
              <a:buClr>
                <a:srgbClr val="333333"/>
              </a:buClr>
              <a:buSzPct val="145000"/>
              <a:buFont typeface="Arial"/>
              <a:buChar char="•"/>
              <a:defRPr b="0" sz="1600">
                <a:solidFill>
                  <a:srgbClr val="333333"/>
                </a:solidFill>
                <a:latin typeface="Arial"/>
                <a:ea typeface="Arial"/>
                <a:cs typeface="Arial"/>
                <a:sym typeface="Arial"/>
              </a:defRPr>
            </a:pPr>
            <a:r>
              <a:t>Try to mark up at least two appropriate words in the text with strong importance/emphasis.</a:t>
            </a:r>
          </a:p>
          <a:p>
            <a:pPr marL="457200" indent="-317500" algn="l" defTabSz="457200">
              <a:lnSpc>
                <a:spcPts val="3700"/>
              </a:lnSpc>
              <a:spcBef>
                <a:spcPts val="600"/>
              </a:spcBef>
              <a:buClr>
                <a:srgbClr val="333333"/>
              </a:buClr>
              <a:buSzPct val="145000"/>
              <a:buFont typeface="Arial"/>
              <a:buChar char="•"/>
              <a:defRPr b="0" sz="1600">
                <a:solidFill>
                  <a:srgbClr val="333333"/>
                </a:solidFill>
                <a:latin typeface="Arial"/>
                <a:ea typeface="Arial"/>
                <a:cs typeface="Arial"/>
                <a:sym typeface="Arial"/>
              </a:defRPr>
            </a:pPr>
            <a:r>
              <a:t>There are two places where a hyperlink should be added; add appropriate links with titles. For the location that the links point to, just use http://example.com.</a:t>
            </a:r>
          </a:p>
          <a:p>
            <a:pPr marL="457200" indent="-317500" algn="l" defTabSz="457200">
              <a:lnSpc>
                <a:spcPts val="3700"/>
              </a:lnSpc>
              <a:spcBef>
                <a:spcPts val="600"/>
              </a:spcBef>
              <a:buClr>
                <a:srgbClr val="333333"/>
              </a:buClr>
              <a:buSzPct val="145000"/>
              <a:buFont typeface="Arial"/>
              <a:buChar char="•"/>
              <a:defRPr b="0" sz="1600">
                <a:solidFill>
                  <a:srgbClr val="333333"/>
                </a:solidFill>
                <a:latin typeface="Arial"/>
                <a:ea typeface="Arial"/>
                <a:cs typeface="Arial"/>
                <a:sym typeface="Arial"/>
              </a:defRPr>
            </a:pPr>
            <a:r>
              <a:t>The university motto quote and citation should be marked up with appropriate elements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Lesson Plan"/>
          <p:cNvSpPr txBox="1"/>
          <p:nvPr>
            <p:ph type="title"/>
          </p:nvPr>
        </p:nvSpPr>
        <p:spPr>
          <a:prstGeom prst="rect">
            <a:avLst/>
          </a:prstGeom>
        </p:spPr>
        <p:txBody>
          <a:bodyPr/>
          <a:lstStyle/>
          <a:p>
            <a:pPr lvl="1"/>
            <a:r>
              <a:t>Lesson Plan</a:t>
            </a:r>
          </a:p>
        </p:txBody>
      </p:sp>
      <p:sp>
        <p:nvSpPr>
          <p:cNvPr id="124" name="Review Homework…"/>
          <p:cNvSpPr txBox="1"/>
          <p:nvPr/>
        </p:nvSpPr>
        <p:spPr>
          <a:xfrm>
            <a:off x="4647463" y="3002182"/>
            <a:ext cx="3709874" cy="37492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6250" indent="-476250" algn="l">
              <a:lnSpc>
                <a:spcPct val="150000"/>
              </a:lnSpc>
              <a:buSzPct val="100000"/>
              <a:buAutoNum type="arabicPeriod" startAt="1"/>
            </a:pPr>
            <a:r>
              <a:t>Review Homework</a:t>
            </a:r>
          </a:p>
          <a:p>
            <a:pPr marL="476250" indent="-476250" algn="l">
              <a:lnSpc>
                <a:spcPct val="150000"/>
              </a:lnSpc>
              <a:buSzPct val="100000"/>
              <a:buAutoNum type="arabicPeriod" startAt="1"/>
            </a:pPr>
            <a:r>
              <a:t>Lists</a:t>
            </a:r>
          </a:p>
          <a:p>
            <a:pPr marL="476250" indent="-476250" algn="l">
              <a:lnSpc>
                <a:spcPct val="150000"/>
              </a:lnSpc>
              <a:buSzPct val="100000"/>
              <a:buAutoNum type="arabicPeriod" startAt="1"/>
            </a:pPr>
            <a:r>
              <a:t>Hyperlinks</a:t>
            </a:r>
          </a:p>
          <a:p>
            <a:pPr marL="476250" indent="-476250" algn="l">
              <a:lnSpc>
                <a:spcPct val="150000"/>
              </a:lnSpc>
              <a:buSzPct val="100000"/>
              <a:buAutoNum type="arabicPeriod" startAt="1"/>
            </a:pPr>
            <a:r>
              <a:t>Working with images</a:t>
            </a:r>
          </a:p>
          <a:p>
            <a:pPr marL="476250" indent="-476250" algn="l">
              <a:lnSpc>
                <a:spcPct val="150000"/>
              </a:lnSpc>
              <a:buSzPct val="100000"/>
              <a:buAutoNum type="arabicPeriod" startAt="1"/>
            </a:pPr>
            <a:r>
              <a:t>Text formating</a:t>
            </a:r>
          </a:p>
          <a:p>
            <a:pPr marL="476250" indent="-476250" algn="l">
              <a:lnSpc>
                <a:spcPct val="150000"/>
              </a:lnSpc>
              <a:buSzPct val="100000"/>
              <a:buAutoNum type="arabicPeriod" startAt="1"/>
            </a:pPr>
            <a:r>
              <a:t>Homework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Homework review"/>
          <p:cNvSpPr txBox="1"/>
          <p:nvPr>
            <p:ph type="title"/>
          </p:nvPr>
        </p:nvSpPr>
        <p:spPr>
          <a:prstGeom prst="rect">
            <a:avLst/>
          </a:prstGeom>
        </p:spPr>
        <p:txBody>
          <a:bodyPr/>
          <a:lstStyle/>
          <a:p>
            <a:pPr/>
            <a:r>
              <a:t>Homework review</a:t>
            </a:r>
          </a:p>
        </p:txBody>
      </p:sp>
      <p:sp>
        <p:nvSpPr>
          <p:cNvPr id="127" name="Required Elements:…"/>
          <p:cNvSpPr txBox="1"/>
          <p:nvPr/>
        </p:nvSpPr>
        <p:spPr>
          <a:xfrm>
            <a:off x="1181100" y="3201926"/>
            <a:ext cx="3037333" cy="210514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50000"/>
              </a:lnSpc>
            </a:pPr>
            <a:r>
              <a:t>Required Elements:</a:t>
            </a:r>
          </a:p>
          <a:p>
            <a:pPr marL="476250" indent="-476250" algn="l">
              <a:lnSpc>
                <a:spcPct val="150000"/>
              </a:lnSpc>
              <a:buSzPct val="100000"/>
              <a:buAutoNum type="arabicPeriod" startAt="1"/>
            </a:pPr>
            <a:r>
              <a:t>Headings</a:t>
            </a:r>
          </a:p>
          <a:p>
            <a:pPr marL="476250" indent="-476250" algn="l">
              <a:lnSpc>
                <a:spcPct val="150000"/>
              </a:lnSpc>
              <a:buSzPct val="100000"/>
              <a:buAutoNum type="arabicPeriod" startAt="1"/>
            </a:pPr>
            <a:r>
              <a:t>Lists</a:t>
            </a:r>
          </a:p>
          <a:p>
            <a:pPr marL="476250" indent="-476250" algn="l">
              <a:lnSpc>
                <a:spcPct val="150000"/>
              </a:lnSpc>
              <a:buSzPct val="100000"/>
              <a:buAutoNum type="arabicPeriod" startAt="1"/>
            </a:pPr>
            <a:r>
              <a:t>Hyperlinks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Headings"/>
          <p:cNvSpPr txBox="1"/>
          <p:nvPr>
            <p:ph type="title"/>
          </p:nvPr>
        </p:nvSpPr>
        <p:spPr>
          <a:prstGeom prst="rect">
            <a:avLst/>
          </a:prstGeom>
        </p:spPr>
        <p:txBody>
          <a:bodyPr/>
          <a:lstStyle/>
          <a:p>
            <a:pPr/>
            <a:r>
              <a:t>Headings</a:t>
            </a:r>
          </a:p>
        </p:txBody>
      </p:sp>
      <p:sp>
        <p:nvSpPr>
          <p:cNvPr id="130" name="Heading 1…"/>
          <p:cNvSpPr txBox="1"/>
          <p:nvPr/>
        </p:nvSpPr>
        <p:spPr>
          <a:xfrm>
            <a:off x="9867900" y="2986892"/>
            <a:ext cx="1519982" cy="28654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600"/>
              </a:lnSpc>
              <a:spcBef>
                <a:spcPts val="1600"/>
              </a:spcBef>
              <a:defRPr>
                <a:latin typeface="Times"/>
                <a:ea typeface="Times"/>
                <a:cs typeface="Times"/>
                <a:sym typeface="Times"/>
              </a:defRPr>
            </a:pPr>
            <a:r>
              <a:t>Heading 1</a:t>
            </a:r>
          </a:p>
          <a:p>
            <a:pPr algn="l" defTabSz="457200">
              <a:lnSpc>
                <a:spcPts val="4300"/>
              </a:lnSpc>
              <a:spcBef>
                <a:spcPts val="1400"/>
              </a:spcBef>
              <a:defRPr sz="1800">
                <a:latin typeface="Times"/>
                <a:ea typeface="Times"/>
                <a:cs typeface="Times"/>
                <a:sym typeface="Times"/>
              </a:defRPr>
            </a:pPr>
            <a:r>
              <a:t>Heading 2</a:t>
            </a:r>
          </a:p>
          <a:p>
            <a:pPr algn="l" defTabSz="457200">
              <a:lnSpc>
                <a:spcPts val="3300"/>
              </a:lnSpc>
              <a:spcBef>
                <a:spcPts val="1400"/>
              </a:spcBef>
              <a:defRPr sz="1400">
                <a:latin typeface="Times"/>
                <a:ea typeface="Times"/>
                <a:cs typeface="Times"/>
                <a:sym typeface="Times"/>
              </a:defRPr>
            </a:pPr>
            <a:r>
              <a:t>Heading 3</a:t>
            </a:r>
          </a:p>
          <a:p>
            <a:pPr algn="l" defTabSz="457200">
              <a:lnSpc>
                <a:spcPts val="2800"/>
              </a:lnSpc>
              <a:spcBef>
                <a:spcPts val="1500"/>
              </a:spcBef>
              <a:defRPr sz="1200">
                <a:latin typeface="Times"/>
                <a:ea typeface="Times"/>
                <a:cs typeface="Times"/>
                <a:sym typeface="Times"/>
              </a:defRPr>
            </a:pPr>
            <a:r>
              <a:t>Heading 4</a:t>
            </a:r>
          </a:p>
          <a:p>
            <a:pPr algn="l" defTabSz="457200">
              <a:lnSpc>
                <a:spcPts val="2500"/>
              </a:lnSpc>
              <a:spcBef>
                <a:spcPts val="1600"/>
              </a:spcBef>
              <a:defRPr sz="1000">
                <a:latin typeface="Times"/>
                <a:ea typeface="Times"/>
                <a:cs typeface="Times"/>
                <a:sym typeface="Times"/>
              </a:defRPr>
            </a:pPr>
            <a:r>
              <a:t>Heading 5</a:t>
            </a:r>
          </a:p>
          <a:p>
            <a:pPr algn="l" defTabSz="457200">
              <a:lnSpc>
                <a:spcPts val="2000"/>
              </a:lnSpc>
              <a:spcBef>
                <a:spcPts val="2000"/>
              </a:spcBef>
              <a:defRPr sz="900">
                <a:latin typeface="Times"/>
                <a:ea typeface="Times"/>
                <a:cs typeface="Times"/>
                <a:sym typeface="Times"/>
              </a:defRPr>
            </a:pPr>
            <a:r>
              <a:t>Heading 6</a:t>
            </a:r>
          </a:p>
        </p:txBody>
      </p:sp>
      <p:sp>
        <p:nvSpPr>
          <p:cNvPr id="131" name="Why Headings Are Important ?…"/>
          <p:cNvSpPr txBox="1"/>
          <p:nvPr/>
        </p:nvSpPr>
        <p:spPr>
          <a:xfrm>
            <a:off x="1040534" y="2907281"/>
            <a:ext cx="6506215" cy="30246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7500"/>
              </a:lnSpc>
              <a:spcBef>
                <a:spcPts val="1000"/>
              </a:spcBef>
              <a:defRPr b="0" sz="3200">
                <a:latin typeface="Arial"/>
                <a:ea typeface="Arial"/>
                <a:cs typeface="Arial"/>
                <a:sym typeface="Arial"/>
              </a:defRPr>
            </a:pPr>
            <a:r>
              <a:t>Why Headings Are Important ?</a:t>
            </a:r>
          </a:p>
          <a:p>
            <a:pPr lvl="2" indent="0" algn="l" defTabSz="457200">
              <a:lnSpc>
                <a:spcPts val="3600"/>
              </a:lnSpc>
              <a:spcBef>
                <a:spcPts val="1800"/>
              </a:spcBef>
              <a:defRPr b="0" sz="1500">
                <a:latin typeface="Verdana"/>
                <a:ea typeface="Verdana"/>
                <a:cs typeface="Verdana"/>
                <a:sym typeface="Verdana"/>
              </a:defRPr>
            </a:pPr>
            <a:r>
              <a:t>- Search engines use the headings to index the structure and content of your web pages.</a:t>
            </a:r>
          </a:p>
          <a:p>
            <a:pPr algn="l" defTabSz="457200">
              <a:lnSpc>
                <a:spcPts val="3600"/>
              </a:lnSpc>
              <a:spcBef>
                <a:spcPts val="1800"/>
              </a:spcBef>
              <a:defRPr b="0" sz="1500">
                <a:latin typeface="Verdana"/>
                <a:ea typeface="Verdana"/>
                <a:cs typeface="Verdana"/>
                <a:sym typeface="Verdana"/>
              </a:defRPr>
            </a:pPr>
            <a:r>
              <a:t>- Users often skim a page by its headings. It is important to use headings to show the document structure.</a:t>
            </a:r>
          </a:p>
          <a:p>
            <a:pPr algn="l" defTabSz="457200">
              <a:lnSpc>
                <a:spcPts val="3600"/>
              </a:lnSpc>
              <a:spcBef>
                <a:spcPts val="1800"/>
              </a:spcBef>
              <a:defRPr b="0" sz="1500">
                <a:latin typeface="Verdana"/>
                <a:ea typeface="Verdana"/>
                <a:cs typeface="Verdana"/>
                <a:sym typeface="Verdana"/>
              </a:defRPr>
            </a:pPr>
            <a:r>
              <a:t>- </a:t>
            </a:r>
            <a:r>
              <a:rPr sz="1575">
                <a:latin typeface="Courier New"/>
                <a:ea typeface="Courier New"/>
                <a:cs typeface="Courier New"/>
                <a:sym typeface="Courier New"/>
              </a:rPr>
              <a:t>&lt;h1&gt;</a:t>
            </a:r>
            <a:r>
              <a:t> headings should be used for main headings, followed by </a:t>
            </a:r>
            <a:r>
              <a:rPr sz="1575">
                <a:latin typeface="Courier New"/>
                <a:ea typeface="Courier New"/>
                <a:cs typeface="Courier New"/>
                <a:sym typeface="Courier New"/>
              </a:rPr>
              <a:t>&lt;h2&gt;</a:t>
            </a:r>
            <a:r>
              <a:t> headings, then the less important </a:t>
            </a:r>
            <a:r>
              <a:rPr sz="1575">
                <a:latin typeface="Courier New"/>
                <a:ea typeface="Courier New"/>
                <a:cs typeface="Courier New"/>
                <a:sym typeface="Courier New"/>
              </a:rPr>
              <a:t>&lt;h3&gt;</a:t>
            </a:r>
            <a:r>
              <a:t>, and so 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Lists"/>
          <p:cNvSpPr txBox="1"/>
          <p:nvPr>
            <p:ph type="title"/>
          </p:nvPr>
        </p:nvSpPr>
        <p:spPr>
          <a:prstGeom prst="rect">
            <a:avLst/>
          </a:prstGeom>
        </p:spPr>
        <p:txBody>
          <a:bodyPr/>
          <a:lstStyle/>
          <a:p>
            <a:pPr/>
            <a:r>
              <a:t>Lists</a:t>
            </a:r>
          </a:p>
        </p:txBody>
      </p:sp>
      <p:sp>
        <p:nvSpPr>
          <p:cNvPr id="134" name="Lists types:…"/>
          <p:cNvSpPr txBox="1"/>
          <p:nvPr/>
        </p:nvSpPr>
        <p:spPr>
          <a:xfrm>
            <a:off x="1987236" y="3163696"/>
            <a:ext cx="9030328" cy="37564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pPr>
            <a:r>
              <a:t>Lists types:</a:t>
            </a:r>
          </a:p>
          <a:p>
            <a:pPr lvl="1" algn="l">
              <a:lnSpc>
                <a:spcPct val="150000"/>
              </a:lnSpc>
            </a:pPr>
          </a:p>
          <a:p>
            <a:pPr lvl="1" algn="l">
              <a:lnSpc>
                <a:spcPct val="150000"/>
              </a:lnSpc>
            </a:pPr>
            <a:r>
              <a:t>1. Ordered: &lt;ol&gt; - </a:t>
            </a:r>
            <a:r>
              <a:rPr b="0"/>
              <a:t>Ordered lists are lists in which the order of the items </a:t>
            </a:r>
            <a:r>
              <a:rPr b="0" i="1"/>
              <a:t>does</a:t>
            </a:r>
            <a:r>
              <a:rPr b="0"/>
              <a:t> matter</a:t>
            </a:r>
            <a:r>
              <a:t> </a:t>
            </a:r>
          </a:p>
          <a:p>
            <a:pPr lvl="1" algn="l">
              <a:lnSpc>
                <a:spcPct val="150000"/>
              </a:lnSpc>
            </a:pPr>
          </a:p>
          <a:p>
            <a:pPr lvl="1" algn="l">
              <a:lnSpc>
                <a:spcPct val="150000"/>
              </a:lnSpc>
            </a:pPr>
            <a:r>
              <a:t>2. Unordered: &lt;ul&gt; - </a:t>
            </a:r>
            <a:r>
              <a:rPr b="0"/>
              <a:t>Unordered lists are used to mark up lists of items for which the order of the items doesn't matter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List nesting?"/>
          <p:cNvSpPr txBox="1"/>
          <p:nvPr>
            <p:ph type="title"/>
          </p:nvPr>
        </p:nvSpPr>
        <p:spPr>
          <a:prstGeom prst="rect">
            <a:avLst/>
          </a:prstGeom>
        </p:spPr>
        <p:txBody>
          <a:bodyPr/>
          <a:lstStyle/>
          <a:p>
            <a:pPr/>
            <a:r>
              <a:t>List nesting?</a:t>
            </a:r>
          </a:p>
        </p:txBody>
      </p:sp>
      <p:sp>
        <p:nvSpPr>
          <p:cNvPr id="137" name="It is perfectly ok to nest one list inside another one. You might want to have some sub-bullets sitting below a top level bullet."/>
          <p:cNvSpPr txBox="1"/>
          <p:nvPr/>
        </p:nvSpPr>
        <p:spPr>
          <a:xfrm>
            <a:off x="1987236" y="3818841"/>
            <a:ext cx="9030328" cy="15571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lvl1pPr>
          </a:lstStyle>
          <a:p>
            <a:pPr/>
            <a:r>
              <a:t>It is perfectly ok to nest one list inside another one. You might want to have some sub-bullets sitting below a top level bullet.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Hyperlinks"/>
          <p:cNvSpPr txBox="1"/>
          <p:nvPr>
            <p:ph type="title"/>
          </p:nvPr>
        </p:nvSpPr>
        <p:spPr>
          <a:prstGeom prst="rect">
            <a:avLst/>
          </a:prstGeom>
        </p:spPr>
        <p:txBody>
          <a:bodyPr/>
          <a:lstStyle/>
          <a:p>
            <a:pPr/>
            <a:r>
              <a:t>Hyperlinks</a:t>
            </a:r>
          </a:p>
        </p:txBody>
      </p:sp>
      <p:sp>
        <p:nvSpPr>
          <p:cNvPr id="140" name="What is a hyperlink?"/>
          <p:cNvSpPr txBox="1"/>
          <p:nvPr/>
        </p:nvSpPr>
        <p:spPr>
          <a:xfrm>
            <a:off x="779881" y="2817470"/>
            <a:ext cx="303763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What is a hyperlink?</a:t>
            </a:r>
          </a:p>
        </p:txBody>
      </p:sp>
      <p:sp>
        <p:nvSpPr>
          <p:cNvPr id="141" name="One of the most important feature of WEB…"/>
          <p:cNvSpPr txBox="1"/>
          <p:nvPr/>
        </p:nvSpPr>
        <p:spPr>
          <a:xfrm>
            <a:off x="769094" y="3486447"/>
            <a:ext cx="7371339" cy="10027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11837" indent="-272137" algn="l" defTabSz="457200">
              <a:lnSpc>
                <a:spcPct val="150000"/>
              </a:lnSpc>
              <a:buClr>
                <a:srgbClr val="000000"/>
              </a:buClr>
              <a:buSzPct val="145000"/>
              <a:buFont typeface="Arial"/>
              <a:buChar char="•"/>
              <a:defRPr b="0" sz="1600">
                <a:solidFill>
                  <a:srgbClr val="333333"/>
                </a:solidFill>
                <a:latin typeface="Arial"/>
                <a:ea typeface="Arial"/>
                <a:cs typeface="Arial"/>
                <a:sym typeface="Arial"/>
              </a:defRPr>
            </a:pPr>
            <a:r>
              <a:t>One of the most important feature of WEB</a:t>
            </a:r>
          </a:p>
          <a:p>
            <a:pPr marL="411837" indent="-272137" algn="l" defTabSz="457200">
              <a:lnSpc>
                <a:spcPct val="150000"/>
              </a:lnSpc>
              <a:buClr>
                <a:srgbClr val="000000"/>
              </a:buClr>
              <a:buSzPct val="145000"/>
              <a:buFont typeface="Arial"/>
              <a:buChar char="•"/>
              <a:defRPr b="0" sz="1600">
                <a:solidFill>
                  <a:srgbClr val="333333"/>
                </a:solidFill>
                <a:latin typeface="Arial"/>
                <a:ea typeface="Arial"/>
                <a:cs typeface="Arial"/>
                <a:sym typeface="Arial"/>
              </a:defRPr>
            </a:pPr>
            <a:r>
              <a:t>They allow us to link our documents to any other document</a:t>
            </a:r>
          </a:p>
          <a:p>
            <a:pPr marL="411837" indent="-272137" algn="l" defTabSz="457200">
              <a:lnSpc>
                <a:spcPct val="150000"/>
              </a:lnSpc>
              <a:buClr>
                <a:srgbClr val="000000"/>
              </a:buClr>
              <a:buSzPct val="145000"/>
              <a:buFont typeface="Arial"/>
              <a:buChar char="•"/>
              <a:defRPr b="0" sz="1600">
                <a:solidFill>
                  <a:srgbClr val="333333"/>
                </a:solidFill>
                <a:latin typeface="Arial"/>
                <a:ea typeface="Arial"/>
                <a:cs typeface="Arial"/>
                <a:sym typeface="Arial"/>
              </a:defRPr>
            </a:pPr>
            <a:r>
              <a:t>Just about any web content can be converted to a link, so that when clicked </a:t>
            </a:r>
          </a:p>
        </p:txBody>
      </p:sp>
      <p:sp>
        <p:nvSpPr>
          <p:cNvPr id="142" name="&lt;p&gt;I'm creating a link to…"/>
          <p:cNvSpPr txBox="1"/>
          <p:nvPr/>
        </p:nvSpPr>
        <p:spPr>
          <a:xfrm>
            <a:off x="709265" y="5107533"/>
            <a:ext cx="8528150" cy="12657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300"/>
              </a:lnSpc>
              <a:defRPr b="0" sz="1600">
                <a:solidFill>
                  <a:srgbClr val="333333"/>
                </a:solidFill>
                <a:latin typeface="Monaco"/>
                <a:ea typeface="Monaco"/>
                <a:cs typeface="Monaco"/>
                <a:sym typeface="Monaco"/>
              </a:defRPr>
            </a:pPr>
            <a:r>
              <a:rPr>
                <a:solidFill>
                  <a:srgbClr val="999999"/>
                </a:solidFill>
              </a:rPr>
              <a:t>&lt;</a:t>
            </a:r>
            <a:r>
              <a:rPr>
                <a:solidFill>
                  <a:srgbClr val="990055"/>
                </a:solidFill>
              </a:rPr>
              <a:t>p</a:t>
            </a:r>
            <a:r>
              <a:rPr>
                <a:solidFill>
                  <a:srgbClr val="999999"/>
                </a:solidFill>
              </a:rPr>
              <a:t>&gt;</a:t>
            </a:r>
            <a:r>
              <a:t>I'm creating a link to</a:t>
            </a:r>
          </a:p>
          <a:p>
            <a:pPr lvl="2" indent="0" algn="l" defTabSz="457200">
              <a:lnSpc>
                <a:spcPts val="4300"/>
              </a:lnSpc>
              <a:defRPr b="0" sz="1600">
                <a:solidFill>
                  <a:srgbClr val="0077AA"/>
                </a:solidFill>
                <a:latin typeface="Monaco"/>
                <a:ea typeface="Monaco"/>
                <a:cs typeface="Monaco"/>
                <a:sym typeface="Monaco"/>
              </a:defRPr>
            </a:pPr>
            <a:r>
              <a:t>  </a:t>
            </a:r>
            <a:r>
              <a:rPr>
                <a:solidFill>
                  <a:srgbClr val="999999"/>
                </a:solidFill>
              </a:rPr>
              <a:t>&lt;</a:t>
            </a:r>
            <a:r>
              <a:rPr>
                <a:solidFill>
                  <a:srgbClr val="990055"/>
                </a:solidFill>
              </a:rPr>
              <a:t>a </a:t>
            </a:r>
            <a:r>
              <a:rPr>
                <a:solidFill>
                  <a:srgbClr val="669900"/>
                </a:solidFill>
              </a:rPr>
              <a:t>href</a:t>
            </a:r>
            <a:r>
              <a:rPr>
                <a:solidFill>
                  <a:srgbClr val="999999"/>
                </a:solidFill>
              </a:rPr>
              <a:t>="</a:t>
            </a:r>
            <a:r>
              <a:t>https://www.mozilla.org/en-US/</a:t>
            </a:r>
            <a:r>
              <a:rPr>
                <a:solidFill>
                  <a:srgbClr val="999999"/>
                </a:solidFill>
              </a:rPr>
              <a:t>"&gt;</a:t>
            </a:r>
            <a:r>
              <a:rPr>
                <a:solidFill>
                  <a:srgbClr val="333333"/>
                </a:solidFill>
              </a:rPr>
              <a:t>the Mozilla homepage</a:t>
            </a:r>
            <a:r>
              <a:rPr>
                <a:solidFill>
                  <a:srgbClr val="999999"/>
                </a:solidFill>
              </a:rPr>
              <a:t>&lt;/</a:t>
            </a:r>
            <a:r>
              <a:rPr>
                <a:solidFill>
                  <a:srgbClr val="990055"/>
                </a:solidFill>
              </a:rPr>
              <a:t>a</a:t>
            </a:r>
            <a:r>
              <a:rPr>
                <a:solidFill>
                  <a:srgbClr val="999999"/>
                </a:solidFill>
              </a:rPr>
              <a:t>&gt;</a:t>
            </a:r>
            <a:r>
              <a:rPr>
                <a:solidFill>
                  <a:srgbClr val="333333"/>
                </a:solidFill>
              </a:rPr>
              <a:t>.</a:t>
            </a:r>
            <a:endParaRPr>
              <a:solidFill>
                <a:srgbClr val="333333"/>
              </a:solidFill>
            </a:endParaRPr>
          </a:p>
          <a:p>
            <a:pPr algn="l" defTabSz="457200">
              <a:lnSpc>
                <a:spcPts val="4300"/>
              </a:lnSpc>
              <a:defRPr b="0" sz="1600">
                <a:solidFill>
                  <a:srgbClr val="999999"/>
                </a:solidFill>
                <a:latin typeface="Monaco"/>
                <a:ea typeface="Monaco"/>
                <a:cs typeface="Monaco"/>
                <a:sym typeface="Monaco"/>
              </a:defRPr>
            </a:pPr>
            <a:r>
              <a:t>&lt;/</a:t>
            </a:r>
            <a:r>
              <a:rPr>
                <a:solidFill>
                  <a:srgbClr val="990055"/>
                </a:solidFill>
              </a:rPr>
              <a:t>p</a:t>
            </a:r>
            <a:r>
              <a:t>&gt;</a:t>
            </a:r>
            <a:endParaRPr>
              <a:solidFill>
                <a:srgbClr val="333333"/>
              </a:solidFill>
            </a:endParaR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Links"/>
          <p:cNvSpPr txBox="1"/>
          <p:nvPr>
            <p:ph type="title"/>
          </p:nvPr>
        </p:nvSpPr>
        <p:spPr>
          <a:prstGeom prst="rect">
            <a:avLst/>
          </a:prstGeom>
        </p:spPr>
        <p:txBody>
          <a:bodyPr/>
          <a:lstStyle/>
          <a:p>
            <a:pPr/>
            <a:r>
              <a:t>Links</a:t>
            </a:r>
          </a:p>
        </p:txBody>
      </p:sp>
      <p:sp>
        <p:nvSpPr>
          <p:cNvPr id="145" name="Additional attribute:…"/>
          <p:cNvSpPr txBox="1"/>
          <p:nvPr/>
        </p:nvSpPr>
        <p:spPr>
          <a:xfrm>
            <a:off x="773668" y="2810967"/>
            <a:ext cx="7666992" cy="1566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Additional attribute:</a:t>
            </a:r>
          </a:p>
          <a:p>
            <a:pPr algn="l">
              <a:defRPr b="0"/>
            </a:pPr>
            <a:r>
              <a:t> -title:  this is intended to contain supplementary useful information about the link, such as what kind of information the page contains, or things to be aware of.</a:t>
            </a:r>
          </a:p>
        </p:txBody>
      </p:sp>
      <p:sp>
        <p:nvSpPr>
          <p:cNvPr id="146" name="&lt;p&gt;I'm creating a link to…"/>
          <p:cNvSpPr txBox="1"/>
          <p:nvPr/>
        </p:nvSpPr>
        <p:spPr>
          <a:xfrm>
            <a:off x="2360265" y="5501233"/>
            <a:ext cx="8284270" cy="18753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300"/>
              </a:lnSpc>
              <a:defRPr b="0" sz="1600">
                <a:solidFill>
                  <a:srgbClr val="333333"/>
                </a:solidFill>
                <a:latin typeface="Monaco"/>
                <a:ea typeface="Monaco"/>
                <a:cs typeface="Monaco"/>
                <a:sym typeface="Monaco"/>
              </a:defRPr>
            </a:pPr>
            <a:r>
              <a:rPr>
                <a:solidFill>
                  <a:srgbClr val="999999"/>
                </a:solidFill>
              </a:rPr>
              <a:t>&lt;</a:t>
            </a:r>
            <a:r>
              <a:rPr>
                <a:solidFill>
                  <a:srgbClr val="990055"/>
                </a:solidFill>
              </a:rPr>
              <a:t>p</a:t>
            </a:r>
            <a:r>
              <a:rPr>
                <a:solidFill>
                  <a:srgbClr val="999999"/>
                </a:solidFill>
              </a:rPr>
              <a:t>&gt;</a:t>
            </a:r>
            <a:r>
              <a:t>I'm creating a link to</a:t>
            </a:r>
          </a:p>
          <a:p>
            <a:pPr algn="l" defTabSz="457200">
              <a:lnSpc>
                <a:spcPts val="4300"/>
              </a:lnSpc>
              <a:defRPr b="0" sz="1600">
                <a:solidFill>
                  <a:srgbClr val="0077AA"/>
                </a:solidFill>
                <a:latin typeface="Monaco"/>
                <a:ea typeface="Monaco"/>
                <a:cs typeface="Monaco"/>
                <a:sym typeface="Monaco"/>
              </a:defRPr>
            </a:pPr>
            <a:r>
              <a:rPr>
                <a:solidFill>
                  <a:srgbClr val="999999"/>
                </a:solidFill>
              </a:rPr>
              <a:t>&lt;</a:t>
            </a:r>
            <a:r>
              <a:rPr>
                <a:solidFill>
                  <a:srgbClr val="990055"/>
                </a:solidFill>
              </a:rPr>
              <a:t>a </a:t>
            </a:r>
            <a:r>
              <a:rPr>
                <a:solidFill>
                  <a:srgbClr val="669900"/>
                </a:solidFill>
              </a:rPr>
              <a:t>href</a:t>
            </a:r>
            <a:r>
              <a:rPr>
                <a:solidFill>
                  <a:srgbClr val="999999"/>
                </a:solidFill>
              </a:rPr>
              <a:t>="</a:t>
            </a:r>
            <a:r>
              <a:t>https://www.mozilla.org/en-US/</a:t>
            </a:r>
            <a:r>
              <a:rPr>
                <a:solidFill>
                  <a:srgbClr val="999999"/>
                </a:solidFill>
              </a:rPr>
              <a:t>"</a:t>
            </a:r>
            <a:endParaRPr>
              <a:solidFill>
                <a:srgbClr val="990055"/>
              </a:solidFill>
            </a:endParaRPr>
          </a:p>
          <a:p>
            <a:pPr algn="l" defTabSz="457200">
              <a:lnSpc>
                <a:spcPts val="4300"/>
              </a:lnSpc>
              <a:defRPr b="0" sz="1600">
                <a:solidFill>
                  <a:srgbClr val="0077AA"/>
                </a:solidFill>
                <a:latin typeface="Monaco"/>
                <a:ea typeface="Monaco"/>
                <a:cs typeface="Monaco"/>
                <a:sym typeface="Monaco"/>
              </a:defRPr>
            </a:pPr>
            <a:r>
              <a:rPr>
                <a:solidFill>
                  <a:srgbClr val="990055"/>
                </a:solidFill>
              </a:rPr>
              <a:t>   </a:t>
            </a:r>
            <a:r>
              <a:rPr>
                <a:solidFill>
                  <a:srgbClr val="669900"/>
                </a:solidFill>
              </a:rPr>
              <a:t>title</a:t>
            </a:r>
            <a:r>
              <a:rPr>
                <a:solidFill>
                  <a:srgbClr val="999999"/>
                </a:solidFill>
              </a:rPr>
              <a:t>="</a:t>
            </a:r>
            <a:r>
              <a:t>The best place to find more information about Mozilla's</a:t>
            </a:r>
          </a:p>
          <a:p>
            <a:pPr algn="l" defTabSz="457200">
              <a:lnSpc>
                <a:spcPts val="4300"/>
              </a:lnSpc>
              <a:defRPr b="0" sz="1600">
                <a:solidFill>
                  <a:srgbClr val="0077AA"/>
                </a:solidFill>
                <a:latin typeface="Monaco"/>
                <a:ea typeface="Monaco"/>
                <a:cs typeface="Monaco"/>
                <a:sym typeface="Monaco"/>
              </a:defRPr>
            </a:pPr>
            <a:r>
              <a:t>          mission and how to contribute</a:t>
            </a:r>
            <a:r>
              <a:rPr>
                <a:solidFill>
                  <a:srgbClr val="999999"/>
                </a:solidFill>
              </a:rPr>
              <a:t>"&gt;</a:t>
            </a:r>
            <a:r>
              <a:rPr>
                <a:solidFill>
                  <a:srgbClr val="333333"/>
                </a:solidFill>
              </a:rPr>
              <a:t>the Mozilla homepage</a:t>
            </a:r>
            <a:r>
              <a:rPr>
                <a:solidFill>
                  <a:srgbClr val="999999"/>
                </a:solidFill>
              </a:rPr>
              <a:t>&lt;/</a:t>
            </a:r>
            <a:r>
              <a:rPr>
                <a:solidFill>
                  <a:srgbClr val="990055"/>
                </a:solidFill>
              </a:rPr>
              <a:t>a</a:t>
            </a:r>
            <a:r>
              <a:rPr>
                <a:solidFill>
                  <a:srgbClr val="999999"/>
                </a:solidFill>
              </a:rPr>
              <a:t>&gt;</a:t>
            </a:r>
            <a:r>
              <a:rPr>
                <a:solidFill>
                  <a:srgbClr val="333333"/>
                </a:solidFill>
              </a:rPr>
              <a:t>.</a:t>
            </a:r>
            <a:endParaRPr>
              <a:solidFill>
                <a:srgbClr val="333333"/>
              </a:solidFill>
            </a:endParaRPr>
          </a:p>
          <a:p>
            <a:pPr algn="l" defTabSz="457200">
              <a:lnSpc>
                <a:spcPts val="4300"/>
              </a:lnSpc>
              <a:defRPr b="0" sz="1600">
                <a:solidFill>
                  <a:srgbClr val="999999"/>
                </a:solidFill>
                <a:latin typeface="Monaco"/>
                <a:ea typeface="Monaco"/>
                <a:cs typeface="Monaco"/>
                <a:sym typeface="Monaco"/>
              </a:defRPr>
            </a:pPr>
            <a:r>
              <a:t>&lt;/</a:t>
            </a:r>
            <a:r>
              <a:rPr>
                <a:solidFill>
                  <a:srgbClr val="990055"/>
                </a:solidFill>
              </a:rPr>
              <a:t>p</a:t>
            </a:r>
            <a:r>
              <a:t>&gt;</a:t>
            </a:r>
            <a:endParaRPr>
              <a:solidFill>
                <a:srgbClr val="333333"/>
              </a:solidFill>
            </a:endParaR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Document fragments"/>
          <p:cNvSpPr txBox="1"/>
          <p:nvPr>
            <p:ph type="title"/>
          </p:nvPr>
        </p:nvSpPr>
        <p:spPr>
          <a:prstGeom prst="rect">
            <a:avLst/>
          </a:prstGeom>
        </p:spPr>
        <p:txBody>
          <a:bodyPr/>
          <a:lstStyle/>
          <a:p>
            <a:pPr/>
            <a:r>
              <a:t>Document fragments</a:t>
            </a:r>
          </a:p>
        </p:txBody>
      </p:sp>
      <p:sp>
        <p:nvSpPr>
          <p:cNvPr id="149" name="It is possible to link to a specific part of an HTML document (known as a document fragment), rather than just to the top of the document. To do this you first have to assign an id attribute to the element you want to link to. It normally makes sense to link to a specific heading, so this would look something like the following:"/>
          <p:cNvSpPr txBox="1"/>
          <p:nvPr/>
        </p:nvSpPr>
        <p:spPr>
          <a:xfrm>
            <a:off x="1076573" y="2592328"/>
            <a:ext cx="10851655" cy="11145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50000"/>
              </a:lnSpc>
              <a:defRPr b="0" sz="1700">
                <a:solidFill>
                  <a:srgbClr val="333333"/>
                </a:solidFill>
                <a:latin typeface="Arial"/>
                <a:ea typeface="Arial"/>
                <a:cs typeface="Arial"/>
                <a:sym typeface="Arial"/>
              </a:defRPr>
            </a:pPr>
            <a:r>
              <a:t>It is possible to link to a specific part of an HTML document (known as a </a:t>
            </a:r>
            <a:r>
              <a:rPr b="1"/>
              <a:t>document fragment</a:t>
            </a:r>
            <a:r>
              <a:t>), rather than just to the top of the document. To do this you first have to assign an </a:t>
            </a:r>
            <a:r>
              <a:rPr>
                <a:solidFill>
                  <a:srgbClr val="285C76"/>
                </a:solidFill>
                <a:latin typeface="Courier"/>
                <a:ea typeface="Courier"/>
                <a:cs typeface="Courier"/>
                <a:sym typeface="Courier"/>
                <a:hlinkClick r:id="rId2" invalidUrl="" action="" tgtFrame="" tooltip="" history="1" highlightClick="0" endSnd="0"/>
              </a:rPr>
              <a:t>id</a:t>
            </a:r>
            <a:r>
              <a:t> attribute to the element you want to link to. It normally makes sense to link to a specific heading, so this would look something like the following:</a:t>
            </a:r>
          </a:p>
        </p:txBody>
      </p:sp>
      <p:sp>
        <p:nvSpPr>
          <p:cNvPr id="150" name="&lt;h2 id=&quot;Mailing_address&quot;&gt;Mailing address&lt;/h2&gt;"/>
          <p:cNvSpPr txBox="1"/>
          <p:nvPr/>
        </p:nvSpPr>
        <p:spPr>
          <a:xfrm>
            <a:off x="1126033" y="4231233"/>
            <a:ext cx="5723534" cy="656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300"/>
              </a:lnSpc>
              <a:defRPr b="0" sz="1600">
                <a:solidFill>
                  <a:srgbClr val="0077AA"/>
                </a:solidFill>
                <a:latin typeface="Monaco"/>
                <a:ea typeface="Monaco"/>
                <a:cs typeface="Monaco"/>
                <a:sym typeface="Monaco"/>
              </a:defRPr>
            </a:pPr>
            <a:r>
              <a:rPr>
                <a:solidFill>
                  <a:srgbClr val="999999"/>
                </a:solidFill>
              </a:rPr>
              <a:t>&lt;</a:t>
            </a:r>
            <a:r>
              <a:rPr>
                <a:solidFill>
                  <a:srgbClr val="990055"/>
                </a:solidFill>
              </a:rPr>
              <a:t>h2 </a:t>
            </a:r>
            <a:r>
              <a:rPr>
                <a:solidFill>
                  <a:srgbClr val="669900"/>
                </a:solidFill>
              </a:rPr>
              <a:t>id</a:t>
            </a:r>
            <a:r>
              <a:rPr>
                <a:solidFill>
                  <a:srgbClr val="999999"/>
                </a:solidFill>
              </a:rPr>
              <a:t>="</a:t>
            </a:r>
            <a:r>
              <a:t>Mailing_address</a:t>
            </a:r>
            <a:r>
              <a:rPr>
                <a:solidFill>
                  <a:srgbClr val="999999"/>
                </a:solidFill>
              </a:rPr>
              <a:t>"&gt;</a:t>
            </a:r>
            <a:r>
              <a:rPr>
                <a:solidFill>
                  <a:srgbClr val="333333"/>
                </a:solidFill>
              </a:rPr>
              <a:t>Mailing address</a:t>
            </a:r>
            <a:r>
              <a:rPr>
                <a:solidFill>
                  <a:srgbClr val="999999"/>
                </a:solidFill>
              </a:rPr>
              <a:t>&lt;/</a:t>
            </a:r>
            <a:r>
              <a:rPr>
                <a:solidFill>
                  <a:srgbClr val="990055"/>
                </a:solidFill>
              </a:rPr>
              <a:t>h2</a:t>
            </a:r>
            <a:r>
              <a:rPr>
                <a:solidFill>
                  <a:srgbClr val="999999"/>
                </a:solidFill>
              </a:rPr>
              <a:t>&gt;</a:t>
            </a:r>
            <a:endParaRPr>
              <a:solidFill>
                <a:srgbClr val="333333"/>
              </a:solidFill>
            </a:endParaRPr>
          </a:p>
        </p:txBody>
      </p:sp>
      <p:sp>
        <p:nvSpPr>
          <p:cNvPr id="151" name="Then to link to that specific id, you'd include it at the end of the URL, preceded by a hash/pound symbol, for example:"/>
          <p:cNvSpPr txBox="1"/>
          <p:nvPr/>
        </p:nvSpPr>
        <p:spPr>
          <a:xfrm>
            <a:off x="1147514" y="5251449"/>
            <a:ext cx="10709772"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3700"/>
              </a:lnSpc>
              <a:defRPr b="0" sz="1600">
                <a:solidFill>
                  <a:srgbClr val="333333"/>
                </a:solidFill>
                <a:latin typeface="Arial"/>
                <a:ea typeface="Arial"/>
                <a:cs typeface="Arial"/>
                <a:sym typeface="Arial"/>
              </a:defRPr>
            </a:pPr>
            <a:r>
              <a:t>Then to link to that specific </a:t>
            </a:r>
            <a:r>
              <a:rPr>
                <a:latin typeface="Courier"/>
                <a:ea typeface="Courier"/>
                <a:cs typeface="Courier"/>
                <a:sym typeface="Courier"/>
              </a:rPr>
              <a:t>id</a:t>
            </a:r>
            <a:r>
              <a:t>, you'd include it at the end of the URL, preceded by a hash/pound symbol, for example:</a:t>
            </a:r>
          </a:p>
        </p:txBody>
      </p:sp>
      <p:sp>
        <p:nvSpPr>
          <p:cNvPr id="152" name="&lt;p&gt;Want to write us a letter? Use our &lt;a href=&quot;contacts.html#Mailing_address&quot;&gt;mailing address&lt;/a&gt;.&lt;/p&gt;"/>
          <p:cNvSpPr txBox="1"/>
          <p:nvPr/>
        </p:nvSpPr>
        <p:spPr>
          <a:xfrm>
            <a:off x="1092497" y="6364833"/>
            <a:ext cx="9714955" cy="9609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4300"/>
              </a:lnSpc>
              <a:defRPr b="0" sz="1600">
                <a:solidFill>
                  <a:srgbClr val="333333"/>
                </a:solidFill>
                <a:latin typeface="Monaco"/>
                <a:ea typeface="Monaco"/>
                <a:cs typeface="Monaco"/>
                <a:sym typeface="Monaco"/>
              </a:defRPr>
            </a:pPr>
            <a:r>
              <a:rPr>
                <a:solidFill>
                  <a:srgbClr val="999999"/>
                </a:solidFill>
              </a:rPr>
              <a:t>&lt;</a:t>
            </a:r>
            <a:r>
              <a:rPr>
                <a:solidFill>
                  <a:srgbClr val="990055"/>
                </a:solidFill>
              </a:rPr>
              <a:t>p</a:t>
            </a:r>
            <a:r>
              <a:rPr>
                <a:solidFill>
                  <a:srgbClr val="999999"/>
                </a:solidFill>
              </a:rPr>
              <a:t>&gt;</a:t>
            </a:r>
            <a:r>
              <a:t>Want to write us a letter? Use our </a:t>
            </a:r>
            <a:r>
              <a:rPr>
                <a:solidFill>
                  <a:srgbClr val="999999"/>
                </a:solidFill>
              </a:rPr>
              <a:t>&lt;</a:t>
            </a:r>
            <a:r>
              <a:rPr>
                <a:solidFill>
                  <a:srgbClr val="990055"/>
                </a:solidFill>
              </a:rPr>
              <a:t>a </a:t>
            </a:r>
            <a:r>
              <a:rPr>
                <a:solidFill>
                  <a:srgbClr val="669900"/>
                </a:solidFill>
              </a:rPr>
              <a:t>href</a:t>
            </a:r>
            <a:r>
              <a:rPr>
                <a:solidFill>
                  <a:srgbClr val="999999"/>
                </a:solidFill>
              </a:rPr>
              <a:t>="</a:t>
            </a:r>
            <a:r>
              <a:rPr>
                <a:solidFill>
                  <a:srgbClr val="0077AA"/>
                </a:solidFill>
              </a:rPr>
              <a:t>contacts.html#Mailing_address</a:t>
            </a:r>
            <a:r>
              <a:rPr>
                <a:solidFill>
                  <a:srgbClr val="999999"/>
                </a:solidFill>
              </a:rPr>
              <a:t>"&gt;</a:t>
            </a:r>
            <a:r>
              <a:t>mailing address</a:t>
            </a:r>
            <a:r>
              <a:rPr>
                <a:solidFill>
                  <a:srgbClr val="999999"/>
                </a:solidFill>
              </a:rPr>
              <a:t>&lt;/</a:t>
            </a:r>
            <a:r>
              <a:rPr>
                <a:solidFill>
                  <a:srgbClr val="990055"/>
                </a:solidFill>
              </a:rPr>
              <a:t>a</a:t>
            </a:r>
            <a:r>
              <a:rPr>
                <a:solidFill>
                  <a:srgbClr val="999999"/>
                </a:solidFill>
              </a:rPr>
              <a:t>&gt;</a:t>
            </a:r>
            <a:r>
              <a:t>.</a:t>
            </a:r>
            <a:r>
              <a:rPr>
                <a:solidFill>
                  <a:srgbClr val="999999"/>
                </a:solidFill>
              </a:rPr>
              <a:t>&lt;/</a:t>
            </a:r>
            <a:r>
              <a:rPr>
                <a:solidFill>
                  <a:srgbClr val="990055"/>
                </a:solidFill>
              </a:rPr>
              <a:t>p</a:t>
            </a:r>
            <a:r>
              <a:rPr>
                <a:solidFill>
                  <a:srgbClr val="999999"/>
                </a:solidFill>
              </a:rPr>
              <a:t>&gt;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