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544275" marR="0" indent="-54427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988775" marR="0" indent="-54427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433275" marR="0" indent="-54427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877776" marR="0" indent="-544276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22276" marR="0" indent="-544276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766776" marR="0" indent="-544276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11276" marR="0" indent="-544276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655776" marR="0" indent="-544276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00276" marR="0" indent="-544276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eveloper.mozilla.org/en-US/docs/Web/CSS/Shorthand_properties" TargetMode="External"/><Relationship Id="rId3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eveloper.mozilla.org/en-US/docs/Learn/CSS/Building_blocks/Values_and_units" TargetMode="External"/><Relationship Id="rId3" Type="http://schemas.openxmlformats.org/officeDocument/2006/relationships/hyperlink" Target="https://www.tutorialspoint.com/css/css_measurement_units.htm" TargetMode="External"/><Relationship Id="rId4" Type="http://schemas.openxmlformats.org/officeDocument/2006/relationships/hyperlink" Target="https://css-tricks.com/almanac/properties/d/display/" TargetMode="External"/><Relationship Id="rId5" Type="http://schemas.openxmlformats.org/officeDocument/2006/relationships/hyperlink" Target="https://developer.mozilla.org/en-US/docs/Learn/CSS/CSS_layout/Normal_Flow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medium.com/better-programming/css-for-beginners-af73426c6388" TargetMode="External"/><Relationship Id="rId3" Type="http://schemas.openxmlformats.org/officeDocument/2006/relationships/image" Target="../media/image3.png"/><Relationship Id="rId4" Type="http://schemas.openxmlformats.org/officeDocument/2006/relationships/hyperlink" Target="https://www.w3schools.com/cssref/pr_class_display.asp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esson - 5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Lesson - 5</a:t>
            </a:r>
          </a:p>
        </p:txBody>
      </p:sp>
      <p:sp>
        <p:nvSpPr>
          <p:cNvPr id="120" name="CSS. Introduction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37463">
              <a:defRPr sz="3404"/>
            </a:pPr>
            <a:r>
              <a:t>CSS. Introduction</a:t>
            </a:r>
          </a:p>
          <a:p>
            <a:pPr defTabSz="537463">
              <a:defRPr sz="3404"/>
            </a:pPr>
            <a:r>
              <a:t>Part - 2</a:t>
            </a:r>
          </a:p>
        </p:txBody>
      </p:sp>
      <p:sp>
        <p:nvSpPr>
          <p:cNvPr id="121" name="SkillUp by Dobrea Vladislav"/>
          <p:cNvSpPr txBox="1"/>
          <p:nvPr/>
        </p:nvSpPr>
        <p:spPr>
          <a:xfrm>
            <a:off x="8779764" y="8913470"/>
            <a:ext cx="40812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SkillUp by Dobrea Vladislav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Let’s pract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practice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Unit measu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measurements</a:t>
            </a:r>
          </a:p>
        </p:txBody>
      </p:sp>
      <p:pic>
        <p:nvPicPr>
          <p:cNvPr id="166" name="Screen Shot 2020-03-19 at 6.14.56 PM.png" descr="Screen Shot 2020-03-19 at 6.14.5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9150" y="2787650"/>
            <a:ext cx="8826500" cy="4584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Absolute Uni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Absolute Units</a:t>
            </a:r>
          </a:p>
        </p:txBody>
      </p:sp>
      <p:pic>
        <p:nvPicPr>
          <p:cNvPr id="169" name="Screen Shot 2020-03-19 at 6.14.10 PM.png" descr="Screen Shot 2020-03-19 at 6.14.1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1133" y="2520950"/>
            <a:ext cx="4013201" cy="2882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Screen Shot 2020-03-19 at 6.15.43 PM.png" descr="Screen Shot 2020-03-19 at 6.15.4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4400" y="3524250"/>
            <a:ext cx="6502400" cy="412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lative Uni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Relative Units</a:t>
            </a:r>
          </a:p>
        </p:txBody>
      </p:sp>
      <p:pic>
        <p:nvPicPr>
          <p:cNvPr id="173" name="Screen Shot 2020-03-19 at 6.16.28 PM.png" descr="Screen Shot 2020-03-19 at 6.16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2366" y="1962150"/>
            <a:ext cx="4394201" cy="2070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Screen Shot 2020-03-19 at 6.16.52 PM.png" descr="Screen Shot 2020-03-19 at 6.16.5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3300319"/>
            <a:ext cx="7767017" cy="4880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SS Shorthand comman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CSS Shorthand commands</a:t>
            </a:r>
          </a:p>
        </p:txBody>
      </p:sp>
      <p:sp>
        <p:nvSpPr>
          <p:cNvPr id="177" name="Text"/>
          <p:cNvSpPr txBox="1"/>
          <p:nvPr/>
        </p:nvSpPr>
        <p:spPr>
          <a:xfrm>
            <a:off x="4090743" y="4737100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b="0" sz="120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 </a:t>
            </a:r>
          </a:p>
        </p:txBody>
      </p:sp>
      <p:pic>
        <p:nvPicPr>
          <p:cNvPr id="178" name="Screen Shot 2020-03-19 at 6.17.34 PM.png" descr="Screen Shot 2020-03-19 at 6.17.3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7633" y="3348566"/>
            <a:ext cx="12261490" cy="3729426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Other existing shorthands: font, background"/>
          <p:cNvSpPr txBox="1"/>
          <p:nvPr/>
        </p:nvSpPr>
        <p:spPr>
          <a:xfrm>
            <a:off x="608601" y="7812803"/>
            <a:ext cx="653826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Other existing shorthands: font, background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SS Positioning"/>
          <p:cNvSpPr txBox="1"/>
          <p:nvPr>
            <p:ph type="title"/>
          </p:nvPr>
        </p:nvSpPr>
        <p:spPr>
          <a:xfrm>
            <a:off x="952500" y="795866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CSS Positioning</a:t>
            </a:r>
          </a:p>
        </p:txBody>
      </p:sp>
      <p:pic>
        <p:nvPicPr>
          <p:cNvPr id="182" name="Screen Shot 2020-03-19 at 6.18.45 PM.png" descr="Screen Shot 2020-03-19 at 6.18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766" y="4011083"/>
            <a:ext cx="11912601" cy="4914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lative Positio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Relative Positioning</a:t>
            </a:r>
          </a:p>
        </p:txBody>
      </p:sp>
      <p:pic>
        <p:nvPicPr>
          <p:cNvPr id="185" name="Screen Shot 2020-03-19 at 6.19.44 PM.png" descr="Screen Shot 2020-03-19 at 6.19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8510" y="1944375"/>
            <a:ext cx="6139187" cy="30024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Screen Shot 2020-03-19 at 6.20.41 PM.png" descr="Screen Shot 2020-03-19 at 6.20.4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01266" y="4500033"/>
            <a:ext cx="6146801" cy="495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Screen Shot 2020-03-19 at 6.21.03 PM.png" descr="Screen Shot 2020-03-19 at 6.21.03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066" y="2123016"/>
            <a:ext cx="5842001" cy="527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bsolute Positio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Absolute Positioning</a:t>
            </a:r>
          </a:p>
        </p:txBody>
      </p:sp>
      <p:pic>
        <p:nvPicPr>
          <p:cNvPr id="190" name="Screen Shot 2020-03-19 at 6.21.35 PM.png" descr="Screen Shot 2020-03-19 at 6.21.3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3900" y="2508250"/>
            <a:ext cx="8712200" cy="6464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Let’s pract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practice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95" name="Measurement units:…"/>
          <p:cNvSpPr txBox="1"/>
          <p:nvPr/>
        </p:nvSpPr>
        <p:spPr>
          <a:xfrm>
            <a:off x="3083236" y="3036911"/>
            <a:ext cx="7652960" cy="4891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400"/>
              </a:lnSpc>
              <a:spcBef>
                <a:spcPts val="1400"/>
              </a:spcBef>
              <a:defRPr b="0" sz="1466">
                <a:latin typeface="Times"/>
                <a:ea typeface="Times"/>
                <a:cs typeface="Times"/>
                <a:sym typeface="Times"/>
              </a:defRPr>
            </a:pPr>
          </a:p>
          <a:p>
            <a:pPr marL="457200" indent="-317500" algn="l" defTabSz="457200">
              <a:lnSpc>
                <a:spcPts val="3400"/>
              </a:lnSpc>
              <a:spcBef>
                <a:spcPts val="1400"/>
              </a:spcBef>
              <a:buClr>
                <a:srgbClr val="1C3678"/>
              </a:buClr>
              <a:buSzPct val="145000"/>
              <a:buFont typeface="Times"/>
              <a:buAutoNum type="arabicPeriod" startAt="1"/>
              <a:defRPr b="0" sz="1466">
                <a:latin typeface="Times"/>
                <a:ea typeface="Times"/>
                <a:cs typeface="Times"/>
                <a:sym typeface="Times"/>
              </a:defRPr>
            </a:pPr>
            <a:r>
              <a:t>Measurement units: </a:t>
            </a:r>
          </a:p>
          <a:p>
            <a:pPr lvl="1" marL="914400" indent="-317500" algn="l" defTabSz="457200">
              <a:lnSpc>
                <a:spcPts val="3400"/>
              </a:lnSpc>
              <a:spcBef>
                <a:spcPts val="1400"/>
              </a:spcBef>
              <a:buClr>
                <a:srgbClr val="1C3678"/>
              </a:buClr>
              <a:buSzPct val="145000"/>
              <a:buFont typeface="Times"/>
              <a:buChar char="•"/>
              <a:defRPr b="0" sz="1466">
                <a:solidFill>
                  <a:srgbClr val="1C3678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https://developer.mozilla.org/en-US/docs/Learn/CSS/Building_blocks/Values_and_units</a:t>
            </a:r>
            <a:endParaRPr>
              <a:solidFill>
                <a:srgbClr val="000000"/>
              </a:solidFill>
            </a:endParaRPr>
          </a:p>
          <a:p>
            <a:pPr lvl="1" marL="914400" indent="-317500" algn="l" defTabSz="457200">
              <a:lnSpc>
                <a:spcPts val="3400"/>
              </a:lnSpc>
              <a:spcBef>
                <a:spcPts val="1400"/>
              </a:spcBef>
              <a:buClr>
                <a:srgbClr val="1C3678"/>
              </a:buClr>
              <a:buSzPct val="145000"/>
              <a:buFont typeface="Times"/>
              <a:buChar char="•"/>
              <a:defRPr b="0" sz="1466">
                <a:solidFill>
                  <a:srgbClr val="1C3678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https://www.tutorialspoint.com/css/css_measurement_units.htm</a:t>
            </a:r>
          </a:p>
          <a:p>
            <a:pPr marL="457200" indent="-317500" algn="l" defTabSz="457200">
              <a:lnSpc>
                <a:spcPts val="3400"/>
              </a:lnSpc>
              <a:spcBef>
                <a:spcPts val="1400"/>
              </a:spcBef>
              <a:buClr>
                <a:srgbClr val="1C3678"/>
              </a:buClr>
              <a:buSzPct val="145000"/>
              <a:buFont typeface="Times"/>
              <a:buAutoNum type="arabicPeriod" startAt="1"/>
              <a:defRPr b="0" sz="1466">
                <a:latin typeface="Times"/>
                <a:ea typeface="Times"/>
                <a:cs typeface="Times"/>
                <a:sym typeface="Times"/>
              </a:defRPr>
            </a:pPr>
            <a:r>
              <a:t>Display:</a:t>
            </a:r>
          </a:p>
          <a:p>
            <a:pPr lvl="1" marL="914400" indent="-317500" algn="l" defTabSz="457200">
              <a:lnSpc>
                <a:spcPts val="3400"/>
              </a:lnSpc>
              <a:spcBef>
                <a:spcPts val="1400"/>
              </a:spcBef>
              <a:buClr>
                <a:srgbClr val="1C3678"/>
              </a:buClr>
              <a:buSzPct val="145000"/>
              <a:buFont typeface="Times"/>
              <a:buChar char="•"/>
              <a:defRPr b="0" sz="1466">
                <a:solidFill>
                  <a:srgbClr val="1C3678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u="sng">
                <a:hlinkClick r:id="rId4" invalidUrl="" action="" tgtFrame="" tooltip="" history="1" highlightClick="0" endSnd="0"/>
              </a:rPr>
              <a:t>https://css-tricks.com/almanac/properties/d/display/</a:t>
            </a:r>
            <a:endParaRPr>
              <a:solidFill>
                <a:srgbClr val="000000"/>
              </a:solidFill>
            </a:endParaRPr>
          </a:p>
          <a:p>
            <a:pPr lvl="1" marL="914400" indent="-317500" algn="l" defTabSz="457200">
              <a:lnSpc>
                <a:spcPts val="3400"/>
              </a:lnSpc>
              <a:spcBef>
                <a:spcPts val="1400"/>
              </a:spcBef>
              <a:buClr>
                <a:srgbClr val="1C3678"/>
              </a:buClr>
              <a:buSzPct val="145000"/>
              <a:buFont typeface="Times"/>
              <a:buChar char="•"/>
              <a:defRPr b="0" sz="1466">
                <a:solidFill>
                  <a:srgbClr val="1C3678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u="sng">
                <a:hlinkClick r:id="rId5" invalidUrl="" action="" tgtFrame="" tooltip="" history="1" highlightClick="0" endSnd="0"/>
              </a:rPr>
              <a:t>https://developer.mozilla.org/en-US/docs/Learn/CSS/CSS_layout/Normal_Flow</a:t>
            </a:r>
            <a:endParaRPr>
              <a:solidFill>
                <a:srgbClr val="000000"/>
              </a:solidFill>
            </a:endParaRPr>
          </a:p>
          <a:p>
            <a:pPr marL="457200" indent="-317500" algn="l" defTabSz="457200">
              <a:lnSpc>
                <a:spcPts val="3400"/>
              </a:lnSpc>
              <a:spcBef>
                <a:spcPts val="1400"/>
              </a:spcBef>
              <a:buClr>
                <a:srgbClr val="1C3678"/>
              </a:buClr>
              <a:buSzPct val="145000"/>
              <a:buFont typeface="Times"/>
              <a:buAutoNum type="arabicPeriod" startAt="1"/>
              <a:defRPr b="0" sz="1466">
                <a:latin typeface="Times"/>
                <a:ea typeface="Times"/>
                <a:cs typeface="Times"/>
                <a:sym typeface="Times"/>
              </a:defRPr>
            </a:pPr>
            <a:r>
              <a:t>Position: </a:t>
            </a:r>
          </a:p>
          <a:p>
            <a:pPr lvl="1" marL="914400" indent="-317500" algn="l" defTabSz="457200">
              <a:lnSpc>
                <a:spcPts val="3400"/>
              </a:lnSpc>
              <a:spcBef>
                <a:spcPts val="1400"/>
              </a:spcBef>
              <a:buClr>
                <a:srgbClr val="1C3678"/>
              </a:buClr>
              <a:buSzPct val="145000"/>
              <a:buFont typeface="Times"/>
              <a:buChar char="•"/>
              <a:defRPr b="0" sz="1466">
                <a:solidFill>
                  <a:srgbClr val="1C3678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https://internetingishard.com/html-and-css/advanced-positioning/ </a:t>
            </a:r>
            <a:endParaRPr>
              <a:solidFill>
                <a:srgbClr val="000000"/>
              </a:solidFill>
            </a:endParaRPr>
          </a:p>
          <a:p>
            <a:pPr lvl="1" marL="914400" indent="-317500" algn="l" defTabSz="457200">
              <a:lnSpc>
                <a:spcPts val="3400"/>
              </a:lnSpc>
              <a:spcBef>
                <a:spcPts val="1400"/>
              </a:spcBef>
              <a:buClr>
                <a:srgbClr val="1C3678"/>
              </a:buClr>
              <a:buSzPct val="145000"/>
              <a:buFont typeface="Times"/>
              <a:buChar char="•"/>
              <a:defRPr b="0" sz="1466">
                <a:solidFill>
                  <a:srgbClr val="1C3678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https://www.w3schools.com/css/css_positioning.asp </a:t>
            </a:r>
            <a:endParaRPr>
              <a:solidFill>
                <a:srgbClr val="000000"/>
              </a:solidFill>
            </a:endParaRPr>
          </a:p>
          <a:p>
            <a:pPr lvl="1" marL="914400" indent="-317500" algn="l" defTabSz="457200">
              <a:lnSpc>
                <a:spcPts val="3400"/>
              </a:lnSpc>
              <a:spcBef>
                <a:spcPts val="1400"/>
              </a:spcBef>
              <a:buClr>
                <a:srgbClr val="1C3678"/>
              </a:buClr>
              <a:buSzPct val="145000"/>
              <a:buFont typeface="Times"/>
              <a:buChar char="•"/>
              <a:defRPr b="0" sz="1466">
                <a:solidFill>
                  <a:srgbClr val="1C3678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https://css-tricks.com/almanac/properties/p/position/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esson P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Lesson Plan</a:t>
            </a:r>
          </a:p>
        </p:txBody>
      </p:sp>
      <p:sp>
        <p:nvSpPr>
          <p:cNvPr id="124" name="Recap + HW…"/>
          <p:cNvSpPr txBox="1"/>
          <p:nvPr/>
        </p:nvSpPr>
        <p:spPr>
          <a:xfrm>
            <a:off x="4745456" y="3317753"/>
            <a:ext cx="3513888" cy="484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76250" indent="-476250" algn="l">
              <a:lnSpc>
                <a:spcPct val="150000"/>
              </a:lnSpc>
              <a:buSzPct val="100000"/>
              <a:buAutoNum type="arabicPeriod" startAt="1"/>
            </a:pPr>
            <a:r>
              <a:t>Recap + HW</a:t>
            </a:r>
          </a:p>
          <a:p>
            <a:pPr marL="476250" indent="-476250" algn="l">
              <a:lnSpc>
                <a:spcPct val="150000"/>
              </a:lnSpc>
              <a:buSzPct val="100000"/>
              <a:buAutoNum type="arabicPeriod" startAt="1"/>
            </a:pPr>
            <a:r>
              <a:t>Box types</a:t>
            </a:r>
          </a:p>
          <a:p>
            <a:pPr marL="476250" indent="-476250" algn="l">
              <a:lnSpc>
                <a:spcPct val="150000"/>
              </a:lnSpc>
              <a:buSzPct val="100000"/>
              <a:buAutoNum type="arabicPeriod" startAt="1"/>
            </a:pPr>
            <a:r>
              <a:t>Display</a:t>
            </a:r>
          </a:p>
          <a:p>
            <a:pPr marL="476250" indent="-476250" algn="l">
              <a:lnSpc>
                <a:spcPct val="150000"/>
              </a:lnSpc>
              <a:buSzPct val="100000"/>
              <a:buAutoNum type="arabicPeriod" startAt="1"/>
            </a:pPr>
            <a:r>
              <a:t>Unit measurements</a:t>
            </a:r>
          </a:p>
          <a:p>
            <a:pPr marL="476250" indent="-476250" algn="l">
              <a:lnSpc>
                <a:spcPct val="150000"/>
              </a:lnSpc>
              <a:buSzPct val="100000"/>
              <a:buAutoNum type="arabicPeriod" startAt="1"/>
            </a:pPr>
            <a:r>
              <a:t>CSS Shorthands</a:t>
            </a:r>
          </a:p>
          <a:p>
            <a:pPr marL="476250" indent="-476250" algn="l">
              <a:lnSpc>
                <a:spcPct val="150000"/>
              </a:lnSpc>
              <a:buSzPct val="100000"/>
              <a:buAutoNum type="arabicPeriod" startAt="1"/>
            </a:pPr>
            <a:r>
              <a:t>CSS Positioning</a:t>
            </a:r>
          </a:p>
          <a:p>
            <a:pPr marL="476250" indent="-476250" algn="l">
              <a:lnSpc>
                <a:spcPct val="150000"/>
              </a:lnSpc>
              <a:buSzPct val="100000"/>
              <a:buAutoNum type="arabicPeriod" startAt="1"/>
            </a:pPr>
          </a:p>
          <a:p>
            <a:pPr marL="476250" indent="-476250" algn="l">
              <a:lnSpc>
                <a:spcPct val="150000"/>
              </a:lnSpc>
              <a:buSzPct val="100000"/>
              <a:buAutoNum type="arabicPeriod" startAt="8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x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Box Types</a:t>
            </a:r>
          </a:p>
        </p:txBody>
      </p:sp>
      <p:sp>
        <p:nvSpPr>
          <p:cNvPr id="127" name="In CSS we broadly have two types of boxes — block boxes and inline boxes. These characteristics refer to how the box behaves in terms of page flow, and in relation to other boxes on the page"/>
          <p:cNvSpPr txBox="1"/>
          <p:nvPr/>
        </p:nvSpPr>
        <p:spPr>
          <a:xfrm>
            <a:off x="1177891" y="2674180"/>
            <a:ext cx="11021550" cy="969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 CSS we broadly have two types of boxes — </a:t>
            </a:r>
            <a:r>
              <a:rPr b="1"/>
              <a:t>block boxes</a:t>
            </a:r>
            <a:r>
              <a:t> and </a:t>
            </a:r>
            <a:r>
              <a:rPr b="1"/>
              <a:t>inline boxes</a:t>
            </a:r>
            <a:r>
              <a:t>. These characteristics refer to how the box behaves in terms of </a:t>
            </a:r>
            <a:r>
              <a:rPr b="1"/>
              <a:t>page flow</a:t>
            </a:r>
            <a:r>
              <a:t>, and in relation to other boxes on the page</a:t>
            </a:r>
          </a:p>
        </p:txBody>
      </p:sp>
      <p:sp>
        <p:nvSpPr>
          <p:cNvPr id="128" name="Block VS Inline"/>
          <p:cNvSpPr txBox="1"/>
          <p:nvPr/>
        </p:nvSpPr>
        <p:spPr>
          <a:xfrm>
            <a:off x="5271572" y="4154181"/>
            <a:ext cx="2558149" cy="510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Block VS Inline</a:t>
            </a:r>
          </a:p>
        </p:txBody>
      </p:sp>
      <p:pic>
        <p:nvPicPr>
          <p:cNvPr id="129" name="Screen Shot 2020-03-19 at 5.09.35 PM.png" descr="Screen Shot 2020-03-19 at 5.09.3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5613" y="4889179"/>
            <a:ext cx="4698050" cy="3784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Screen Shot 2020-03-19 at 5.09.40 PM.png" descr="Screen Shot 2020-03-19 at 5.09.4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91429" y="4889179"/>
            <a:ext cx="4697758" cy="37840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nline El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Inline Elements</a:t>
            </a:r>
          </a:p>
        </p:txBody>
      </p:sp>
      <p:pic>
        <p:nvPicPr>
          <p:cNvPr id="133" name="Screen Shot 2020-03-19 at 5.09.40 PM.png" descr="Screen Shot 2020-03-19 at 5.09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696" y="3212779"/>
            <a:ext cx="4697758" cy="3784066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Inline elements rules:…"/>
          <p:cNvSpPr txBox="1"/>
          <p:nvPr/>
        </p:nvSpPr>
        <p:spPr>
          <a:xfrm>
            <a:off x="6322561" y="3453812"/>
            <a:ext cx="5506218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sz="2600">
                <a:solidFill>
                  <a:srgbClr val="000000">
                    <a:alpha val="8431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Inline elements rules:</a:t>
            </a:r>
          </a:p>
          <a:p>
            <a:pPr algn="l" defTabSz="457200">
              <a:lnSpc>
                <a:spcPts val="6100"/>
              </a:lnSpc>
              <a:defRPr sz="2600">
                <a:solidFill>
                  <a:srgbClr val="000000">
                    <a:alpha val="8431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457200" indent="-317500" algn="l" defTabSz="457200">
              <a:lnSpc>
                <a:spcPts val="5800"/>
              </a:lnSpc>
              <a:buClr>
                <a:srgbClr val="000000">
                  <a:alpha val="84313"/>
                </a:srgbClr>
              </a:buClr>
              <a:buSzPct val="145000"/>
              <a:buFont typeface="Georgia"/>
              <a:buChar char="•"/>
              <a:defRPr b="0" sz="2100">
                <a:solidFill>
                  <a:srgbClr val="000000">
                    <a:alpha val="8431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Take only as much space as they need</a:t>
            </a:r>
          </a:p>
          <a:p>
            <a:pPr marL="457200" indent="-317500" algn="l" defTabSz="457200">
              <a:lnSpc>
                <a:spcPts val="5800"/>
              </a:lnSpc>
              <a:buClr>
                <a:srgbClr val="000000">
                  <a:alpha val="84313"/>
                </a:srgbClr>
              </a:buClr>
              <a:buSzPct val="145000"/>
              <a:buFont typeface="Georgia"/>
              <a:buChar char="•"/>
              <a:defRPr b="0" sz="2100">
                <a:solidFill>
                  <a:srgbClr val="000000">
                    <a:alpha val="8431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Displayed side by side</a:t>
            </a:r>
          </a:p>
          <a:p>
            <a:pPr marL="457200" indent="-317500" algn="l" defTabSz="457200">
              <a:lnSpc>
                <a:spcPts val="5800"/>
              </a:lnSpc>
              <a:buClr>
                <a:srgbClr val="000000">
                  <a:alpha val="84313"/>
                </a:srgbClr>
              </a:buClr>
              <a:buSzPct val="145000"/>
              <a:buFont typeface="Georgia"/>
              <a:buChar char="•"/>
              <a:defRPr b="0" sz="2100">
                <a:solidFill>
                  <a:srgbClr val="000000">
                    <a:alpha val="8431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Don’t accept width or height properties, and top-bottom margin</a:t>
            </a:r>
          </a:p>
          <a:p>
            <a:pPr marL="457200" indent="-317500" algn="l" defTabSz="457200">
              <a:lnSpc>
                <a:spcPts val="5800"/>
              </a:lnSpc>
              <a:buClr>
                <a:srgbClr val="000000">
                  <a:alpha val="84313"/>
                </a:srgbClr>
              </a:buClr>
              <a:buSzPct val="145000"/>
              <a:buFont typeface="Georgia"/>
              <a:buChar char="•"/>
              <a:defRPr b="0" sz="2100">
                <a:solidFill>
                  <a:srgbClr val="000000">
                    <a:alpha val="8431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Can be a parent of other inline elements</a:t>
            </a:r>
          </a:p>
        </p:txBody>
      </p:sp>
      <p:sp>
        <p:nvSpPr>
          <p:cNvPr id="135" name="Examples: &lt;span&gt;, &lt;button&gt;,  &lt;input&gt; ..etc"/>
          <p:cNvSpPr txBox="1"/>
          <p:nvPr/>
        </p:nvSpPr>
        <p:spPr>
          <a:xfrm>
            <a:off x="6407471" y="6864537"/>
            <a:ext cx="63197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Examples: &lt;span&gt;, &lt;button&gt;,  &lt;input&gt; ..etc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Block El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Block Elements</a:t>
            </a:r>
          </a:p>
        </p:txBody>
      </p:sp>
      <p:pic>
        <p:nvPicPr>
          <p:cNvPr id="138" name="Screen Shot 2020-03-19 at 5.09.35 PM.png" descr="Screen Shot 2020-03-19 at 5.09.3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99479" y="3238767"/>
            <a:ext cx="4698050" cy="3784066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Block-level elements rules…"/>
          <p:cNvSpPr txBox="1"/>
          <p:nvPr/>
        </p:nvSpPr>
        <p:spPr>
          <a:xfrm>
            <a:off x="709700" y="3435350"/>
            <a:ext cx="5611975" cy="288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sz="2600">
                <a:solidFill>
                  <a:srgbClr val="000000">
                    <a:alpha val="8431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Block-level elements rules</a:t>
            </a:r>
          </a:p>
          <a:p>
            <a:pPr algn="l" defTabSz="457200">
              <a:lnSpc>
                <a:spcPts val="6100"/>
              </a:lnSpc>
              <a:defRPr sz="2600">
                <a:solidFill>
                  <a:srgbClr val="000000">
                    <a:alpha val="8431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457200" indent="-317500" algn="l" defTabSz="457200">
              <a:lnSpc>
                <a:spcPts val="5800"/>
              </a:lnSpc>
              <a:buClr>
                <a:srgbClr val="000000">
                  <a:alpha val="84313"/>
                </a:srgbClr>
              </a:buClr>
              <a:buSzPct val="145000"/>
              <a:buFont typeface="Georgia"/>
              <a:buChar char="•"/>
              <a:defRPr b="0" sz="2100">
                <a:solidFill>
                  <a:srgbClr val="000000">
                    <a:alpha val="8431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Take full-width (100% width) by default</a:t>
            </a:r>
          </a:p>
          <a:p>
            <a:pPr marL="457200" indent="-317500" algn="l" defTabSz="457200">
              <a:lnSpc>
                <a:spcPts val="5800"/>
              </a:lnSpc>
              <a:buClr>
                <a:srgbClr val="000000">
                  <a:alpha val="84313"/>
                </a:srgbClr>
              </a:buClr>
              <a:buSzPct val="145000"/>
              <a:buFont typeface="Georgia"/>
              <a:buChar char="•"/>
              <a:defRPr b="0" sz="2100">
                <a:solidFill>
                  <a:srgbClr val="000000">
                    <a:alpha val="8431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Each gets displayed in a new line</a:t>
            </a:r>
          </a:p>
          <a:p>
            <a:pPr marL="457200" indent="-317500" algn="l" defTabSz="457200">
              <a:lnSpc>
                <a:spcPts val="5800"/>
              </a:lnSpc>
              <a:buClr>
                <a:srgbClr val="000000">
                  <a:alpha val="84313"/>
                </a:srgbClr>
              </a:buClr>
              <a:buSzPct val="145000"/>
              <a:buFont typeface="Georgia"/>
              <a:buChar char="•"/>
              <a:defRPr b="0" sz="2100">
                <a:solidFill>
                  <a:srgbClr val="000000">
                    <a:alpha val="8431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Width &amp; height properties can be set</a:t>
            </a:r>
          </a:p>
          <a:p>
            <a:pPr marL="457200" indent="-317500" algn="l" defTabSz="457200">
              <a:lnSpc>
                <a:spcPts val="5800"/>
              </a:lnSpc>
              <a:buClr>
                <a:srgbClr val="000000">
                  <a:alpha val="84313"/>
                </a:srgbClr>
              </a:buClr>
              <a:buSzPct val="145000"/>
              <a:buFont typeface="Georgia"/>
              <a:buChar char="•"/>
              <a:defRPr b="0" sz="2100">
                <a:solidFill>
                  <a:srgbClr val="000000">
                    <a:alpha val="8431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Can contain other block or inline elements</a:t>
            </a:r>
          </a:p>
        </p:txBody>
      </p:sp>
      <p:sp>
        <p:nvSpPr>
          <p:cNvPr id="140" name="Examples: &lt;p&gt;, &lt;div&gt;,  &lt;table&gt;, &lt;form&gt; ..etc"/>
          <p:cNvSpPr txBox="1"/>
          <p:nvPr/>
        </p:nvSpPr>
        <p:spPr>
          <a:xfrm>
            <a:off x="670965" y="7033870"/>
            <a:ext cx="64812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Examples: &lt;p&gt;, &lt;div&gt;,  &lt;table&gt;, &lt;form&gt; ..etc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Let’s see the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see the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isplay proper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Display property</a:t>
            </a:r>
          </a:p>
        </p:txBody>
      </p:sp>
      <p:sp>
        <p:nvSpPr>
          <p:cNvPr id="145" name="The display property is one of the most commonly used features of CSS development. Our web page treats every HTML element as a box, and with the display property, we determine how these boxes will be shown, or whether to show or hide them."/>
          <p:cNvSpPr txBox="1"/>
          <p:nvPr/>
        </p:nvSpPr>
        <p:spPr>
          <a:xfrm>
            <a:off x="319037" y="2886286"/>
            <a:ext cx="7242217" cy="2016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20000"/>
              </a:lnSpc>
              <a:defRPr b="0" sz="2200">
                <a:solidFill>
                  <a:srgbClr val="000000">
                    <a:alpha val="8431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The </a:t>
            </a:r>
            <a:r>
              <a:rPr b="1"/>
              <a:t>display</a:t>
            </a:r>
            <a:r>
              <a:t> property is one of the most commonly used features of CSS development. Our web page treats </a:t>
            </a:r>
            <a:r>
              <a:rPr>
                <a:solidFill>
                  <a:srgbClr val="000000"/>
                </a:solidFill>
                <a:hlinkClick r:id="rId2" invalidUrl="" action="" tgtFrame="" tooltip="" history="1" highlightClick="0" endSnd="0"/>
              </a:rPr>
              <a:t>every HTML element as a box</a:t>
            </a:r>
            <a:r>
              <a:t>, and with the </a:t>
            </a:r>
            <a:r>
              <a:rPr b="1"/>
              <a:t>display</a:t>
            </a:r>
            <a:r>
              <a:t> property, we determine how these boxes will be shown, or whether to show or hide them.</a:t>
            </a:r>
          </a:p>
        </p:txBody>
      </p:sp>
      <p:pic>
        <p:nvPicPr>
          <p:cNvPr id="146" name="Screen Shot 2020-03-19 at 5.31.54 PM.png" descr="Screen Shot 2020-03-19 at 5.31.5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85100" y="4082082"/>
            <a:ext cx="4523268" cy="4530635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he display property specifies the display behavior (the type of rendering box) of an element. — W3"/>
          <p:cNvSpPr txBox="1"/>
          <p:nvPr/>
        </p:nvSpPr>
        <p:spPr>
          <a:xfrm>
            <a:off x="729315" y="6375399"/>
            <a:ext cx="5985885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7100"/>
              </a:lnSpc>
              <a:defRPr b="0" sz="3000">
                <a:solidFill>
                  <a:srgbClr val="000000">
                    <a:alpha val="54117"/>
                  </a:srgbClr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The </a:t>
            </a:r>
            <a:r>
              <a:rPr sz="2250">
                <a:latin typeface="Menlo"/>
                <a:ea typeface="Menlo"/>
                <a:cs typeface="Menlo"/>
                <a:sym typeface="Menlo"/>
              </a:rPr>
              <a:t>display</a:t>
            </a:r>
            <a:r>
              <a:t> property specifies the display behavior (the type of rendering box) of an element. — </a:t>
            </a:r>
            <a:r>
              <a:rPr>
                <a:solidFill>
                  <a:srgbClr val="000000"/>
                </a:solidFill>
                <a:hlinkClick r:id="rId4" invalidUrl="" action="" tgtFrame="" tooltip="" history="1" highlightClick="0" endSnd="0"/>
              </a:rPr>
              <a:t>W3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ypes of display proper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/>
            <a:r>
              <a:t>Types of display properties</a:t>
            </a:r>
          </a:p>
        </p:txBody>
      </p:sp>
      <p:sp>
        <p:nvSpPr>
          <p:cNvPr id="150" name="There are various values of the display property. We will be covering the following parts in this lesson:…"/>
          <p:cNvSpPr txBox="1"/>
          <p:nvPr/>
        </p:nvSpPr>
        <p:spPr>
          <a:xfrm>
            <a:off x="1140007" y="2917613"/>
            <a:ext cx="9790340" cy="344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20000"/>
              </a:lnSpc>
              <a:defRPr b="0" sz="2300">
                <a:solidFill>
                  <a:srgbClr val="000000">
                    <a:alpha val="8431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There are various values of the </a:t>
            </a:r>
            <a:r>
              <a:t>display</a:t>
            </a:r>
            <a:r>
              <a:t> property. We will be covering the following parts in this lesson:</a:t>
            </a:r>
          </a:p>
          <a:p>
            <a:pPr marL="457200" indent="-317500" algn="l" defTabSz="457200">
              <a:lnSpc>
                <a:spcPct val="120000"/>
              </a:lnSpc>
              <a:buClr>
                <a:srgbClr val="000000">
                  <a:alpha val="84313"/>
                </a:srgbClr>
              </a:buClr>
              <a:buSzPct val="145000"/>
              <a:buFont typeface="Menlo"/>
              <a:buChar char="•"/>
              <a:defRPr b="0" sz="2300">
                <a:solidFill>
                  <a:srgbClr val="000000">
                    <a:alpha val="8431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457200" indent="-317500" algn="l" defTabSz="457200">
              <a:lnSpc>
                <a:spcPct val="120000"/>
              </a:lnSpc>
              <a:buClr>
                <a:srgbClr val="000000">
                  <a:alpha val="84313"/>
                </a:srgbClr>
              </a:buClr>
              <a:buSzPct val="145000"/>
              <a:buFont typeface="Menlo"/>
              <a:buChar char="•"/>
              <a:defRPr b="0" sz="2300">
                <a:solidFill>
                  <a:srgbClr val="000000">
                    <a:alpha val="8431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display: none</a:t>
            </a:r>
            <a:r>
              <a:t> vs. </a:t>
            </a:r>
            <a:r>
              <a:t>visibility: hidden</a:t>
            </a:r>
          </a:p>
          <a:p>
            <a:pPr marL="457200" indent="-317500" algn="l" defTabSz="457200">
              <a:lnSpc>
                <a:spcPct val="120000"/>
              </a:lnSpc>
              <a:buClr>
                <a:srgbClr val="000000">
                  <a:alpha val="84313"/>
                </a:srgbClr>
              </a:buClr>
              <a:buSzPct val="145000"/>
              <a:buFont typeface="Menlo"/>
              <a:buChar char="•"/>
              <a:defRPr b="0" sz="2300">
                <a:solidFill>
                  <a:srgbClr val="000000">
                    <a:alpha val="8431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display: block</a:t>
            </a:r>
          </a:p>
          <a:p>
            <a:pPr marL="457200" indent="-317500" algn="l" defTabSz="457200">
              <a:lnSpc>
                <a:spcPct val="120000"/>
              </a:lnSpc>
              <a:buClr>
                <a:srgbClr val="000000">
                  <a:alpha val="84313"/>
                </a:srgbClr>
              </a:buClr>
              <a:buSzPct val="145000"/>
              <a:buFont typeface="Menlo"/>
              <a:buChar char="•"/>
              <a:defRPr b="0" sz="2300">
                <a:solidFill>
                  <a:srgbClr val="000000">
                    <a:alpha val="8431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display: inline</a:t>
            </a:r>
          </a:p>
          <a:p>
            <a:pPr marL="457200" indent="-317500" algn="l" defTabSz="457200">
              <a:lnSpc>
                <a:spcPct val="120000"/>
              </a:lnSpc>
              <a:buClr>
                <a:srgbClr val="000000">
                  <a:alpha val="84313"/>
                </a:srgbClr>
              </a:buClr>
              <a:buSzPct val="145000"/>
              <a:buFont typeface="Menlo"/>
              <a:buChar char="•"/>
              <a:defRPr b="0" sz="2300">
                <a:solidFill>
                  <a:srgbClr val="000000">
                    <a:alpha val="8431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display: inline-block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Display none vs hidd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Display none vs hidden</a:t>
            </a:r>
          </a:p>
        </p:txBody>
      </p:sp>
      <p:sp>
        <p:nvSpPr>
          <p:cNvPr id="153" name="We can hide elements by declaring a display: none value. Another way is to declare visibility: hidden instead of display: none, but there is a difference between them."/>
          <p:cNvSpPr txBox="1"/>
          <p:nvPr/>
        </p:nvSpPr>
        <p:spPr>
          <a:xfrm>
            <a:off x="761495" y="2734733"/>
            <a:ext cx="6678829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5200"/>
              </a:lnSpc>
              <a:defRPr b="0">
                <a:solidFill>
                  <a:srgbClr val="000000">
                    <a:alpha val="8431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We can hide elements by declaring a </a:t>
            </a:r>
            <a:r>
              <a:t>display: none</a:t>
            </a:r>
            <a:r>
              <a:t> value. Another way is to declare </a:t>
            </a:r>
            <a:r>
              <a:t>visibility: hidden</a:t>
            </a:r>
            <a:r>
              <a:t> instead of </a:t>
            </a:r>
            <a:r>
              <a:t>display: none</a:t>
            </a:r>
            <a:r>
              <a:t>, but there is a difference between them.</a:t>
            </a:r>
          </a:p>
        </p:txBody>
      </p:sp>
      <p:pic>
        <p:nvPicPr>
          <p:cNvPr id="154" name="Screen Shot 2020-03-19 at 5.42.02 PM.png" descr="Screen Shot 2020-03-19 at 5.42.0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166" y="5490633"/>
            <a:ext cx="4191001" cy="144780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Initial"/>
          <p:cNvSpPr txBox="1"/>
          <p:nvPr/>
        </p:nvSpPr>
        <p:spPr>
          <a:xfrm>
            <a:off x="2427105" y="4902199"/>
            <a:ext cx="90312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Initial</a:t>
            </a:r>
          </a:p>
        </p:txBody>
      </p:sp>
      <p:pic>
        <p:nvPicPr>
          <p:cNvPr id="156" name="Screen Shot 2020-03-19 at 5.42.32 PM.png" descr="Screen Shot 2020-03-19 at 5.42.3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32750" y="4587699"/>
            <a:ext cx="4051300" cy="14351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visibility: hidden;"/>
          <p:cNvSpPr txBox="1"/>
          <p:nvPr/>
        </p:nvSpPr>
        <p:spPr>
          <a:xfrm>
            <a:off x="8032750" y="4070537"/>
            <a:ext cx="252313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visibility: hidden;</a:t>
            </a:r>
          </a:p>
        </p:txBody>
      </p:sp>
      <p:pic>
        <p:nvPicPr>
          <p:cNvPr id="158" name="Screen Shot 2020-03-19 at 5.43.28 PM.png" descr="Screen Shot 2020-03-19 at 5.43.2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11583" y="7736416"/>
            <a:ext cx="2705101" cy="135890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display: none;"/>
          <p:cNvSpPr txBox="1"/>
          <p:nvPr/>
        </p:nvSpPr>
        <p:spPr>
          <a:xfrm>
            <a:off x="8000457" y="7203203"/>
            <a:ext cx="211775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display: none;</a:t>
            </a:r>
          </a:p>
        </p:txBody>
      </p:sp>
      <p:sp>
        <p:nvSpPr>
          <p:cNvPr id="160" name="Line"/>
          <p:cNvSpPr/>
          <p:nvPr/>
        </p:nvSpPr>
        <p:spPr>
          <a:xfrm flipV="1">
            <a:off x="5184230" y="4405180"/>
            <a:ext cx="2515729" cy="178979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Line"/>
          <p:cNvSpPr/>
          <p:nvPr/>
        </p:nvSpPr>
        <p:spPr>
          <a:xfrm>
            <a:off x="5141896" y="6311481"/>
            <a:ext cx="2515448" cy="18534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