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44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887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33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77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22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66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11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5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00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schools.com/css/css_combinators.asp" TargetMode="External"/><Relationship Id="rId3" Type="http://schemas.openxmlformats.org/officeDocument/2006/relationships/hyperlink" Target="https://www.w3schools.com/css/css_pseudo_classes.asp" TargetMode="External"/><Relationship Id="rId4" Type="http://schemas.openxmlformats.org/officeDocument/2006/relationships/hyperlink" Target="https://www.w3schools.com/css/css_pseudo_elements.asp" TargetMode="External"/><Relationship Id="rId5" Type="http://schemas.openxmlformats.org/officeDocument/2006/relationships/hyperlink" Target="https://www.w3schools.com/css/css_attribute_selectors.asp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-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- 4</a:t>
            </a:r>
          </a:p>
        </p:txBody>
      </p:sp>
      <p:sp>
        <p:nvSpPr>
          <p:cNvPr id="120" name="CSS. Introduc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CSS. Introduction</a:t>
            </a:r>
          </a:p>
        </p:txBody>
      </p:sp>
      <p:sp>
        <p:nvSpPr>
          <p:cNvPr id="121" name="SkillUp by Dobrea Vladislav"/>
          <p:cNvSpPr txBox="1"/>
          <p:nvPr/>
        </p:nvSpPr>
        <p:spPr>
          <a:xfrm>
            <a:off x="8779764" y="8913470"/>
            <a:ext cx="4081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SkillUp by Dobrea Vladislav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ox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  <p:pic>
        <p:nvPicPr>
          <p:cNvPr id="153" name="Screen Shot 2020-03-17 at 5.49.53 PM.png" descr="Screen Shot 2020-03-17 at 5.49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658" y="2735053"/>
            <a:ext cx="10267484" cy="382535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ll HTML elements can be considered as boxes. In CSS, the term &quot;box model&quot; is used when talking about design and layout."/>
          <p:cNvSpPr txBox="1"/>
          <p:nvPr/>
        </p:nvSpPr>
        <p:spPr>
          <a:xfrm>
            <a:off x="553172" y="2247899"/>
            <a:ext cx="1212705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All HTML elements can be considered as boxes. In CSS, the term "box model" is used when talking about design and layout.</a:t>
            </a:r>
          </a:p>
        </p:txBody>
      </p:sp>
      <p:sp>
        <p:nvSpPr>
          <p:cNvPr id="155" name="Explanation of the box model parts:…"/>
          <p:cNvSpPr txBox="1"/>
          <p:nvPr/>
        </p:nvSpPr>
        <p:spPr>
          <a:xfrm>
            <a:off x="607379" y="6731000"/>
            <a:ext cx="7726042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Explanation of the box model parts: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Content</a:t>
            </a:r>
            <a:r>
              <a:t> - The content of the box, where text and images appear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Padding</a:t>
            </a:r>
            <a:r>
              <a:t> - Clears an area around the content. The padding is transparent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Border</a:t>
            </a:r>
            <a:r>
              <a:t> - A border that goes around the padding and content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Margin</a:t>
            </a:r>
            <a:r>
              <a:t> - Clears an area outside the border. The margin is transparent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t’s practice"/>
          <p:cNvSpPr txBox="1"/>
          <p:nvPr>
            <p:ph type="title"/>
          </p:nvPr>
        </p:nvSpPr>
        <p:spPr>
          <a:xfrm>
            <a:off x="1270000" y="2959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SS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Selectors</a:t>
            </a:r>
          </a:p>
        </p:txBody>
      </p:sp>
      <p:sp>
        <p:nvSpPr>
          <p:cNvPr id="160" name="CSS selectors are used to &quot;find&quot; (or select) the HTML elements you want to style.…"/>
          <p:cNvSpPr txBox="1"/>
          <p:nvPr/>
        </p:nvSpPr>
        <p:spPr>
          <a:xfrm>
            <a:off x="2049881" y="3149600"/>
            <a:ext cx="890503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CSS selectors are used to "find" (or select) the HTML elements you want to style.</a:t>
            </a:r>
          </a:p>
          <a:p>
            <a:pPr algn="l" defTabSz="457200">
              <a:lnSpc>
                <a:spcPct val="1500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We can divide CSS selectors into five categories: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Simple selectors (select elements based on name, id, class)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hlinkClick r:id="rId2" invalidUrl="" action="" tgtFrame="" tooltip="" history="1" highlightClick="0" endSnd="0"/>
              </a:rPr>
              <a:t>Combinator selectors</a:t>
            </a:r>
            <a:r>
              <a:t> (select elements based on a specific relationship between them)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hlinkClick r:id="rId3" invalidUrl="" action="" tgtFrame="" tooltip="" history="1" highlightClick="0" endSnd="0"/>
              </a:rPr>
              <a:t>Pseudo-class selectors</a:t>
            </a:r>
            <a:r>
              <a:t> (select elements based on a certain state)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hlinkClick r:id="rId4" invalidUrl="" action="" tgtFrame="" tooltip="" history="1" highlightClick="0" endSnd="0"/>
              </a:rPr>
              <a:t>Pseudo-elements selectors</a:t>
            </a:r>
            <a:r>
              <a:t> (select and style a part of an element)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hlinkClick r:id="rId5" invalidUrl="" action="" tgtFrame="" tooltip="" history="1" highlightClick="0" endSnd="0"/>
              </a:rPr>
              <a:t>Attribute selectors</a:t>
            </a:r>
            <a:r>
              <a:t> (select elements based on an attribute or attribute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imple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Selectors</a:t>
            </a:r>
          </a:p>
        </p:txBody>
      </p:sp>
      <p:sp>
        <p:nvSpPr>
          <p:cNvPr id="163" name="The CSS element Selector…"/>
          <p:cNvSpPr txBox="1"/>
          <p:nvPr/>
        </p:nvSpPr>
        <p:spPr>
          <a:xfrm>
            <a:off x="876358" y="2819399"/>
            <a:ext cx="7264284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7500"/>
              </a:lnSpc>
              <a:spcBef>
                <a:spcPts val="10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The CSS element Selector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The element selector selects HTML elements based on the element name.</a:t>
            </a:r>
          </a:p>
        </p:txBody>
      </p:sp>
      <p:pic>
        <p:nvPicPr>
          <p:cNvPr id="164" name="Screen Shot 2020-03-17 at 6.22.13 PM.png" descr="Screen Shot 2020-03-17 at 6.22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50" y="5105400"/>
            <a:ext cx="27051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his will target all &lt;p&gt; elements"/>
          <p:cNvSpPr txBox="1"/>
          <p:nvPr/>
        </p:nvSpPr>
        <p:spPr>
          <a:xfrm>
            <a:off x="964183" y="4610100"/>
            <a:ext cx="376123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This will target all &lt;p&gt; elements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imple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Selectors</a:t>
            </a:r>
          </a:p>
        </p:txBody>
      </p:sp>
      <p:sp>
        <p:nvSpPr>
          <p:cNvPr id="168" name="The CSS id Selector…"/>
          <p:cNvSpPr txBox="1"/>
          <p:nvPr/>
        </p:nvSpPr>
        <p:spPr>
          <a:xfrm>
            <a:off x="984141" y="2609850"/>
            <a:ext cx="9893518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7500"/>
              </a:lnSpc>
              <a:spcBef>
                <a:spcPts val="10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The CSS id Selector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The id selector uses the id attribute of an HTML element to select a specific element.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The id of an element is unique within a page, so the id selector is used to select one unique element!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To select an element with a specific id, write a hash (#) character, followed by the id of the element.</a:t>
            </a:r>
          </a:p>
        </p:txBody>
      </p:sp>
      <p:pic>
        <p:nvPicPr>
          <p:cNvPr id="169" name="Screen Shot 2020-03-17 at 6.23.54 PM.png" descr="Screen Shot 2020-03-17 at 6.23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5962650"/>
            <a:ext cx="27178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his will target element with id=“para1”"/>
          <p:cNvSpPr txBox="1"/>
          <p:nvPr/>
        </p:nvSpPr>
        <p:spPr>
          <a:xfrm>
            <a:off x="847090" y="5346700"/>
            <a:ext cx="45542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This will target element with id=“para1”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imple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Selectors</a:t>
            </a:r>
          </a:p>
        </p:txBody>
      </p:sp>
      <p:sp>
        <p:nvSpPr>
          <p:cNvPr id="173" name="The CSS class Selector"/>
          <p:cNvSpPr txBox="1"/>
          <p:nvPr/>
        </p:nvSpPr>
        <p:spPr>
          <a:xfrm>
            <a:off x="788689" y="2552997"/>
            <a:ext cx="4518622" cy="1155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spcBef>
                <a:spcPts val="10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CSS class Selector</a:t>
            </a:r>
          </a:p>
        </p:txBody>
      </p:sp>
      <p:sp>
        <p:nvSpPr>
          <p:cNvPr id="174" name="The class selector selects HTML elements with a specific class attribute."/>
          <p:cNvSpPr txBox="1"/>
          <p:nvPr/>
        </p:nvSpPr>
        <p:spPr>
          <a:xfrm>
            <a:off x="755938" y="3321049"/>
            <a:ext cx="704792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class selector selects HTML elements with a specific class attribute.</a:t>
            </a:r>
          </a:p>
        </p:txBody>
      </p:sp>
      <p:sp>
        <p:nvSpPr>
          <p:cNvPr id="175" name="To select elements with a specific class, write a period (.) character, followed by the class name."/>
          <p:cNvSpPr txBox="1"/>
          <p:nvPr/>
        </p:nvSpPr>
        <p:spPr>
          <a:xfrm>
            <a:off x="753203" y="3721100"/>
            <a:ext cx="934862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To select elements with a specific class, write a period (.) character, followed by the class name.</a:t>
            </a:r>
          </a:p>
        </p:txBody>
      </p:sp>
      <p:sp>
        <p:nvSpPr>
          <p:cNvPr id="176" name="In this example all HTML elements with class=&quot;center&quot; will be red and center-aligned"/>
          <p:cNvSpPr txBox="1"/>
          <p:nvPr/>
        </p:nvSpPr>
        <p:spPr>
          <a:xfrm>
            <a:off x="835592" y="4799838"/>
            <a:ext cx="82856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 this example all HTML elements with class="center" will be red and center-aligned</a:t>
            </a:r>
          </a:p>
        </p:txBody>
      </p:sp>
      <p:pic>
        <p:nvPicPr>
          <p:cNvPr id="177" name="Screen Shot 2020-03-17 at 6.34.37 PM.png" descr="Screen Shot 2020-03-17 at 6.34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5359400"/>
            <a:ext cx="2628900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imple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Selectors</a:t>
            </a:r>
          </a:p>
        </p:txBody>
      </p:sp>
      <p:sp>
        <p:nvSpPr>
          <p:cNvPr id="180" name="The CSS Grouping Selector"/>
          <p:cNvSpPr txBox="1"/>
          <p:nvPr/>
        </p:nvSpPr>
        <p:spPr>
          <a:xfrm>
            <a:off x="788689" y="2552997"/>
            <a:ext cx="5264548" cy="1155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spcBef>
                <a:spcPts val="10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CSS Grouping Selector</a:t>
            </a:r>
          </a:p>
        </p:txBody>
      </p:sp>
      <p:sp>
        <p:nvSpPr>
          <p:cNvPr id="181" name="The grouping selector selects all the HTML elements with the same style definitions."/>
          <p:cNvSpPr txBox="1"/>
          <p:nvPr/>
        </p:nvSpPr>
        <p:spPr>
          <a:xfrm>
            <a:off x="855358" y="3212719"/>
            <a:ext cx="824608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grouping selector selects all the HTML elements with the same style definitions.</a:t>
            </a:r>
          </a:p>
        </p:txBody>
      </p:sp>
      <p:pic>
        <p:nvPicPr>
          <p:cNvPr id="182" name="Screen Shot 2020-03-17 at 6.36.11 PM.png" descr="Screen Shot 2020-03-17 at 6.36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50" y="4229100"/>
            <a:ext cx="2832100" cy="392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Line"/>
          <p:cNvSpPr/>
          <p:nvPr/>
        </p:nvSpPr>
        <p:spPr>
          <a:xfrm>
            <a:off x="5346700" y="6064250"/>
            <a:ext cx="1208312" cy="0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4" name="Screen Shot 2020-03-17 at 6.36.50 PM.png" descr="Screen Shot 2020-03-17 at 6.36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0" y="5467350"/>
            <a:ext cx="27940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87" name="CSS Intro:…"/>
          <p:cNvSpPr txBox="1"/>
          <p:nvPr/>
        </p:nvSpPr>
        <p:spPr>
          <a:xfrm>
            <a:off x="2510973" y="2296160"/>
            <a:ext cx="7982854" cy="688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CSS Intro: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https://www.w3schools.com/css/css_intro.asp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  </a:t>
            </a:r>
            <a:r>
              <a:t>https://internetingishard.com/html-and-css/hello-css/ 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2"/>
              <a:defRPr b="0" sz="1466">
                <a:solidFill>
                  <a:srgbClr val="1C367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How to add CSS to HTML: </a:t>
            </a:r>
            <a:r>
              <a:t>https://www.w3schools.com/html/html_css.asp </a:t>
            </a:r>
            <a:endParaRPr>
              <a:solidFill>
                <a:srgbClr val="000000"/>
              </a:solidFill>
            </a:endParaRP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2"/>
              <a:defRPr b="0" sz="1466">
                <a:solidFill>
                  <a:srgbClr val="1C367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CSS Syntax: </a:t>
            </a:r>
            <a:r>
              <a:t>https://www.w3schools.com/css/css_syntax.asp </a:t>
            </a:r>
            <a:endParaRPr>
              <a:solidFill>
                <a:srgbClr val="000000"/>
              </a:solidFill>
            </a:endParaRP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2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CSS Selectors: </a:t>
            </a:r>
            <a:r>
              <a:t> 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https://www.w3schools.com/cssref/css_selectors.asp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 </a:t>
            </a:r>
            <a:r>
              <a:t>https://internetingishard.com/html-and-css/css-selectors/ 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5"/>
              <a:defRPr b="0" sz="1466">
                <a:solidFill>
                  <a:srgbClr val="1C367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CSS Specificity: </a:t>
            </a:r>
            <a:r>
              <a:t>https://www.w3schools.com/css/css_specificity.asp </a:t>
            </a:r>
            <a:endParaRPr>
              <a:solidFill>
                <a:srgbClr val="000000"/>
              </a:solidFill>
            </a:endParaRP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5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Box model: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https://internetingishard.com/html-and-css/css-box-model/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https://css-tricks.com/box-sizing/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1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https://www.w3schools.com/css/css_boxmodel.asp 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7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CSS Display visibility: 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7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https://css-tricks.com/almanac/properties/d/display/ 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AutoNum type="arabicPeriod" startAt="7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http://ptgmedia.pearsoncmg.com/images/9780321888938/samplepages/0321888936.pdf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ss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Plan</a:t>
            </a:r>
          </a:p>
        </p:txBody>
      </p:sp>
      <p:sp>
        <p:nvSpPr>
          <p:cNvPr id="124" name="Introduction…"/>
          <p:cNvSpPr txBox="1"/>
          <p:nvPr/>
        </p:nvSpPr>
        <p:spPr>
          <a:xfrm>
            <a:off x="4801387" y="3002182"/>
            <a:ext cx="3402026" cy="37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Introduction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CSS Syntax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Ways to apply CSS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Box Model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Selectors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SS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Introduction</a:t>
            </a:r>
          </a:p>
        </p:txBody>
      </p:sp>
      <p:sp>
        <p:nvSpPr>
          <p:cNvPr id="127" name="What is CSS?…"/>
          <p:cNvSpPr txBox="1"/>
          <p:nvPr/>
        </p:nvSpPr>
        <p:spPr>
          <a:xfrm>
            <a:off x="1422244" y="3778398"/>
            <a:ext cx="10160312" cy="252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spcBef>
                <a:spcPts val="1000"/>
              </a:spcBef>
              <a:defRPr b="0" sz="3200">
                <a:latin typeface="Arial"/>
                <a:ea typeface="Arial"/>
                <a:cs typeface="Arial"/>
                <a:sym typeface="Arial"/>
              </a:defRPr>
            </a:pPr>
            <a:r>
              <a:t>What is CSS?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CSS</a:t>
            </a:r>
            <a:r>
              <a:t> stands for </a:t>
            </a:r>
            <a:r>
              <a:rPr b="1"/>
              <a:t>C</a:t>
            </a:r>
            <a:r>
              <a:t>ascading </a:t>
            </a:r>
            <a:r>
              <a:rPr b="1"/>
              <a:t>S</a:t>
            </a:r>
            <a:r>
              <a:t>tyle </a:t>
            </a:r>
            <a:r>
              <a:rPr b="1"/>
              <a:t>S</a:t>
            </a:r>
            <a:r>
              <a:t>heets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b="0"/>
              <a:t>CSS describes </a:t>
            </a:r>
            <a:r>
              <a:t>how HTML elements are to be displayed on screen, paper, or in other media</a:t>
            </a:r>
            <a:endParaRPr b="0"/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CSS </a:t>
            </a:r>
            <a:r>
              <a:rPr b="1"/>
              <a:t>saves a lot of work</a:t>
            </a:r>
            <a:r>
              <a:t>. It can control the layout of multiple web pages all at once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External stylesheets are stored in </a:t>
            </a:r>
            <a:r>
              <a:rPr b="1"/>
              <a:t>CSS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SS Solves a Bi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CSS Solves a Big Problem</a:t>
            </a:r>
          </a:p>
        </p:txBody>
      </p:sp>
      <p:sp>
        <p:nvSpPr>
          <p:cNvPr id="130" name="HTML was NEVER intended to contain tags for formatting a web page!…"/>
          <p:cNvSpPr txBox="1"/>
          <p:nvPr/>
        </p:nvSpPr>
        <p:spPr>
          <a:xfrm>
            <a:off x="1729410" y="3321050"/>
            <a:ext cx="9351362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HTML was NEVER intended to contain tags for formatting a web page!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HTML was created to </a:t>
            </a:r>
            <a:r>
              <a:rPr b="1"/>
              <a:t>describe the content</a:t>
            </a:r>
            <a:r>
              <a:t> of a web page, like: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&lt;h1&gt;This is a heading&lt;/h1&gt;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To solve this problem, the World Wide Web Consortium (W3C) created CSS.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CSS removed the style formatting from the HTML page!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SS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pic>
        <p:nvPicPr>
          <p:cNvPr id="133" name="selector.gif" descr="selector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250" y="2819400"/>
            <a:ext cx="7226300" cy="1511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imple Rules:"/>
          <p:cNvSpPr txBox="1"/>
          <p:nvPr/>
        </p:nvSpPr>
        <p:spPr>
          <a:xfrm>
            <a:off x="1035659" y="5033620"/>
            <a:ext cx="20942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Simple Rules:</a:t>
            </a:r>
          </a:p>
        </p:txBody>
      </p:sp>
      <p:sp>
        <p:nvSpPr>
          <p:cNvPr id="135" name="The selector points to the HTML element you want to style.…"/>
          <p:cNvSpPr txBox="1"/>
          <p:nvPr/>
        </p:nvSpPr>
        <p:spPr>
          <a:xfrm>
            <a:off x="1138578" y="5822949"/>
            <a:ext cx="1019424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The selector points to the HTML element you want to style.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The declaration block contains one or more declarations separated by semicolons.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Each declaration includes a CSS property name and a value, separated by a colon.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A CSS declaration always ends with a semicolon, and declaration blocks are surrounded by curly braces.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et’s practice"/>
          <p:cNvSpPr txBox="1"/>
          <p:nvPr>
            <p:ph type="title"/>
          </p:nvPr>
        </p:nvSpPr>
        <p:spPr>
          <a:xfrm>
            <a:off x="1270000" y="2959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ree ways of adding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Three ways of adding CSS</a:t>
            </a:r>
          </a:p>
        </p:txBody>
      </p:sp>
      <p:sp>
        <p:nvSpPr>
          <p:cNvPr id="140" name="External CSS…"/>
          <p:cNvSpPr txBox="1"/>
          <p:nvPr/>
        </p:nvSpPr>
        <p:spPr>
          <a:xfrm>
            <a:off x="1424337" y="2654300"/>
            <a:ext cx="2003879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External CSS</a:t>
            </a: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Internal CSS</a:t>
            </a: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3600"/>
              </a:lnSpc>
              <a:defRPr b="0" sz="1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45000"/>
              <a:buFont typeface="Verdana"/>
              <a:buChar char="•"/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t>Inline CSS</a:t>
            </a:r>
          </a:p>
        </p:txBody>
      </p:sp>
      <p:pic>
        <p:nvPicPr>
          <p:cNvPr id="141" name="Screen Shot 2020-03-17 at 4.09.56 PM.png" descr="Screen Shot 2020-03-17 at 4.09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0" y="3206750"/>
            <a:ext cx="74803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20-03-17 at 4.11.09 PM.png" descr="Screen Shot 2020-03-17 at 4.11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350" y="4724400"/>
            <a:ext cx="3263900" cy="279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20-03-17 at 4.13.07 PM.png" descr="Screen Shot 2020-03-17 at 4.13.0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2800" y="8451850"/>
            <a:ext cx="7569200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20-03-17 at 6.39.26 PM.png" descr="Screen Shot 2020-03-17 at 6.39.2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96450" y="2540000"/>
            <a:ext cx="2781300" cy="549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ultiple styl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styles?</a:t>
            </a:r>
          </a:p>
        </p:txBody>
      </p:sp>
      <p:sp>
        <p:nvSpPr>
          <p:cNvPr id="147" name="What style will be used when there is more than one style specified for an HTML element?…"/>
          <p:cNvSpPr txBox="1"/>
          <p:nvPr/>
        </p:nvSpPr>
        <p:spPr>
          <a:xfrm>
            <a:off x="627728" y="2463799"/>
            <a:ext cx="746731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What style will be used when there is more than one style specified for an HTML element?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All the styles in a page will "cascade" into a new "virtual" style sheet by the following rules, where number one has the highest priority:</a:t>
            </a: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Inline style (inside an HTML element)</a:t>
            </a: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External and internal style sheets (in the head section)</a:t>
            </a:r>
          </a:p>
          <a:p>
            <a:pPr marL="457200" indent="-317500" algn="l" defTabSz="457200">
              <a:lnSpc>
                <a:spcPts val="3600"/>
              </a:lnSpc>
              <a:buClr>
                <a:srgbClr val="000000"/>
              </a:buClr>
              <a:buSzPct val="100000"/>
              <a:buFont typeface="Verdana"/>
              <a:buAutoNum type="arabicPeriod" startAt="1"/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Browser default</a:t>
            </a:r>
          </a:p>
          <a:p>
            <a:pPr algn="l" defTabSz="457200">
              <a:lnSpc>
                <a:spcPts val="3600"/>
              </a:lnSpc>
              <a:spcBef>
                <a:spcPts val="1800"/>
              </a:spcBef>
              <a:defRPr b="0" sz="1500">
                <a:latin typeface="Verdana"/>
                <a:ea typeface="Verdana"/>
                <a:cs typeface="Verdana"/>
                <a:sym typeface="Verdana"/>
              </a:defRPr>
            </a:pPr>
            <a:r>
              <a:t>So, an inline style has the highest priority, and will override external and internal styles and browser defaults.</a:t>
            </a:r>
          </a:p>
        </p:txBody>
      </p:sp>
      <p:pic>
        <p:nvPicPr>
          <p:cNvPr id="148" name="sheet-cascade (1).jpg" descr="sheet-cascade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7411" y="5234722"/>
            <a:ext cx="6405889" cy="394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et’s practice"/>
          <p:cNvSpPr txBox="1"/>
          <p:nvPr>
            <p:ph type="title"/>
          </p:nvPr>
        </p:nvSpPr>
        <p:spPr>
          <a:xfrm>
            <a:off x="1270000" y="2959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