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27"/>
  </p:notesMasterIdLst>
  <p:sldIdLst>
    <p:sldId id="311" r:id="rId5"/>
    <p:sldId id="621" r:id="rId6"/>
    <p:sldId id="609" r:id="rId7"/>
    <p:sldId id="310" r:id="rId8"/>
    <p:sldId id="312" r:id="rId9"/>
    <p:sldId id="313" r:id="rId10"/>
    <p:sldId id="314" r:id="rId11"/>
    <p:sldId id="296" r:id="rId12"/>
    <p:sldId id="610" r:id="rId13"/>
    <p:sldId id="316" r:id="rId14"/>
    <p:sldId id="611" r:id="rId15"/>
    <p:sldId id="315" r:id="rId16"/>
    <p:sldId id="612" r:id="rId17"/>
    <p:sldId id="613" r:id="rId18"/>
    <p:sldId id="616" r:id="rId19"/>
    <p:sldId id="614" r:id="rId20"/>
    <p:sldId id="615" r:id="rId21"/>
    <p:sldId id="617" r:id="rId22"/>
    <p:sldId id="618" r:id="rId23"/>
    <p:sldId id="619" r:id="rId24"/>
    <p:sldId id="620" r:id="rId25"/>
    <p:sldId id="27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2" roundtripDataSignature="AMtx7miMHy3W4txpDvLAi3mouuEypjg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4ADA6-932F-B63A-CC08-566BB1281BEF}" v="17" dt="2025-02-24T03:33:00.776"/>
    <p1510:client id="{E6727864-A28E-E741-ADE9-74713AA9D585}" v="555" dt="2025-02-24T10:50:20.425"/>
  </p1510:revLst>
</p1510:revInfo>
</file>

<file path=ppt/tableStyles.xml><?xml version="1.0" encoding="utf-8"?>
<a:tblStyleLst xmlns:a="http://schemas.openxmlformats.org/drawingml/2006/main" def="{2CDB9772-F101-4D78-9AAB-3215519C782F}">
  <a:tblStyle styleId="{2CDB9772-F101-4D78-9AAB-3215519C782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Gill Sans MT"/>
          <a:ea typeface="Gill Sans MT"/>
          <a:cs typeface="Gill Sans MT"/>
        </a:font>
        <a:schemeClr val="dk1"/>
      </a:tcTxStyle>
      <a:tcStyle>
        <a:tcBdr/>
      </a:tcStyle>
    </a:seCell>
    <a:swCell>
      <a:tcTxStyle b="on" i="off">
        <a:font>
          <a:latin typeface="Gill Sans MT"/>
          <a:ea typeface="Gill Sans MT"/>
          <a:cs typeface="Gill Sans MT"/>
        </a:font>
        <a:schemeClr val="dk1"/>
      </a:tcTxStyle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/>
    <p:restoredTop sz="83600"/>
  </p:normalViewPr>
  <p:slideViewPr>
    <p:cSldViewPr snapToGrid="0">
      <p:cViewPr>
        <p:scale>
          <a:sx n="109" d="100"/>
          <a:sy n="109" d="100"/>
        </p:scale>
        <p:origin x="80" y="2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Which token can tell me what the LLM outputs is true or not</a:t>
            </a:r>
          </a:p>
          <a:p>
            <a:endParaRPr lang="en-US" dirty="0"/>
          </a:p>
          <a:p>
            <a:r>
              <a:rPr lang="en-US" dirty="0"/>
              <a:t>2. Previous works claim that there are some universal </a:t>
            </a:r>
            <a:r>
              <a:rPr lang="en-US" dirty="0" err="1"/>
              <a:t>truthness</a:t>
            </a:r>
            <a:r>
              <a:rPr lang="en-US" dirty="0"/>
              <a:t> encoding. This work shows that does not exist</a:t>
            </a:r>
          </a:p>
          <a:p>
            <a:r>
              <a:rPr lang="en-US" dirty="0"/>
              <a:t>In fact they encode multiple distinct notions of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96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5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 Slide">
  <p:cSld name="1_Divider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lines and dots&#10;&#10;Description automatically generated">
            <a:extLst>
              <a:ext uri="{FF2B5EF4-FFF2-40B4-BE49-F238E27FC236}">
                <a16:creationId xmlns:a16="http://schemas.microsoft.com/office/drawing/2014/main" id="{01265B90-F5A5-4FE3-A8A9-CB6B0E54F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47968"/>
            <a:ext cx="9401577" cy="5791468"/>
          </a:xfrm>
          <a:prstGeom prst="rect">
            <a:avLst/>
          </a:prstGeom>
        </p:spPr>
      </p:pic>
      <p:sp>
        <p:nvSpPr>
          <p:cNvPr id="27" name="Google Shape;27;p23"/>
          <p:cNvSpPr txBox="1">
            <a:spLocks noGrp="1"/>
          </p:cNvSpPr>
          <p:nvPr>
            <p:ph type="ctrTitle" hasCustomPrompt="1"/>
          </p:nvPr>
        </p:nvSpPr>
        <p:spPr>
          <a:xfrm>
            <a:off x="0" y="2264821"/>
            <a:ext cx="442275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2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ADD TEXT</a:t>
            </a:r>
            <a:endParaRPr dirty="0"/>
          </a:p>
        </p:txBody>
      </p:sp>
      <p:sp>
        <p:nvSpPr>
          <p:cNvPr id="28" name="Google Shape;28;p23"/>
          <p:cNvSpPr txBox="1">
            <a:spLocks noGrp="1"/>
          </p:cNvSpPr>
          <p:nvPr>
            <p:ph type="subTitle" idx="1"/>
          </p:nvPr>
        </p:nvSpPr>
        <p:spPr>
          <a:xfrm>
            <a:off x="-1" y="3749040"/>
            <a:ext cx="442569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SzPts val="2400"/>
              <a:buNone/>
              <a:defRPr sz="2000" b="0" i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F29236-7BD5-9C2D-795F-03010C042013}"/>
              </a:ext>
            </a:extLst>
          </p:cNvPr>
          <p:cNvCxnSpPr>
            <a:cxnSpLocks/>
          </p:cNvCxnSpPr>
          <p:nvPr userDrawn="1"/>
        </p:nvCxnSpPr>
        <p:spPr>
          <a:xfrm>
            <a:off x="4562314" y="2264821"/>
            <a:ext cx="0" cy="236859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1F676F-F0B6-EB06-D0F8-FC776B8E06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7608" y="4462272"/>
            <a:ext cx="1480236" cy="4846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28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228600" algn="l">
              <a:spcBef>
                <a:spcPts val="900"/>
              </a:spcBef>
              <a:spcAft>
                <a:spcPts val="600"/>
              </a:spcAft>
              <a:buSzPct val="90000"/>
              <a:buChar char="•"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2920" lvl="1" indent="-228600" algn="l">
              <a:spcBef>
                <a:spcPts val="300"/>
              </a:spcBef>
              <a:spcAft>
                <a:spcPts val="300"/>
              </a:spcAft>
              <a:buSzPts val="1800"/>
              <a:buChar char="–"/>
              <a:defRPr sz="180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777240" lvl="2" indent="-228600" algn="l">
              <a:spcBef>
                <a:spcPts val="300"/>
              </a:spcBef>
              <a:spcAft>
                <a:spcPts val="300"/>
              </a:spcAft>
              <a:buSzPct val="90000"/>
              <a:buChar char="•"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051560" lvl="3" indent="-228600" algn="l">
              <a:spcBef>
                <a:spcPts val="360"/>
              </a:spcBef>
              <a:spcAft>
                <a:spcPts val="0"/>
              </a:spcAft>
              <a:buSzPct val="90000"/>
              <a:buChar char="–"/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sz="2400" dirty="0"/>
          </a:p>
          <a:p>
            <a:pPr lvl="1"/>
            <a:endParaRPr lang="en-US" dirty="0"/>
          </a:p>
          <a:p>
            <a:pPr lvl="2"/>
            <a:endParaRPr lang="en-US" sz="1800" dirty="0"/>
          </a:p>
          <a:p>
            <a:pPr lvl="3"/>
            <a:endParaRPr lang="en-US" dirty="0"/>
          </a:p>
        </p:txBody>
      </p:sp>
      <p:grpSp>
        <p:nvGrpSpPr>
          <p:cNvPr id="19" name="Google Shape;19;p22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0" name="Google Shape;20;p2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8DB6DC5-C611-326F-C83E-1B603AC5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680" y="4611455"/>
            <a:ext cx="1371600" cy="457200"/>
          </a:xfrm>
          <a:prstGeom prst="rect">
            <a:avLst/>
          </a:prstGeom>
          <a:solidFill>
            <a:schemeClr val="lt1"/>
          </a:solidFill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 userDrawn="1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28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19" name="Google Shape;19;p22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0" name="Google Shape;20;p2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DC6DC4-B3E4-ED6C-9CB2-B38460D4C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680" y="4611455"/>
            <a:ext cx="1371600" cy="457200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172134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preserve="1" userDrawn="1">
  <p:cSld name="1_Picture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42" name="Google Shape;142;p35"/>
          <p:cNvSpPr/>
          <p:nvPr/>
        </p:nvSpPr>
        <p:spPr>
          <a:xfrm>
            <a:off x="-42334" y="-78154"/>
            <a:ext cx="3293534" cy="5228059"/>
          </a:xfrm>
          <a:prstGeom prst="rect">
            <a:avLst/>
          </a:prstGeom>
          <a:gradFill>
            <a:gsLst>
              <a:gs pos="0">
                <a:schemeClr val="tx1"/>
              </a:gs>
              <a:gs pos="97000">
                <a:schemeClr val="accent3"/>
              </a:gs>
            </a:gsLst>
            <a:lin ang="2700000" scaled="1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1" hasCustomPrompt="1"/>
          </p:nvPr>
        </p:nvSpPr>
        <p:spPr>
          <a:xfrm>
            <a:off x="898769" y="617415"/>
            <a:ext cx="2058456" cy="118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24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TEXT</a:t>
            </a:r>
            <a:endParaRPr dirty="0"/>
          </a:p>
        </p:txBody>
      </p:sp>
      <p:sp>
        <p:nvSpPr>
          <p:cNvPr id="3" name="Google Shape;143;p35">
            <a:extLst>
              <a:ext uri="{FF2B5EF4-FFF2-40B4-BE49-F238E27FC236}">
                <a16:creationId xmlns:a16="http://schemas.microsoft.com/office/drawing/2014/main" id="{50846BAF-BCB9-603E-D4E1-874BCE321694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98769" y="1981921"/>
            <a:ext cx="2058456" cy="187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6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F995E-5126-C1D9-CC7E-989F799C3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680" y="4611455"/>
            <a:ext cx="1371600" cy="457200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310616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preserve="1" userDrawn="1">
  <p:cSld name="1_Picture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A37D66-78CA-B8E7-A540-C074FF3045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39075"/>
            <a:ext cx="9144001" cy="26574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0" name="Google Shape;140;p35"/>
          <p:cNvSpPr/>
          <p:nvPr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1" hasCustomPrompt="1"/>
          </p:nvPr>
        </p:nvSpPr>
        <p:spPr>
          <a:xfrm>
            <a:off x="570523" y="2825982"/>
            <a:ext cx="2355440" cy="118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2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  <p:sp>
        <p:nvSpPr>
          <p:cNvPr id="3" name="Google Shape;143;p35">
            <a:extLst>
              <a:ext uri="{FF2B5EF4-FFF2-40B4-BE49-F238E27FC236}">
                <a16:creationId xmlns:a16="http://schemas.microsoft.com/office/drawing/2014/main" id="{50846BAF-BCB9-603E-D4E1-874BCE321694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329352" y="2825982"/>
            <a:ext cx="5509847" cy="6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AEE7D-B4C8-55B1-5FEC-26364AD92E46}"/>
              </a:ext>
            </a:extLst>
          </p:cNvPr>
          <p:cNvCxnSpPr/>
          <p:nvPr userDrawn="1"/>
        </p:nvCxnSpPr>
        <p:spPr>
          <a:xfrm>
            <a:off x="3110523" y="2825982"/>
            <a:ext cx="0" cy="210312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B5B60F0-CE5F-3C6F-EEBE-2831106C1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680" y="4611455"/>
            <a:ext cx="1371600" cy="457200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37212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2;p35">
            <a:extLst>
              <a:ext uri="{FF2B5EF4-FFF2-40B4-BE49-F238E27FC236}">
                <a16:creationId xmlns:a16="http://schemas.microsoft.com/office/drawing/2014/main" id="{911CC51E-D323-8545-0EF7-71CD63BB30A4}"/>
              </a:ext>
            </a:extLst>
          </p:cNvPr>
          <p:cNvSpPr/>
          <p:nvPr userDrawn="1"/>
        </p:nvSpPr>
        <p:spPr>
          <a:xfrm>
            <a:off x="4512525" y="5929"/>
            <a:ext cx="4760683" cy="5228059"/>
          </a:xfrm>
          <a:prstGeom prst="rect">
            <a:avLst/>
          </a:prstGeom>
          <a:gradFill>
            <a:gsLst>
              <a:gs pos="0">
                <a:schemeClr val="tx1"/>
              </a:gs>
              <a:gs pos="97000">
                <a:schemeClr val="accent3"/>
              </a:gs>
            </a:gsLst>
            <a:lin ang="2700000" scaled="1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B05C-95B7-B1D6-B51F-0C85B5C71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590" y="785930"/>
            <a:ext cx="3765529" cy="9164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Layout with</a:t>
            </a:r>
            <a:br>
              <a:rPr lang="en-US" dirty="0"/>
            </a:br>
            <a:r>
              <a:rPr lang="en-US" dirty="0"/>
              <a:t>text and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1F434E-866A-3038-3358-FF8586E02A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662" y="0"/>
            <a:ext cx="4548188" cy="5233988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440D8-A6FB-1192-480E-238D2027DB28}"/>
              </a:ext>
            </a:extLst>
          </p:cNvPr>
          <p:cNvSpPr txBox="1"/>
          <p:nvPr userDrawn="1"/>
        </p:nvSpPr>
        <p:spPr>
          <a:xfrm>
            <a:off x="4787590" y="1791629"/>
            <a:ext cx="39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Add Text here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Add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A25BF-BAB2-B9C5-E5C6-EA91406B32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681" y="4608576"/>
            <a:ext cx="13964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 Slide" preserve="1" userDrawn="1">
  <p:cSld name="2_Divider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/>
          <p:nvPr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5" name="Picture 4" descr="Blue lines in a dark background&#10;&#10;Description automatically generated">
            <a:extLst>
              <a:ext uri="{FF2B5EF4-FFF2-40B4-BE49-F238E27FC236}">
                <a16:creationId xmlns:a16="http://schemas.microsoft.com/office/drawing/2014/main" id="{7DF31894-1915-6AB7-1442-586C430CC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00" y="0"/>
            <a:ext cx="9206200" cy="5345945"/>
          </a:xfrm>
          <a:prstGeom prst="rect">
            <a:avLst/>
          </a:prstGeom>
        </p:spPr>
      </p:pic>
      <p:sp>
        <p:nvSpPr>
          <p:cNvPr id="27" name="Google Shape;27;p23"/>
          <p:cNvSpPr txBox="1">
            <a:spLocks noGrp="1"/>
          </p:cNvSpPr>
          <p:nvPr>
            <p:ph type="ctrTitle" hasCustomPrompt="1"/>
          </p:nvPr>
        </p:nvSpPr>
        <p:spPr>
          <a:xfrm>
            <a:off x="660565" y="673076"/>
            <a:ext cx="7397039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2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End Slide Information</a:t>
            </a:r>
            <a:br>
              <a:rPr lang="en-US" dirty="0"/>
            </a:br>
            <a:r>
              <a:rPr lang="en-US" dirty="0"/>
              <a:t>Questions, contact information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344AFF-14D4-16DD-3C67-6E4DE93E1A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85018" y="2284352"/>
            <a:ext cx="2373964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9;p22">
            <a:extLst>
              <a:ext uri="{FF2B5EF4-FFF2-40B4-BE49-F238E27FC236}">
                <a16:creationId xmlns:a16="http://schemas.microsoft.com/office/drawing/2014/main" id="{0A2EBD67-0F38-1B3C-65FF-859DD0B37E32}"/>
              </a:ext>
            </a:extLst>
          </p:cNvPr>
          <p:cNvGrpSpPr/>
          <p:nvPr userDrawn="1"/>
        </p:nvGrpSpPr>
        <p:grpSpPr>
          <a:xfrm>
            <a:off x="-5077" y="3016181"/>
            <a:ext cx="9149077" cy="51163"/>
            <a:chOff x="685800" y="1794746"/>
            <a:chExt cx="7772400" cy="179475"/>
          </a:xfrm>
        </p:grpSpPr>
        <p:sp>
          <p:nvSpPr>
            <p:cNvPr id="4" name="Google Shape;20;p22">
              <a:extLst>
                <a:ext uri="{FF2B5EF4-FFF2-40B4-BE49-F238E27FC236}">
                  <a16:creationId xmlns:a16="http://schemas.microsoft.com/office/drawing/2014/main" id="{9FD5958E-D073-A7BA-5EA6-40510BF06C8C}"/>
                </a:ext>
              </a:extLst>
            </p:cNvPr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99" b="0" i="0" u="none" strike="noStrike" cap="none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5" name="Google Shape;21;p22">
              <a:extLst>
                <a:ext uri="{FF2B5EF4-FFF2-40B4-BE49-F238E27FC236}">
                  <a16:creationId xmlns:a16="http://schemas.microsoft.com/office/drawing/2014/main" id="{F32973C9-0856-1402-7D8E-9543102F2F41}"/>
                </a:ext>
              </a:extLst>
            </p:cNvPr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99" b="0" i="0" u="none" strike="noStrike" cap="none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6" name="Google Shape;22;p22">
              <a:extLst>
                <a:ext uri="{FF2B5EF4-FFF2-40B4-BE49-F238E27FC236}">
                  <a16:creationId xmlns:a16="http://schemas.microsoft.com/office/drawing/2014/main" id="{7939739D-D5F2-768B-7B47-F357CDCA4E78}"/>
                </a:ext>
              </a:extLst>
            </p:cNvPr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99" b="0" i="0" u="none" strike="noStrike" cap="none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27731FC-AD56-F068-35C9-1EB65E6A4E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680" y="4611455"/>
            <a:ext cx="1371600" cy="457200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24914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9348" y="4610611"/>
            <a:ext cx="1286874" cy="4468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9" r:id="rId3"/>
    <p:sldLayoutId id="2147483667" r:id="rId4"/>
    <p:sldLayoutId id="2147483668" r:id="rId5"/>
    <p:sldLayoutId id="2147483665" r:id="rId6"/>
    <p:sldLayoutId id="2147483666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 baseline="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 dirty="0">
          <a:solidFill>
            <a:schemeClr val="accent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Gill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D4A424-EDFA-CDDB-B742-7A3ECCFE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Paper Presentation</a:t>
            </a:r>
            <a:br>
              <a:rPr lang="en-US" dirty="0"/>
            </a:br>
            <a:r>
              <a:rPr lang="en-US" dirty="0"/>
              <a:t>STAT 9911: Principles of AI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BA725E-B3D1-ACDB-158E-AC2D4A32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Chan</a:t>
            </a:r>
          </a:p>
          <a:p>
            <a:r>
              <a:rPr lang="en-US" dirty="0"/>
              <a:t>02-25-2025</a:t>
            </a:r>
          </a:p>
        </p:txBody>
      </p:sp>
    </p:spTree>
    <p:extLst>
      <p:ext uri="{BB962C8B-B14F-4D97-AF65-F5344CB8AC3E}">
        <p14:creationId xmlns:p14="http://schemas.microsoft.com/office/powerpoint/2010/main" val="303606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70F0-A241-5410-1319-164DF7D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1. Where are truthfulness signals encoded in the LLMs?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42F42C-F113-DE1F-7BA7-6AAFA6E88D1D}"/>
              </a:ext>
            </a:extLst>
          </p:cNvPr>
          <p:cNvSpPr txBox="1">
            <a:spLocks/>
          </p:cNvSpPr>
          <p:nvPr/>
        </p:nvSpPr>
        <p:spPr>
          <a:xfrm>
            <a:off x="430464" y="902369"/>
            <a:ext cx="8229600" cy="3690798"/>
          </a:xfrm>
          <a:prstGeom prst="rect">
            <a:avLst/>
          </a:prstGeom>
        </p:spPr>
        <p:txBody>
          <a:bodyPr lIns="91440" tIns="45720" rIns="91440" bIns="45720" anchor="t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Selecting which token to use is often overlooked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latin typeface="Verdana"/>
                <a:ea typeface="Verdana"/>
              </a:rPr>
              <a:t>Proposed Method</a:t>
            </a:r>
            <a:r>
              <a:rPr lang="en-US">
                <a:latin typeface="Verdana"/>
                <a:ea typeface="Verdana"/>
              </a:rPr>
              <a:t>: Use an external LLM to tell us where the answer tokens are, and train a probing classifier on that token.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latin typeface="Verdana"/>
                <a:ea typeface="Verdana"/>
              </a:rPr>
              <a:t>Four extra tokens to try</a:t>
            </a:r>
            <a:r>
              <a:rPr lang="en-US">
                <a:latin typeface="Verdana"/>
                <a:ea typeface="Verdana"/>
              </a:rPr>
              <a:t>: the one immediately preceding the first exact answer token, the first exact answer token itself, the last exact answer token, and the one immediately following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 descr="A close-up of a questionnaire&#10;&#10;AI-generated content may be incorrect.">
            <a:extLst>
              <a:ext uri="{FF2B5EF4-FFF2-40B4-BE49-F238E27FC236}">
                <a16:creationId xmlns:a16="http://schemas.microsoft.com/office/drawing/2014/main" id="{F1F3DBC8-357A-CA31-6402-35E56A64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78" y="1219321"/>
            <a:ext cx="3009623" cy="12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B006-200E-7ACA-35D7-A652CC7B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1. Where are truthfulness signals encoded in the LLMs?</a:t>
            </a:r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229A3AE0-418E-3C0A-21C7-6B368F28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06450"/>
            <a:ext cx="711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547D-3DF3-220E-6A44-BA421E9E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1. Where are truthfulness signals encoded in the LLMs?</a:t>
            </a:r>
          </a:p>
        </p:txBody>
      </p:sp>
      <p:pic>
        <p:nvPicPr>
          <p:cNvPr id="4" name="Picture 3" descr="A table with numbers and a number of error&#10;&#10;AI-generated content may be incorrect.">
            <a:extLst>
              <a:ext uri="{FF2B5EF4-FFF2-40B4-BE49-F238E27FC236}">
                <a16:creationId xmlns:a16="http://schemas.microsoft.com/office/drawing/2014/main" id="{DC3EC642-05F8-697A-4B78-80C65E94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5" y="947574"/>
            <a:ext cx="7286890" cy="38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6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B7E8-27C2-DED4-F7D0-864CA77E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latin typeface="Verdana"/>
                <a:ea typeface="Verdana"/>
              </a:rPr>
              <a:t>2. Can we predict whether the outputs of LLMs are truthful?</a:t>
            </a:r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AF23DF16-7177-DE60-3778-2145A799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041281"/>
            <a:ext cx="5995844" cy="34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EE09-C607-C5CD-DA8F-51C6601AE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46D6-04CD-04DD-72AE-0EEE0A25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latin typeface="Verdana"/>
                <a:ea typeface="Verdana"/>
              </a:rPr>
              <a:t>2. Can we predict whether the outputs of LLMs are truthful?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DEC74DC-4695-2139-4301-C99DA64A8C0B}"/>
              </a:ext>
            </a:extLst>
          </p:cNvPr>
          <p:cNvSpPr txBox="1">
            <a:spLocks/>
          </p:cNvSpPr>
          <p:nvPr/>
        </p:nvSpPr>
        <p:spPr>
          <a:xfrm>
            <a:off x="430464" y="902369"/>
            <a:ext cx="8229600" cy="369079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other words, can we train probing classifiers on the answer token to predict whether the response will be truthful?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</p:txBody>
      </p:sp>
      <p:pic>
        <p:nvPicPr>
          <p:cNvPr id="8" name="Picture 7" descr="A graph of data with red and blue squares&#10;&#10;AI-generated content may be incorrect.">
            <a:extLst>
              <a:ext uri="{FF2B5EF4-FFF2-40B4-BE49-F238E27FC236}">
                <a16:creationId xmlns:a16="http://schemas.microsoft.com/office/drawing/2014/main" id="{88D83DE1-D116-CFAA-FA05-D17E3590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92" y="1805354"/>
            <a:ext cx="3371415" cy="320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E50F7-86C0-E3E6-5E12-34742B991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2FE0-413A-0F18-1B4C-144E55CA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1800" dirty="0"/>
              <a:t>3. Can we categorize and predict the types of errors LLMs make?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AA2D72-FB23-3EB7-56A8-FA1565E0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72" y="824034"/>
            <a:ext cx="5480560" cy="212213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C9784C-1DD7-9AA6-7E1D-1D5FB2C73324}"/>
              </a:ext>
            </a:extLst>
          </p:cNvPr>
          <p:cNvSpPr txBox="1">
            <a:spLocks/>
          </p:cNvSpPr>
          <p:nvPr/>
        </p:nvSpPr>
        <p:spPr>
          <a:xfrm>
            <a:off x="430464" y="3223845"/>
            <a:ext cx="8229600" cy="136932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Verdana"/>
                <a:ea typeface="Verdana"/>
              </a:rPr>
              <a:t>Paper claims that most errors can be categorized into these three types</a:t>
            </a:r>
          </a:p>
        </p:txBody>
      </p:sp>
    </p:spTree>
    <p:extLst>
      <p:ext uri="{BB962C8B-B14F-4D97-AF65-F5344CB8AC3E}">
        <p14:creationId xmlns:p14="http://schemas.microsoft.com/office/powerpoint/2010/main" val="270954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6A5E-21BD-FC22-2897-8BEEFEEE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1800" dirty="0"/>
              <a:t>3. Can we categorize and predict the types of errors LLMs make?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B4A5-867B-7BD1-B4C8-F2150567DF0A}"/>
              </a:ext>
            </a:extLst>
          </p:cNvPr>
          <p:cNvSpPr txBox="1">
            <a:spLocks/>
          </p:cNvSpPr>
          <p:nvPr/>
        </p:nvSpPr>
        <p:spPr>
          <a:xfrm>
            <a:off x="430464" y="902369"/>
            <a:ext cx="8229600" cy="369079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Then, the response can be categorized into the following five types: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b="1" dirty="0"/>
              <a:t>(A) Refuses to answer</a:t>
            </a:r>
            <a:r>
              <a:rPr lang="en-US" dirty="0"/>
              <a:t>: The model responds that it cannot answer the question in at least half the cases.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b="1" dirty="0"/>
              <a:t>(B) Consistently correct</a:t>
            </a:r>
            <a:r>
              <a:rPr lang="en-US" dirty="0"/>
              <a:t>: Answers correctly in at least half of the cases. This category is divided into: (B1) always correct; and (B2) mostly correct with occasional errors.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b="1" dirty="0"/>
              <a:t>(C) Consistently incorrect</a:t>
            </a:r>
            <a:r>
              <a:rPr lang="en-US" dirty="0"/>
              <a:t>: Consistently generates the same incorrect response in at least half of the cases. Similarly to type B, we subdivide this type into (C1) correct answer is never produced; and (C2) correct answer appears at least once.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b="1" dirty="0"/>
              <a:t>(D) Two competing</a:t>
            </a:r>
            <a:r>
              <a:rPr lang="en-US" dirty="0"/>
              <a:t>: Generates both correct and incorrect responses at similar rates difference in rates is 5 or less, and each response is generated at least 5 times.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b="1" dirty="0"/>
              <a:t>(E) Many answers</a:t>
            </a:r>
            <a:r>
              <a:rPr lang="en-US" dirty="0"/>
              <a:t>: Generates over 10 distinct answers. Like types C and D, Subtypes include (E1) correct answer is never generated; and (E2) correct answer is generated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16850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ECFEF-B214-000D-D031-70DE86F5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F8C3-EF08-99E4-79F4-0106A096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1800" dirty="0"/>
              <a:t>3. Can we categorize and predict the types of errors LLMs make?</a:t>
            </a:r>
          </a:p>
        </p:txBody>
      </p:sp>
      <p:pic>
        <p:nvPicPr>
          <p:cNvPr id="5" name="Picture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5C707915-FFE2-9841-E773-72C2CF00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9" y="1008184"/>
            <a:ext cx="8588582" cy="25781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7CB548E-0375-8FC3-3149-F998B2C272DE}"/>
              </a:ext>
            </a:extLst>
          </p:cNvPr>
          <p:cNvSpPr txBox="1">
            <a:spLocks/>
          </p:cNvSpPr>
          <p:nvPr/>
        </p:nvSpPr>
        <p:spPr>
          <a:xfrm>
            <a:off x="430464" y="3586283"/>
            <a:ext cx="8229600" cy="10068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question is answered 30 times. </a:t>
            </a:r>
          </a:p>
        </p:txBody>
      </p:sp>
    </p:spTree>
    <p:extLst>
      <p:ext uri="{BB962C8B-B14F-4D97-AF65-F5344CB8AC3E}">
        <p14:creationId xmlns:p14="http://schemas.microsoft.com/office/powerpoint/2010/main" val="79299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5297-CFDE-916B-DE38-BC84DD1E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Do the internal representations and outputs of the model align?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BAFFE-4ADF-8C19-0478-E6211929CCC0}"/>
              </a:ext>
            </a:extLst>
          </p:cNvPr>
          <p:cNvSpPr txBox="1">
            <a:spLocks/>
          </p:cNvSpPr>
          <p:nvPr/>
        </p:nvSpPr>
        <p:spPr>
          <a:xfrm>
            <a:off x="430464" y="902369"/>
            <a:ext cx="8229600" cy="369079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Finally, can we leverage the probing classifiers to inform us about whether the response is correct? </a:t>
            </a: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CF9B38C-260E-C98C-E36C-A93C4B2C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11" y="1790350"/>
            <a:ext cx="4801578" cy="32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5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B1BB-8A71-1339-C8DF-F792DE24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9E36C1F-2385-69C0-7318-BEDE02C38438}"/>
              </a:ext>
            </a:extLst>
          </p:cNvPr>
          <p:cNvSpPr txBox="1">
            <a:spLocks/>
          </p:cNvSpPr>
          <p:nvPr/>
        </p:nvSpPr>
        <p:spPr>
          <a:xfrm>
            <a:off x="341149" y="2571750"/>
            <a:ext cx="7872953" cy="7361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baseline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Discussion and Thoughts</a:t>
            </a:r>
          </a:p>
        </p:txBody>
      </p:sp>
    </p:spTree>
    <p:extLst>
      <p:ext uri="{BB962C8B-B14F-4D97-AF65-F5344CB8AC3E}">
        <p14:creationId xmlns:p14="http://schemas.microsoft.com/office/powerpoint/2010/main" val="18692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F20B-99A9-C70D-35DA-86C68C26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758E-6CD6-7271-1BB5-FBA284412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document&#10;&#10;AI-generated content may be incorrect.">
            <a:extLst>
              <a:ext uri="{FF2B5EF4-FFF2-40B4-BE49-F238E27FC236}">
                <a16:creationId xmlns:a16="http://schemas.microsoft.com/office/drawing/2014/main" id="{334B1274-4061-D553-7041-084DF7F5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11" y="886884"/>
            <a:ext cx="5255505" cy="42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86C30-1133-8178-6433-74FDDD03E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C28D-BE9C-7F19-31C4-6E21F155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050292-82D1-A3D5-E6F9-F2C23B7EC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Probing is an extremely effective way to tell whether the model is hallucinating or not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Potential Extensions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 we manipulate the internal representation to turn an incorrect response into a truthful response?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 we somehow ask the model to curate more information when we know the response is hallucinated?</a:t>
            </a:r>
          </a:p>
        </p:txBody>
      </p:sp>
    </p:spTree>
    <p:extLst>
      <p:ext uri="{BB962C8B-B14F-4D97-AF65-F5344CB8AC3E}">
        <p14:creationId xmlns:p14="http://schemas.microsoft.com/office/powerpoint/2010/main" val="30579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169A-6ED4-BCA6-A2F2-CBF1561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122E9-F7F8-A939-FD59-A41D2CA1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64" y="902369"/>
            <a:ext cx="3282203" cy="36907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Performs a similar study on whether we can use internal activations to know whether LLM will follow instructions</a:t>
            </a:r>
          </a:p>
          <a:p>
            <a:endParaRPr lang="en-US" dirty="0"/>
          </a:p>
          <a:p>
            <a:r>
              <a:rPr lang="en-US">
                <a:latin typeface="Verdana"/>
                <a:ea typeface="Verdana"/>
              </a:rPr>
              <a:t>One takeaway: Linear probes can predict task generalization but not instruction generalization. </a:t>
            </a:r>
          </a:p>
        </p:txBody>
      </p:sp>
      <p:pic>
        <p:nvPicPr>
          <p:cNvPr id="5" name="Picture 4" descr="A close-up of a document&#10;&#10;AI-generated content may be incorrect.">
            <a:extLst>
              <a:ext uri="{FF2B5EF4-FFF2-40B4-BE49-F238E27FC236}">
                <a16:creationId xmlns:a16="http://schemas.microsoft.com/office/drawing/2014/main" id="{E7C713F8-61A8-2225-E780-D9B39292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67" y="902369"/>
            <a:ext cx="5024315" cy="41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4562-ED5E-197B-F355-6596EA003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480" y="687754"/>
            <a:ext cx="7397039" cy="114796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953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49A5-4D45-F777-74A5-98C2CCD9D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77220E2-977A-FE1E-FAB4-7BF72F899C1D}"/>
              </a:ext>
            </a:extLst>
          </p:cNvPr>
          <p:cNvSpPr txBox="1">
            <a:spLocks/>
          </p:cNvSpPr>
          <p:nvPr/>
        </p:nvSpPr>
        <p:spPr>
          <a:xfrm>
            <a:off x="341149" y="2571750"/>
            <a:ext cx="7872953" cy="7361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baseline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8885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D239A3-834B-A907-C05A-FA3F19FD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72D08B-81FF-AEC5-FC74-3327EFF5C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different definitions, or even names, for hallucinations</a:t>
            </a:r>
          </a:p>
          <a:p>
            <a:pPr lvl="1"/>
            <a:r>
              <a:rPr lang="en-US" dirty="0"/>
              <a:t>E.g. “Confabulations”, “Fabrications”</a:t>
            </a:r>
          </a:p>
          <a:p>
            <a:pPr lvl="1"/>
            <a:endParaRPr lang="en-US" dirty="0"/>
          </a:p>
          <a:p>
            <a:r>
              <a:rPr lang="en-US" dirty="0"/>
              <a:t>In this work: </a:t>
            </a:r>
          </a:p>
          <a:p>
            <a:pPr marL="0" indent="0" algn="ctr">
              <a:buNone/>
            </a:pPr>
            <a:r>
              <a:rPr lang="en-US" b="1" dirty="0"/>
              <a:t>“Our framework adopts a broad interpretation, considering hallucinations to encompass all errors produced by an LLM, including factual inaccuracies, biases, common-sense reasoning failures, and other real-world errors.”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6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421B-DEE0-740B-C5FE-5C968071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860-8746-CF89-AEAC-05FDC6BF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are truthfulness signals encoded in the LLMs?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Verdana"/>
                <a:ea typeface="Verdana"/>
              </a:rPr>
              <a:t>Can we predict whether the outputs of LLMs are truthful?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categorize and predict the types of errors LLMs make?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the internal representations and outputs of the model align?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053F-86B6-5FD2-326C-4FC007DD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06AF5BE-E1F8-E716-FAC8-37FAA5E633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LLM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generates a response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labeled pairs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question “what is the capital of Connecticut?”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ground-truth response “Hartford”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Furthermore: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defined as the annotation for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correct. </a:t>
                </a:r>
              </a:p>
              <a:p>
                <a:pPr lvl="1"/>
                <a:r>
                  <a:rPr lang="en-US" dirty="0"/>
                  <a:t>The constructed Error detection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06AF5BE-E1F8-E716-FAC8-37FAA5E63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6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7C07-E07B-2620-EF3B-8DB73A4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A69F-B922-3991-44EB-123D2AA55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LLMs</a:t>
            </a:r>
            <a:r>
              <a:rPr lang="en-US" dirty="0"/>
              <a:t>: Mistral-7b (Jiang et al., 2023), Mistral-7b-instruct-v0.2 (denoted Mistral-7b-instruct), Llama3-8b (</a:t>
            </a:r>
            <a:r>
              <a:rPr lang="en-US" dirty="0" err="1"/>
              <a:t>Touvron</a:t>
            </a:r>
            <a:r>
              <a:rPr lang="en-US" dirty="0"/>
              <a:t> et al., 2023), and Llama3-8b-instruct.</a:t>
            </a:r>
          </a:p>
          <a:p>
            <a:endParaRPr lang="en-US" dirty="0"/>
          </a:p>
          <a:p>
            <a:r>
              <a:rPr lang="en-US" b="1" dirty="0"/>
              <a:t>Datasets</a:t>
            </a:r>
            <a:r>
              <a:rPr lang="en-US" dirty="0"/>
              <a:t>: </a:t>
            </a:r>
            <a:r>
              <a:rPr lang="en-US" dirty="0" err="1"/>
              <a:t>TriviaQA</a:t>
            </a:r>
            <a:r>
              <a:rPr lang="en-US" dirty="0"/>
              <a:t> (Joshi et al., 2017), </a:t>
            </a:r>
            <a:r>
              <a:rPr lang="en-US" dirty="0" err="1"/>
              <a:t>HotpotQA</a:t>
            </a:r>
            <a:r>
              <a:rPr lang="en-US" dirty="0"/>
              <a:t> with/without context (Yang et al., 2018), Natural Questions (Kwiatkowski et al., 2019), </a:t>
            </a:r>
            <a:r>
              <a:rPr lang="en-US" dirty="0" err="1"/>
              <a:t>Winobias</a:t>
            </a:r>
            <a:r>
              <a:rPr lang="en-US" dirty="0"/>
              <a:t> (Zhao et al., 2018), </a:t>
            </a:r>
            <a:r>
              <a:rPr lang="en-US" dirty="0" err="1"/>
              <a:t>Winogrande</a:t>
            </a:r>
            <a:r>
              <a:rPr lang="en-US" dirty="0"/>
              <a:t> (Sakaguchi et al., 2021), MNLI (Williams et al., 2018), Math (Sun et al., 2024), IMDB review sentiment analysis (Maas et al., 2011), and a dataset of movie roles (movies) that we curate.</a:t>
            </a:r>
          </a:p>
        </p:txBody>
      </p:sp>
    </p:spTree>
    <p:extLst>
      <p:ext uri="{BB962C8B-B14F-4D97-AF65-F5344CB8AC3E}">
        <p14:creationId xmlns:p14="http://schemas.microsoft.com/office/powerpoint/2010/main" val="14297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3E4D-9B0C-F05B-0237-AFBFE32A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9DAF-E95E-4086-EB21-2B5ABB7638B2}"/>
              </a:ext>
            </a:extLst>
          </p:cNvPr>
          <p:cNvSpPr txBox="1">
            <a:spLocks/>
          </p:cNvSpPr>
          <p:nvPr/>
        </p:nvSpPr>
        <p:spPr>
          <a:xfrm>
            <a:off x="430464" y="902369"/>
            <a:ext cx="8229600" cy="3690798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Majority</a:t>
            </a:r>
            <a:r>
              <a:rPr lang="en-US" sz="2000" dirty="0"/>
              <a:t>: predicts most frequent label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Verdana"/>
                <a:ea typeface="Verdana"/>
              </a:rPr>
              <a:t>Aggregated probabilities/logits: </a:t>
            </a:r>
            <a:r>
              <a:rPr lang="en-US" sz="2000">
                <a:latin typeface="Verdana"/>
                <a:ea typeface="Verdana"/>
              </a:rPr>
              <a:t>averages logits of the output token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Verdana"/>
                <a:ea typeface="Verdana"/>
              </a:rPr>
              <a:t>P(True):</a:t>
            </a:r>
            <a:r>
              <a:rPr lang="en-US" sz="2000">
                <a:latin typeface="Verdana"/>
                <a:ea typeface="Verdana"/>
              </a:rPr>
              <a:t> asks LLM to evaluate the correctness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Verdana"/>
                <a:ea typeface="Verdana"/>
              </a:rPr>
              <a:t>Probing Classifiers</a:t>
            </a:r>
            <a:r>
              <a:rPr lang="en-US" sz="2000">
                <a:latin typeface="Verdana"/>
                <a:ea typeface="Verdana"/>
              </a:rPr>
              <a:t>: trains a small classifier on the intermediate activations (e.g. last token, second last token)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7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09A50-5ADF-942D-7743-0229FCD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17" y="1602401"/>
            <a:ext cx="1904510" cy="567803"/>
          </a:xfrm>
          <a:prstGeom prst="rect">
            <a:avLst/>
          </a:prstGeom>
        </p:spPr>
      </p:pic>
      <p:pic>
        <p:nvPicPr>
          <p:cNvPr id="6" name="Picture 5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94B69C21-88F2-C5AF-2F1C-93CAC25C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877" y="2650669"/>
            <a:ext cx="3467811" cy="8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3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54F9-EC34-CC2B-A190-3F344A2E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4A8EAA82-D5BD-1C33-B7CC-23C83E63184D}"/>
              </a:ext>
            </a:extLst>
          </p:cNvPr>
          <p:cNvSpPr txBox="1">
            <a:spLocks/>
          </p:cNvSpPr>
          <p:nvPr/>
        </p:nvSpPr>
        <p:spPr>
          <a:xfrm>
            <a:off x="341149" y="2571750"/>
            <a:ext cx="7872953" cy="7361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0" i="0" u="none" strike="noStrike" cap="none" baseline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2396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4ddca6-25c4-4339-bfa8-3e1c05bdadf8">
      <UserInfo>
        <DisplayName>Teresa Huang</DisplayName>
        <AccountId>54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5808040A83184FBCEC2F38717DFFF8" ma:contentTypeVersion="7" ma:contentTypeDescription="Create a new document." ma:contentTypeScope="" ma:versionID="0a899119edd53cbcc7f52b05eafabc59">
  <xsd:schema xmlns:xsd="http://www.w3.org/2001/XMLSchema" xmlns:xs="http://www.w3.org/2001/XMLSchema" xmlns:p="http://schemas.microsoft.com/office/2006/metadata/properties" xmlns:ns2="cfe57392-3f93-46eb-8fd5-7ed847a5d577" xmlns:ns3="484ddca6-25c4-4339-bfa8-3e1c05bdadf8" targetNamespace="http://schemas.microsoft.com/office/2006/metadata/properties" ma:root="true" ma:fieldsID="8d2bcd6b00f66e49a91b1d5213cc155e" ns2:_="" ns3:_="">
    <xsd:import namespace="cfe57392-3f93-46eb-8fd5-7ed847a5d577"/>
    <xsd:import namespace="484ddca6-25c4-4339-bfa8-3e1c05bdad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7392-3f93-46eb-8fd5-7ed847a5d5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ddca6-25c4-4339-bfa8-3e1c05bd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9F8B8-E2F7-4B04-A4B4-B88E361908F1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484ddca6-25c4-4339-bfa8-3e1c05bdadf8"/>
    <ds:schemaRef ds:uri="http://schemas.openxmlformats.org/package/2006/metadata/core-properties"/>
    <ds:schemaRef ds:uri="cfe57392-3f93-46eb-8fd5-7ed847a5d5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AB1E1A-C6F5-4015-9ADB-7BEF1BE4B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CEE3A7-5098-4AAF-BFA4-6EFE4A634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e57392-3f93-46eb-8fd5-7ed847a5d577"/>
    <ds:schemaRef ds:uri="484ddca6-25c4-4339-bfa8-3e1c05bd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22748</TotalTime>
  <Words>938</Words>
  <Application>Microsoft Office PowerPoint</Application>
  <PresentationFormat>On-screen Show (16:9)</PresentationFormat>
  <Paragraphs>93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Paper Presentation STAT 9911: Principles of AI</vt:lpstr>
      <vt:lpstr>Today’s Paper</vt:lpstr>
      <vt:lpstr>PowerPoint Presentation</vt:lpstr>
      <vt:lpstr>Hallucinations</vt:lpstr>
      <vt:lpstr>Key Questions</vt:lpstr>
      <vt:lpstr>Setting up the Notation</vt:lpstr>
      <vt:lpstr>Experiment Setup</vt:lpstr>
      <vt:lpstr>Error Detection Methods</vt:lpstr>
      <vt:lpstr>PowerPoint Presentation</vt:lpstr>
      <vt:lpstr>1. Where are truthfulness signals encoded in the LLMs?</vt:lpstr>
      <vt:lpstr>1. Where are truthfulness signals encoded in the LLMs?</vt:lpstr>
      <vt:lpstr>1. Where are truthfulness signals encoded in the LLMs?</vt:lpstr>
      <vt:lpstr>2. Can we predict whether the outputs of LLMs are truthful?</vt:lpstr>
      <vt:lpstr>2. Can we predict whether the outputs of LLMs are truthful?</vt:lpstr>
      <vt:lpstr>3. Can we categorize and predict the types of errors LLMs make?</vt:lpstr>
      <vt:lpstr>3. Can we categorize and predict the types of errors LLMs make?</vt:lpstr>
      <vt:lpstr>3. Can we categorize and predict the types of errors LLMs make?</vt:lpstr>
      <vt:lpstr>4. Do the internal representations and outputs of the model align? </vt:lpstr>
      <vt:lpstr>PowerPoint Presentation</vt:lpstr>
      <vt:lpstr>Discussion</vt:lpstr>
      <vt:lpstr>Shameless Plug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Engineering Slides: Monitor (16:9)</dc:title>
  <dc:creator>Lindsey Tabor</dc:creator>
  <cp:lastModifiedBy>Chan, Kwan Ho Ryan</cp:lastModifiedBy>
  <cp:revision>23</cp:revision>
  <dcterms:created xsi:type="dcterms:W3CDTF">2017-09-22T15:37:04Z</dcterms:created>
  <dcterms:modified xsi:type="dcterms:W3CDTF">2025-02-26T01:32:24Z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0x010100005808040A83184FBCEC2F38717DFFF8</vt:lpwstr>
  </property>
</Properties>
</file>